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60"/>
  </p:notesMasterIdLst>
  <p:handoutMasterIdLst>
    <p:handoutMasterId r:id="rId261"/>
  </p:handoutMasterIdLst>
  <p:sldIdLst>
    <p:sldId id="256" r:id="rId2"/>
    <p:sldId id="602" r:id="rId3"/>
    <p:sldId id="603" r:id="rId4"/>
    <p:sldId id="547" r:id="rId5"/>
    <p:sldId id="353" r:id="rId6"/>
    <p:sldId id="354" r:id="rId7"/>
    <p:sldId id="382" r:id="rId8"/>
    <p:sldId id="487" r:id="rId9"/>
    <p:sldId id="380" r:id="rId10"/>
    <p:sldId id="379" r:id="rId11"/>
    <p:sldId id="548" r:id="rId12"/>
    <p:sldId id="549" r:id="rId13"/>
    <p:sldId id="550" r:id="rId14"/>
    <p:sldId id="551" r:id="rId15"/>
    <p:sldId id="552" r:id="rId16"/>
    <p:sldId id="257" r:id="rId17"/>
    <p:sldId id="258" r:id="rId18"/>
    <p:sldId id="368" r:id="rId19"/>
    <p:sldId id="372" r:id="rId20"/>
    <p:sldId id="369" r:id="rId21"/>
    <p:sldId id="371" r:id="rId22"/>
    <p:sldId id="374" r:id="rId23"/>
    <p:sldId id="373" r:id="rId24"/>
    <p:sldId id="370" r:id="rId25"/>
    <p:sldId id="367" r:id="rId26"/>
    <p:sldId id="262" r:id="rId27"/>
    <p:sldId id="261" r:id="rId28"/>
    <p:sldId id="260" r:id="rId29"/>
    <p:sldId id="366" r:id="rId30"/>
    <p:sldId id="394" r:id="rId31"/>
    <p:sldId id="424" r:id="rId32"/>
    <p:sldId id="384" r:id="rId33"/>
    <p:sldId id="383" r:id="rId34"/>
    <p:sldId id="385" r:id="rId35"/>
    <p:sldId id="553" r:id="rId36"/>
    <p:sldId id="386" r:id="rId37"/>
    <p:sldId id="392" r:id="rId38"/>
    <p:sldId id="484" r:id="rId39"/>
    <p:sldId id="395" r:id="rId40"/>
    <p:sldId id="562" r:id="rId41"/>
    <p:sldId id="563" r:id="rId42"/>
    <p:sldId id="396" r:id="rId43"/>
    <p:sldId id="569" r:id="rId44"/>
    <p:sldId id="564" r:id="rId45"/>
    <p:sldId id="565" r:id="rId46"/>
    <p:sldId id="568" r:id="rId47"/>
    <p:sldId id="393" r:id="rId48"/>
    <p:sldId id="571" r:id="rId49"/>
    <p:sldId id="717" r:id="rId50"/>
    <p:sldId id="718" r:id="rId51"/>
    <p:sldId id="719" r:id="rId52"/>
    <p:sldId id="489" r:id="rId53"/>
    <p:sldId id="485" r:id="rId54"/>
    <p:sldId id="397" r:id="rId55"/>
    <p:sldId id="415" r:id="rId56"/>
    <p:sldId id="416" r:id="rId57"/>
    <p:sldId id="417" r:id="rId58"/>
    <p:sldId id="418" r:id="rId59"/>
    <p:sldId id="419" r:id="rId60"/>
    <p:sldId id="420" r:id="rId61"/>
    <p:sldId id="421" r:id="rId62"/>
    <p:sldId id="422" r:id="rId63"/>
    <p:sldId id="423" r:id="rId64"/>
    <p:sldId id="555" r:id="rId65"/>
    <p:sldId id="387" r:id="rId66"/>
    <p:sldId id="488" r:id="rId67"/>
    <p:sldId id="429" r:id="rId68"/>
    <p:sldId id="430" r:id="rId69"/>
    <p:sldId id="431" r:id="rId70"/>
    <p:sldId id="432" r:id="rId71"/>
    <p:sldId id="433" r:id="rId72"/>
    <p:sldId id="434" r:id="rId73"/>
    <p:sldId id="435" r:id="rId74"/>
    <p:sldId id="437" r:id="rId75"/>
    <p:sldId id="438" r:id="rId76"/>
    <p:sldId id="439" r:id="rId77"/>
    <p:sldId id="716" r:id="rId78"/>
    <p:sldId id="440" r:id="rId79"/>
    <p:sldId id="441" r:id="rId80"/>
    <p:sldId id="442" r:id="rId81"/>
    <p:sldId id="443" r:id="rId82"/>
    <p:sldId id="663" r:id="rId83"/>
    <p:sldId id="664" r:id="rId84"/>
    <p:sldId id="665" r:id="rId85"/>
    <p:sldId id="666" r:id="rId86"/>
    <p:sldId id="667" r:id="rId87"/>
    <p:sldId id="668" r:id="rId88"/>
    <p:sldId id="669" r:id="rId89"/>
    <p:sldId id="670" r:id="rId90"/>
    <p:sldId id="671" r:id="rId91"/>
    <p:sldId id="672" r:id="rId92"/>
    <p:sldId id="673" r:id="rId93"/>
    <p:sldId id="677" r:id="rId94"/>
    <p:sldId id="678" r:id="rId95"/>
    <p:sldId id="486" r:id="rId96"/>
    <p:sldId id="557" r:id="rId97"/>
    <p:sldId id="720" r:id="rId98"/>
    <p:sldId id="570" r:id="rId99"/>
    <p:sldId id="388" r:id="rId100"/>
    <p:sldId id="444" r:id="rId101"/>
    <p:sldId id="445" r:id="rId102"/>
    <p:sldId id="446" r:id="rId103"/>
    <p:sldId id="679" r:id="rId104"/>
    <p:sldId id="681" r:id="rId105"/>
    <p:sldId id="682" r:id="rId106"/>
    <p:sldId id="683" r:id="rId107"/>
    <p:sldId id="684" r:id="rId108"/>
    <p:sldId id="685" r:id="rId109"/>
    <p:sldId id="686" r:id="rId110"/>
    <p:sldId id="687" r:id="rId111"/>
    <p:sldId id="688" r:id="rId112"/>
    <p:sldId id="689" r:id="rId113"/>
    <p:sldId id="690" r:id="rId114"/>
    <p:sldId id="447" r:id="rId115"/>
    <p:sldId id="691" r:id="rId116"/>
    <p:sldId id="692" r:id="rId117"/>
    <p:sldId id="701" r:id="rId118"/>
    <p:sldId id="694" r:id="rId119"/>
    <p:sldId id="695" r:id="rId120"/>
    <p:sldId id="696" r:id="rId121"/>
    <p:sldId id="697" r:id="rId122"/>
    <p:sldId id="698" r:id="rId123"/>
    <p:sldId id="699" r:id="rId124"/>
    <p:sldId id="700" r:id="rId125"/>
    <p:sldId id="707" r:id="rId126"/>
    <p:sldId id="708" r:id="rId127"/>
    <p:sldId id="709" r:id="rId128"/>
    <p:sldId id="710" r:id="rId129"/>
    <p:sldId id="711" r:id="rId130"/>
    <p:sldId id="455" r:id="rId131"/>
    <p:sldId id="456" r:id="rId132"/>
    <p:sldId id="457" r:id="rId133"/>
    <p:sldId id="458" r:id="rId134"/>
    <p:sldId id="389" r:id="rId135"/>
    <p:sldId id="712" r:id="rId136"/>
    <p:sldId id="459" r:id="rId137"/>
    <p:sldId id="460" r:id="rId138"/>
    <p:sldId id="461" r:id="rId139"/>
    <p:sldId id="705" r:id="rId140"/>
    <p:sldId id="462" r:id="rId141"/>
    <p:sldId id="463" r:id="rId142"/>
    <p:sldId id="464" r:id="rId143"/>
    <p:sldId id="465" r:id="rId144"/>
    <p:sldId id="466" r:id="rId145"/>
    <p:sldId id="467" r:id="rId146"/>
    <p:sldId id="468" r:id="rId147"/>
    <p:sldId id="469" r:id="rId148"/>
    <p:sldId id="470" r:id="rId149"/>
    <p:sldId id="471" r:id="rId150"/>
    <p:sldId id="472" r:id="rId151"/>
    <p:sldId id="473" r:id="rId152"/>
    <p:sldId id="475" r:id="rId153"/>
    <p:sldId id="476" r:id="rId154"/>
    <p:sldId id="582" r:id="rId155"/>
    <p:sldId id="572" r:id="rId156"/>
    <p:sldId id="573" r:id="rId157"/>
    <p:sldId id="574" r:id="rId158"/>
    <p:sldId id="575" r:id="rId159"/>
    <p:sldId id="576" r:id="rId160"/>
    <p:sldId id="577" r:id="rId161"/>
    <p:sldId id="578" r:id="rId162"/>
    <p:sldId id="579" r:id="rId163"/>
    <p:sldId id="580" r:id="rId164"/>
    <p:sldId id="581" r:id="rId165"/>
    <p:sldId id="477" r:id="rId166"/>
    <p:sldId id="478" r:id="rId167"/>
    <p:sldId id="479" r:id="rId168"/>
    <p:sldId id="480" r:id="rId169"/>
    <p:sldId id="481" r:id="rId170"/>
    <p:sldId id="482" r:id="rId171"/>
    <p:sldId id="483" r:id="rId172"/>
    <p:sldId id="713" r:id="rId173"/>
    <p:sldId id="390" r:id="rId174"/>
    <p:sldId id="584" r:id="rId175"/>
    <p:sldId id="585" r:id="rId176"/>
    <p:sldId id="586" r:id="rId177"/>
    <p:sldId id="587" r:id="rId178"/>
    <p:sldId id="588" r:id="rId179"/>
    <p:sldId id="589" r:id="rId180"/>
    <p:sldId id="590" r:id="rId181"/>
    <p:sldId id="591" r:id="rId182"/>
    <p:sldId id="596" r:id="rId183"/>
    <p:sldId id="391" r:id="rId184"/>
    <p:sldId id="399" r:id="rId185"/>
    <p:sldId id="400" r:id="rId186"/>
    <p:sldId id="401" r:id="rId187"/>
    <p:sldId id="402" r:id="rId188"/>
    <p:sldId id="403" r:id="rId189"/>
    <p:sldId id="405" r:id="rId190"/>
    <p:sldId id="406" r:id="rId191"/>
    <p:sldId id="408" r:id="rId192"/>
    <p:sldId id="409" r:id="rId193"/>
    <p:sldId id="410" r:id="rId194"/>
    <p:sldId id="411" r:id="rId195"/>
    <p:sldId id="412" r:id="rId196"/>
    <p:sldId id="561" r:id="rId197"/>
    <p:sldId id="610" r:id="rId198"/>
    <p:sldId id="604" r:id="rId199"/>
    <p:sldId id="714" r:id="rId200"/>
    <p:sldId id="715" r:id="rId201"/>
    <p:sldId id="352" r:id="rId202"/>
    <p:sldId id="613" r:id="rId203"/>
    <p:sldId id="614" r:id="rId204"/>
    <p:sldId id="615" r:id="rId205"/>
    <p:sldId id="616" r:id="rId206"/>
    <p:sldId id="617" r:id="rId207"/>
    <p:sldId id="618" r:id="rId208"/>
    <p:sldId id="619" r:id="rId209"/>
    <p:sldId id="620" r:id="rId210"/>
    <p:sldId id="621" r:id="rId211"/>
    <p:sldId id="622" r:id="rId212"/>
    <p:sldId id="623" r:id="rId213"/>
    <p:sldId id="624" r:id="rId214"/>
    <p:sldId id="625" r:id="rId215"/>
    <p:sldId id="626" r:id="rId216"/>
    <p:sldId id="627" r:id="rId217"/>
    <p:sldId id="628" r:id="rId218"/>
    <p:sldId id="629" r:id="rId219"/>
    <p:sldId id="630" r:id="rId220"/>
    <p:sldId id="631" r:id="rId221"/>
    <p:sldId id="632" r:id="rId222"/>
    <p:sldId id="633" r:id="rId223"/>
    <p:sldId id="634" r:id="rId224"/>
    <p:sldId id="635" r:id="rId225"/>
    <p:sldId id="636" r:id="rId226"/>
    <p:sldId id="637" r:id="rId227"/>
    <p:sldId id="638" r:id="rId228"/>
    <p:sldId id="639" r:id="rId229"/>
    <p:sldId id="640" r:id="rId230"/>
    <p:sldId id="641" r:id="rId231"/>
    <p:sldId id="642" r:id="rId232"/>
    <p:sldId id="643" r:id="rId233"/>
    <p:sldId id="644" r:id="rId234"/>
    <p:sldId id="645" r:id="rId235"/>
    <p:sldId id="646" r:id="rId236"/>
    <p:sldId id="647" r:id="rId237"/>
    <p:sldId id="648" r:id="rId238"/>
    <p:sldId id="649" r:id="rId239"/>
    <p:sldId id="650" r:id="rId240"/>
    <p:sldId id="651" r:id="rId241"/>
    <p:sldId id="652" r:id="rId242"/>
    <p:sldId id="653" r:id="rId243"/>
    <p:sldId id="654" r:id="rId244"/>
    <p:sldId id="655" r:id="rId245"/>
    <p:sldId id="656" r:id="rId246"/>
    <p:sldId id="657" r:id="rId247"/>
    <p:sldId id="658" r:id="rId248"/>
    <p:sldId id="659" r:id="rId249"/>
    <p:sldId id="660" r:id="rId250"/>
    <p:sldId id="661" r:id="rId251"/>
    <p:sldId id="662" r:id="rId252"/>
    <p:sldId id="364" r:id="rId253"/>
    <p:sldId id="365" r:id="rId254"/>
    <p:sldId id="375" r:id="rId255"/>
    <p:sldId id="376" r:id="rId256"/>
    <p:sldId id="377" r:id="rId257"/>
    <p:sldId id="378" r:id="rId258"/>
    <p:sldId id="611" r:id="rId259"/>
  </p:sldIdLst>
  <p:sldSz cx="9144000" cy="6858000" type="screen4x3"/>
  <p:notesSz cx="6781800" cy="9926638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notesMaster" Target="notesMasters/notesMaster1.xml"/><Relationship Id="rId265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CEE345-855F-4D98-A74A-CE24B2A5D8D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A9A9043-F580-4E5C-A906-677C39CF0A59}">
      <dgm:prSet phldrT="[Текст]" custT="1"/>
      <dgm:spPr/>
      <dgm:t>
        <a:bodyPr/>
        <a:lstStyle/>
        <a:p>
          <a:r>
            <a:rPr lang="ru-RU" sz="1800" b="1" dirty="0" smtClean="0"/>
            <a:t>Выявление риска  </a:t>
          </a:r>
          <a:r>
            <a:rPr lang="ru-RU" sz="1500" dirty="0" smtClean="0"/>
            <a:t>(на этом этапе отвечаем на вопрос: какие риски могут повлиять на проект?  Даем им определение и описываем характеристики каждого из них)</a:t>
          </a:r>
          <a:endParaRPr lang="ru-RU" sz="1500" dirty="0"/>
        </a:p>
      </dgm:t>
    </dgm:pt>
    <dgm:pt modelId="{A4A872E0-D9E7-4F1B-8777-FF148E31979C}" type="parTrans" cxnId="{AE72F5CB-6E7A-4A4C-918E-B887C65B1CE6}">
      <dgm:prSet/>
      <dgm:spPr/>
      <dgm:t>
        <a:bodyPr/>
        <a:lstStyle/>
        <a:p>
          <a:endParaRPr lang="ru-RU"/>
        </a:p>
      </dgm:t>
    </dgm:pt>
    <dgm:pt modelId="{266DE5F6-5AB1-4D6F-9CD4-2ECFFC0A859D}" type="sibTrans" cxnId="{AE72F5CB-6E7A-4A4C-918E-B887C65B1CE6}">
      <dgm:prSet/>
      <dgm:spPr/>
      <dgm:t>
        <a:bodyPr/>
        <a:lstStyle/>
        <a:p>
          <a:endParaRPr lang="ru-RU"/>
        </a:p>
      </dgm:t>
    </dgm:pt>
    <dgm:pt modelId="{7524A259-0E6A-435E-A5DB-3A5B05F21E09}">
      <dgm:prSet phldrT="[Текст]" custT="1"/>
      <dgm:spPr/>
      <dgm:t>
        <a:bodyPr/>
        <a:lstStyle/>
        <a:p>
          <a:r>
            <a:rPr lang="ru-RU" sz="1800" b="1" dirty="0" smtClean="0"/>
            <a:t>Оценка влияния </a:t>
          </a:r>
          <a:r>
            <a:rPr lang="ru-RU" sz="1500" dirty="0" smtClean="0"/>
            <a:t>- оценка риска с точки зрения диапазона возможных результатов, касающихся проекта, и потенциального влияния каждого из них</a:t>
          </a:r>
          <a:endParaRPr lang="ru-RU" sz="1500" dirty="0"/>
        </a:p>
      </dgm:t>
    </dgm:pt>
    <dgm:pt modelId="{93A133E5-CBF1-4D59-892C-99753B351251}" type="parTrans" cxnId="{FBAD2793-FACC-4CEE-9B89-D3B3E97E5EF1}">
      <dgm:prSet/>
      <dgm:spPr/>
      <dgm:t>
        <a:bodyPr/>
        <a:lstStyle/>
        <a:p>
          <a:endParaRPr lang="ru-RU"/>
        </a:p>
      </dgm:t>
    </dgm:pt>
    <dgm:pt modelId="{8F1A3342-33F4-4AA2-A232-F6875778B977}" type="sibTrans" cxnId="{FBAD2793-FACC-4CEE-9B89-D3B3E97E5EF1}">
      <dgm:prSet/>
      <dgm:spPr/>
      <dgm:t>
        <a:bodyPr/>
        <a:lstStyle/>
        <a:p>
          <a:endParaRPr lang="ru-RU"/>
        </a:p>
      </dgm:t>
    </dgm:pt>
    <dgm:pt modelId="{AF7DDE4E-D2B9-4FCE-9880-B64900D3AD6E}">
      <dgm:prSet custT="1"/>
      <dgm:spPr/>
      <dgm:t>
        <a:bodyPr/>
        <a:lstStyle/>
        <a:p>
          <a:pPr marL="0">
            <a:lnSpc>
              <a:spcPct val="90000"/>
            </a:lnSpc>
            <a:spcAft>
              <a:spcPts val="630"/>
            </a:spcAft>
          </a:pPr>
          <a:r>
            <a:rPr lang="ru-RU" sz="1800" b="1" dirty="0" smtClean="0"/>
            <a:t>Планирование запасных вариантов</a:t>
          </a:r>
          <a:r>
            <a:rPr lang="ru-RU" sz="1800" dirty="0" smtClean="0"/>
            <a:t>- </a:t>
          </a:r>
          <a:r>
            <a:rPr lang="ru-RU" sz="1500" dirty="0" smtClean="0"/>
            <a:t>с целью снижения влияния наиболее вероятных рисков и обеспечение реализации этих планов при необходимости</a:t>
          </a:r>
          <a:endParaRPr lang="ru-RU" sz="4500" dirty="0"/>
        </a:p>
      </dgm:t>
    </dgm:pt>
    <dgm:pt modelId="{CE3FBDDB-3538-4226-8124-BB4110DEA165}" type="parTrans" cxnId="{4CCD4BD7-162A-4105-AF4A-324A0B6AE945}">
      <dgm:prSet/>
      <dgm:spPr/>
      <dgm:t>
        <a:bodyPr/>
        <a:lstStyle/>
        <a:p>
          <a:endParaRPr lang="ru-RU"/>
        </a:p>
      </dgm:t>
    </dgm:pt>
    <dgm:pt modelId="{0967B964-DCAB-4A33-AF8C-4C7B1B1B5332}" type="sibTrans" cxnId="{4CCD4BD7-162A-4105-AF4A-324A0B6AE945}">
      <dgm:prSet/>
      <dgm:spPr/>
      <dgm:t>
        <a:bodyPr/>
        <a:lstStyle/>
        <a:p>
          <a:endParaRPr lang="ru-RU"/>
        </a:p>
      </dgm:t>
    </dgm:pt>
    <dgm:pt modelId="{FA72D40A-EB9C-4552-A845-D2A3644243AF}">
      <dgm:prSet custT="1"/>
      <dgm:spPr/>
      <dgm:t>
        <a:bodyPr/>
        <a:lstStyle/>
        <a:p>
          <a:r>
            <a:rPr lang="ru-RU" sz="1800" b="1" dirty="0" smtClean="0"/>
            <a:t>Мониторинг рисков - </a:t>
          </a:r>
          <a:r>
            <a:rPr lang="ru-RU" sz="1600" dirty="0" smtClean="0"/>
            <a:t>риски всегда в поле зрения!  Разрабатываются планы для учета любых изменений типа или вероятности неблагоприятного влияния</a:t>
          </a:r>
          <a:endParaRPr lang="ru-RU" sz="1600" dirty="0"/>
        </a:p>
      </dgm:t>
    </dgm:pt>
    <dgm:pt modelId="{78D76B64-2150-4B0A-8C5A-A0C38DC0D761}" type="parTrans" cxnId="{37B84EAB-F1C0-4F9A-845E-554CC5163453}">
      <dgm:prSet/>
      <dgm:spPr/>
      <dgm:t>
        <a:bodyPr/>
        <a:lstStyle/>
        <a:p>
          <a:endParaRPr lang="ru-RU"/>
        </a:p>
      </dgm:t>
    </dgm:pt>
    <dgm:pt modelId="{73B396E9-5290-4FFF-B1AE-1D7165D9A5B0}" type="sibTrans" cxnId="{37B84EAB-F1C0-4F9A-845E-554CC5163453}">
      <dgm:prSet/>
      <dgm:spPr/>
      <dgm:t>
        <a:bodyPr/>
        <a:lstStyle/>
        <a:p>
          <a:endParaRPr lang="ru-RU"/>
        </a:p>
      </dgm:t>
    </dgm:pt>
    <dgm:pt modelId="{CD54CCCF-43B2-49C3-AB2D-FA5DA21DE3CF}" type="pres">
      <dgm:prSet presAssocID="{FECEE345-855F-4D98-A74A-CE24B2A5D8D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CB90345-933B-48EE-BA88-B740C3966943}" type="pres">
      <dgm:prSet presAssocID="{FECEE345-855F-4D98-A74A-CE24B2A5D8DE}" presName="dummyMaxCanvas" presStyleCnt="0">
        <dgm:presLayoutVars/>
      </dgm:prSet>
      <dgm:spPr/>
    </dgm:pt>
    <dgm:pt modelId="{A7835DC0-1675-4E72-B348-ADA03AF69EC5}" type="pres">
      <dgm:prSet presAssocID="{FECEE345-855F-4D98-A74A-CE24B2A5D8DE}" presName="FourNodes_1" presStyleLbl="node1" presStyleIdx="0" presStyleCnt="4" custLinFactY="-43939" custLinFactNeighborX="229" custLinFactNeighborY="-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F7F9D5-7C58-4A97-87C7-17F2255FC187}" type="pres">
      <dgm:prSet presAssocID="{FECEE345-855F-4D98-A74A-CE24B2A5D8DE}" presName="FourNodes_2" presStyleLbl="node1" presStyleIdx="1" presStyleCnt="4" custLinFactNeighborX="-103" custLinFactNeighborY="6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B9F8F54-B1E1-43EA-B019-11A109F2F3C9}" type="pres">
      <dgm:prSet presAssocID="{FECEE345-855F-4D98-A74A-CE24B2A5D8DE}" presName="FourNodes_3" presStyleLbl="node1" presStyleIdx="2" presStyleCnt="4" custLinFactNeighborX="-1460" custLinFactNeighborY="-388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8CF99C-1850-46CD-B19A-CA0E268AB3FB}" type="pres">
      <dgm:prSet presAssocID="{FECEE345-855F-4D98-A74A-CE24B2A5D8D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3AF15EF-F58A-4B5E-8488-9EBDF1D58093}" type="pres">
      <dgm:prSet presAssocID="{FECEE345-855F-4D98-A74A-CE24B2A5D8D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80706C-DED4-4FA2-AAFC-0BD0EEB83875}" type="pres">
      <dgm:prSet presAssocID="{FECEE345-855F-4D98-A74A-CE24B2A5D8D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1A851B-7BD5-44CB-80BD-CF68D293B047}" type="pres">
      <dgm:prSet presAssocID="{FECEE345-855F-4D98-A74A-CE24B2A5D8D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18BD7E-AB3A-4266-8A8E-5FDC78DE2184}" type="pres">
      <dgm:prSet presAssocID="{FECEE345-855F-4D98-A74A-CE24B2A5D8D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BDA7386-0D7E-4E82-8AA9-2E3993E16178}" type="pres">
      <dgm:prSet presAssocID="{FECEE345-855F-4D98-A74A-CE24B2A5D8D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C3C519-E527-4801-94E2-5DE1F8A0623C}" type="pres">
      <dgm:prSet presAssocID="{FECEE345-855F-4D98-A74A-CE24B2A5D8D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B10E3E-EB7A-4EE1-963D-F4F88442104F}" type="pres">
      <dgm:prSet presAssocID="{FECEE345-855F-4D98-A74A-CE24B2A5D8D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BAD2793-FACC-4CEE-9B89-D3B3E97E5EF1}" srcId="{FECEE345-855F-4D98-A74A-CE24B2A5D8DE}" destId="{7524A259-0E6A-435E-A5DB-3A5B05F21E09}" srcOrd="1" destOrd="0" parTransId="{93A133E5-CBF1-4D59-892C-99753B351251}" sibTransId="{8F1A3342-33F4-4AA2-A232-F6875778B977}"/>
    <dgm:cxn modelId="{E7829D09-71B3-41DC-A4C9-1A302851A7CC}" type="presOf" srcId="{FA72D40A-EB9C-4552-A845-D2A3644243AF}" destId="{DE8CF99C-1850-46CD-B19A-CA0E268AB3FB}" srcOrd="0" destOrd="0" presId="urn:microsoft.com/office/officeart/2005/8/layout/vProcess5"/>
    <dgm:cxn modelId="{9185AA6F-64BD-4F70-A5DF-F1879240ECD7}" type="presOf" srcId="{AF7DDE4E-D2B9-4FCE-9880-B64900D3AD6E}" destId="{7BC3C519-E527-4801-94E2-5DE1F8A0623C}" srcOrd="1" destOrd="0" presId="urn:microsoft.com/office/officeart/2005/8/layout/vProcess5"/>
    <dgm:cxn modelId="{F2829B5F-A6C4-4C91-B63F-E9479379AED9}" type="presOf" srcId="{BA9A9043-F580-4E5C-A906-677C39CF0A59}" destId="{A7835DC0-1675-4E72-B348-ADA03AF69EC5}" srcOrd="0" destOrd="0" presId="urn:microsoft.com/office/officeart/2005/8/layout/vProcess5"/>
    <dgm:cxn modelId="{37B84EAB-F1C0-4F9A-845E-554CC5163453}" srcId="{FECEE345-855F-4D98-A74A-CE24B2A5D8DE}" destId="{FA72D40A-EB9C-4552-A845-D2A3644243AF}" srcOrd="3" destOrd="0" parTransId="{78D76B64-2150-4B0A-8C5A-A0C38DC0D761}" sibTransId="{73B396E9-5290-4FFF-B1AE-1D7165D9A5B0}"/>
    <dgm:cxn modelId="{CAE88597-857C-4736-9028-42BD22D540FA}" type="presOf" srcId="{7524A259-0E6A-435E-A5DB-3A5B05F21E09}" destId="{10F7F9D5-7C58-4A97-87C7-17F2255FC187}" srcOrd="0" destOrd="0" presId="urn:microsoft.com/office/officeart/2005/8/layout/vProcess5"/>
    <dgm:cxn modelId="{4697B248-EC9A-46C0-B58D-2768B4A6AB4E}" type="presOf" srcId="{8F1A3342-33F4-4AA2-A232-F6875778B977}" destId="{7B80706C-DED4-4FA2-AAFC-0BD0EEB83875}" srcOrd="0" destOrd="0" presId="urn:microsoft.com/office/officeart/2005/8/layout/vProcess5"/>
    <dgm:cxn modelId="{4CCD4BD7-162A-4105-AF4A-324A0B6AE945}" srcId="{FECEE345-855F-4D98-A74A-CE24B2A5D8DE}" destId="{AF7DDE4E-D2B9-4FCE-9880-B64900D3AD6E}" srcOrd="2" destOrd="0" parTransId="{CE3FBDDB-3538-4226-8124-BB4110DEA165}" sibTransId="{0967B964-DCAB-4A33-AF8C-4C7B1B1B5332}"/>
    <dgm:cxn modelId="{0C5BA323-DF5F-409B-B541-87E1FDF588A2}" type="presOf" srcId="{FA72D40A-EB9C-4552-A845-D2A3644243AF}" destId="{5BB10E3E-EB7A-4EE1-963D-F4F88442104F}" srcOrd="1" destOrd="0" presId="urn:microsoft.com/office/officeart/2005/8/layout/vProcess5"/>
    <dgm:cxn modelId="{93B42B5C-D614-472B-9841-7BD790D5A991}" type="presOf" srcId="{7524A259-0E6A-435E-A5DB-3A5B05F21E09}" destId="{DBDA7386-0D7E-4E82-8AA9-2E3993E16178}" srcOrd="1" destOrd="0" presId="urn:microsoft.com/office/officeart/2005/8/layout/vProcess5"/>
    <dgm:cxn modelId="{AE72F5CB-6E7A-4A4C-918E-B887C65B1CE6}" srcId="{FECEE345-855F-4D98-A74A-CE24B2A5D8DE}" destId="{BA9A9043-F580-4E5C-A906-677C39CF0A59}" srcOrd="0" destOrd="0" parTransId="{A4A872E0-D9E7-4F1B-8777-FF148E31979C}" sibTransId="{266DE5F6-5AB1-4D6F-9CD4-2ECFFC0A859D}"/>
    <dgm:cxn modelId="{60C31001-F2B6-4C07-92C5-3154EB2B9357}" type="presOf" srcId="{FECEE345-855F-4D98-A74A-CE24B2A5D8DE}" destId="{CD54CCCF-43B2-49C3-AB2D-FA5DA21DE3CF}" srcOrd="0" destOrd="0" presId="urn:microsoft.com/office/officeart/2005/8/layout/vProcess5"/>
    <dgm:cxn modelId="{F8B88274-BDC5-4F26-8597-CF80FAAF3690}" type="presOf" srcId="{AF7DDE4E-D2B9-4FCE-9880-B64900D3AD6E}" destId="{9B9F8F54-B1E1-43EA-B019-11A109F2F3C9}" srcOrd="0" destOrd="0" presId="urn:microsoft.com/office/officeart/2005/8/layout/vProcess5"/>
    <dgm:cxn modelId="{C7781493-95E9-4FA1-9B29-D3B296B4D2AC}" type="presOf" srcId="{0967B964-DCAB-4A33-AF8C-4C7B1B1B5332}" destId="{391A851B-7BD5-44CB-80BD-CF68D293B047}" srcOrd="0" destOrd="0" presId="urn:microsoft.com/office/officeart/2005/8/layout/vProcess5"/>
    <dgm:cxn modelId="{70CD4674-DD1C-4ED8-B7F9-7E627FF7402F}" type="presOf" srcId="{266DE5F6-5AB1-4D6F-9CD4-2ECFFC0A859D}" destId="{43AF15EF-F58A-4B5E-8488-9EBDF1D58093}" srcOrd="0" destOrd="0" presId="urn:microsoft.com/office/officeart/2005/8/layout/vProcess5"/>
    <dgm:cxn modelId="{3D1FE374-FB5D-4F56-95D2-108977ACE9C8}" type="presOf" srcId="{BA9A9043-F580-4E5C-A906-677C39CF0A59}" destId="{0B18BD7E-AB3A-4266-8A8E-5FDC78DE2184}" srcOrd="1" destOrd="0" presId="urn:microsoft.com/office/officeart/2005/8/layout/vProcess5"/>
    <dgm:cxn modelId="{2D0C69A3-B61D-483F-9AB2-C6911936785C}" type="presParOf" srcId="{CD54CCCF-43B2-49C3-AB2D-FA5DA21DE3CF}" destId="{FCB90345-933B-48EE-BA88-B740C3966943}" srcOrd="0" destOrd="0" presId="urn:microsoft.com/office/officeart/2005/8/layout/vProcess5"/>
    <dgm:cxn modelId="{29EAD721-6033-436C-A4D9-ABCF8EB8DE04}" type="presParOf" srcId="{CD54CCCF-43B2-49C3-AB2D-FA5DA21DE3CF}" destId="{A7835DC0-1675-4E72-B348-ADA03AF69EC5}" srcOrd="1" destOrd="0" presId="urn:microsoft.com/office/officeart/2005/8/layout/vProcess5"/>
    <dgm:cxn modelId="{A66EEAE2-8992-4FAF-8E73-5CDC3D7C1B02}" type="presParOf" srcId="{CD54CCCF-43B2-49C3-AB2D-FA5DA21DE3CF}" destId="{10F7F9D5-7C58-4A97-87C7-17F2255FC187}" srcOrd="2" destOrd="0" presId="urn:microsoft.com/office/officeart/2005/8/layout/vProcess5"/>
    <dgm:cxn modelId="{00E1DEE3-FB08-4E95-98A8-B7CBEB9F71F1}" type="presParOf" srcId="{CD54CCCF-43B2-49C3-AB2D-FA5DA21DE3CF}" destId="{9B9F8F54-B1E1-43EA-B019-11A109F2F3C9}" srcOrd="3" destOrd="0" presId="urn:microsoft.com/office/officeart/2005/8/layout/vProcess5"/>
    <dgm:cxn modelId="{0B7E2856-26EA-4009-956D-0EBA57A9BE90}" type="presParOf" srcId="{CD54CCCF-43B2-49C3-AB2D-FA5DA21DE3CF}" destId="{DE8CF99C-1850-46CD-B19A-CA0E268AB3FB}" srcOrd="4" destOrd="0" presId="urn:microsoft.com/office/officeart/2005/8/layout/vProcess5"/>
    <dgm:cxn modelId="{A3A928FE-76AE-4949-9E24-91FBE10C16B9}" type="presParOf" srcId="{CD54CCCF-43B2-49C3-AB2D-FA5DA21DE3CF}" destId="{43AF15EF-F58A-4B5E-8488-9EBDF1D58093}" srcOrd="5" destOrd="0" presId="urn:microsoft.com/office/officeart/2005/8/layout/vProcess5"/>
    <dgm:cxn modelId="{5785A114-89FE-4D8B-A642-89E56B829B95}" type="presParOf" srcId="{CD54CCCF-43B2-49C3-AB2D-FA5DA21DE3CF}" destId="{7B80706C-DED4-4FA2-AAFC-0BD0EEB83875}" srcOrd="6" destOrd="0" presId="urn:microsoft.com/office/officeart/2005/8/layout/vProcess5"/>
    <dgm:cxn modelId="{953EFFB7-3B9E-44C7-8F98-C54D91363E25}" type="presParOf" srcId="{CD54CCCF-43B2-49C3-AB2D-FA5DA21DE3CF}" destId="{391A851B-7BD5-44CB-80BD-CF68D293B047}" srcOrd="7" destOrd="0" presId="urn:microsoft.com/office/officeart/2005/8/layout/vProcess5"/>
    <dgm:cxn modelId="{8341A4C5-289B-4E83-AE99-81E820F78C49}" type="presParOf" srcId="{CD54CCCF-43B2-49C3-AB2D-FA5DA21DE3CF}" destId="{0B18BD7E-AB3A-4266-8A8E-5FDC78DE2184}" srcOrd="8" destOrd="0" presId="urn:microsoft.com/office/officeart/2005/8/layout/vProcess5"/>
    <dgm:cxn modelId="{4F18CDBE-6324-41C4-9D2D-A262059BFAD1}" type="presParOf" srcId="{CD54CCCF-43B2-49C3-AB2D-FA5DA21DE3CF}" destId="{DBDA7386-0D7E-4E82-8AA9-2E3993E16178}" srcOrd="9" destOrd="0" presId="urn:microsoft.com/office/officeart/2005/8/layout/vProcess5"/>
    <dgm:cxn modelId="{88EC585C-6385-4076-B329-AFD9B246C3D4}" type="presParOf" srcId="{CD54CCCF-43B2-49C3-AB2D-FA5DA21DE3CF}" destId="{7BC3C519-E527-4801-94E2-5DE1F8A0623C}" srcOrd="10" destOrd="0" presId="urn:microsoft.com/office/officeart/2005/8/layout/vProcess5"/>
    <dgm:cxn modelId="{34257373-0E70-4B49-AB6F-7C85CD407475}" type="presParOf" srcId="{CD54CCCF-43B2-49C3-AB2D-FA5DA21DE3CF}" destId="{5BB10E3E-EB7A-4EE1-963D-F4F8844210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AFF421-FABE-4022-8C98-F6E14D23023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337AAF-61B8-4DB8-838F-2AAEED6447F9}">
      <dgm:prSet phldrT="[Текст]" custT="1"/>
      <dgm:spPr/>
      <dgm:t>
        <a:bodyPr/>
        <a:lstStyle/>
        <a:p>
          <a:r>
            <a:rPr lang="ru-RU" sz="2400" b="1" dirty="0" smtClean="0"/>
            <a:t>ЧИСТЫЕ </a:t>
          </a:r>
          <a:r>
            <a:rPr lang="ru-RU" sz="1800" b="1" dirty="0" smtClean="0"/>
            <a:t>РИСКИ</a:t>
          </a:r>
          <a:endParaRPr lang="ru-RU" sz="2400" b="1" dirty="0"/>
        </a:p>
      </dgm:t>
    </dgm:pt>
    <dgm:pt modelId="{612F2472-57D4-4C76-A68C-187A73155C69}" type="parTrans" cxnId="{F87A6E76-2D71-40B6-972F-B74A455524E3}">
      <dgm:prSet/>
      <dgm:spPr/>
      <dgm:t>
        <a:bodyPr/>
        <a:lstStyle/>
        <a:p>
          <a:endParaRPr lang="ru-RU"/>
        </a:p>
      </dgm:t>
    </dgm:pt>
    <dgm:pt modelId="{7D860142-EC48-444F-A44D-4F453D47BE96}" type="sibTrans" cxnId="{F87A6E76-2D71-40B6-972F-B74A455524E3}">
      <dgm:prSet/>
      <dgm:spPr/>
      <dgm:t>
        <a:bodyPr/>
        <a:lstStyle/>
        <a:p>
          <a:endParaRPr lang="ru-RU"/>
        </a:p>
      </dgm:t>
    </dgm:pt>
    <dgm:pt modelId="{B70FD520-182D-44E1-B948-58BC63C1A2CF}">
      <dgm:prSet phldrT="[Текст]"/>
      <dgm:spPr/>
      <dgm:t>
        <a:bodyPr/>
        <a:lstStyle/>
        <a:p>
          <a:r>
            <a:rPr lang="ru-RU" b="1" dirty="0" smtClean="0"/>
            <a:t>практически всегда несут в себе потери. </a:t>
          </a:r>
          <a:r>
            <a:rPr lang="ru-RU" u="sng" dirty="0" smtClean="0"/>
            <a:t>Причинами</a:t>
          </a:r>
          <a:r>
            <a:rPr lang="ru-RU" dirty="0" smtClean="0"/>
            <a:t> могут быть стихийные бедствия, войны, несчастные случаи, болезни, преступные действия и др. </a:t>
          </a:r>
          <a:r>
            <a:rPr lang="ru-RU" i="1" dirty="0" smtClean="0"/>
            <a:t>Разновидностью чистых рисков являются страховые риски — это риск наступления предусмотренного условиями страхования события, в результате которых страховщик обязан выплатить страховое возмещение</a:t>
          </a:r>
          <a:endParaRPr lang="ru-RU" dirty="0"/>
        </a:p>
      </dgm:t>
    </dgm:pt>
    <dgm:pt modelId="{EFE7B889-7D61-4B4A-8FEB-C5AA52841F75}" type="parTrans" cxnId="{AF6E3585-3220-4A0D-AB7E-8532BC467C2F}">
      <dgm:prSet/>
      <dgm:spPr/>
      <dgm:t>
        <a:bodyPr/>
        <a:lstStyle/>
        <a:p>
          <a:endParaRPr lang="ru-RU"/>
        </a:p>
      </dgm:t>
    </dgm:pt>
    <dgm:pt modelId="{D62766D2-B0A8-4DD2-BAD4-B8E0851799DF}" type="sibTrans" cxnId="{AF6E3585-3220-4A0D-AB7E-8532BC467C2F}">
      <dgm:prSet/>
      <dgm:spPr/>
      <dgm:t>
        <a:bodyPr/>
        <a:lstStyle/>
        <a:p>
          <a:endParaRPr lang="ru-RU"/>
        </a:p>
      </dgm:t>
    </dgm:pt>
    <dgm:pt modelId="{A5F52D36-C87D-46E0-B70B-4914CBAA9332}">
      <dgm:prSet phldrT="[Текст]" custT="1"/>
      <dgm:spPr/>
      <dgm:t>
        <a:bodyPr/>
        <a:lstStyle/>
        <a:p>
          <a:r>
            <a:rPr lang="ru-RU" sz="2400" b="1" dirty="0" smtClean="0"/>
            <a:t>СПЕКУЛЯТИВНЫЕ</a:t>
          </a:r>
          <a:r>
            <a:rPr lang="ru-RU" sz="1800" dirty="0" smtClean="0"/>
            <a:t> </a:t>
          </a:r>
          <a:r>
            <a:rPr lang="ru-RU" sz="1800" b="1" dirty="0" smtClean="0"/>
            <a:t>РИСКИ</a:t>
          </a:r>
          <a:endParaRPr lang="ru-RU" sz="1800" b="1" dirty="0"/>
        </a:p>
      </dgm:t>
    </dgm:pt>
    <dgm:pt modelId="{DB765230-84CF-4A9F-AED3-27AE9DE47811}" type="parTrans" cxnId="{5292D2B5-61B0-4BBC-B613-C8003CAF2252}">
      <dgm:prSet/>
      <dgm:spPr/>
      <dgm:t>
        <a:bodyPr/>
        <a:lstStyle/>
        <a:p>
          <a:endParaRPr lang="ru-RU"/>
        </a:p>
      </dgm:t>
    </dgm:pt>
    <dgm:pt modelId="{ACA91E27-7706-43B0-801A-95BFE2C98BDB}" type="sibTrans" cxnId="{5292D2B5-61B0-4BBC-B613-C8003CAF2252}">
      <dgm:prSet/>
      <dgm:spPr/>
      <dgm:t>
        <a:bodyPr/>
        <a:lstStyle/>
        <a:p>
          <a:endParaRPr lang="ru-RU"/>
        </a:p>
      </dgm:t>
    </dgm:pt>
    <dgm:pt modelId="{1143A308-FF8C-4A91-BF9D-85D440291B28}">
      <dgm:prSet phldrT="[Текст]"/>
      <dgm:spPr/>
      <dgm:t>
        <a:bodyPr/>
        <a:lstStyle/>
        <a:p>
          <a:r>
            <a:rPr lang="ru-RU" dirty="0" smtClean="0"/>
            <a:t>могут нести в себе </a:t>
          </a:r>
          <a:r>
            <a:rPr lang="ru-RU" b="1" dirty="0" smtClean="0"/>
            <a:t>как потери, так и дополнительную прибыль </a:t>
          </a:r>
          <a:r>
            <a:rPr lang="ru-RU" dirty="0" smtClean="0"/>
            <a:t>(для предпринимателя по отношению к ожидаемому результату). </a:t>
          </a:r>
          <a:r>
            <a:rPr lang="ru-RU" u="sng" dirty="0" smtClean="0"/>
            <a:t>Причинами </a:t>
          </a:r>
          <a:r>
            <a:rPr lang="ru-RU" dirty="0" smtClean="0"/>
            <a:t>спекулятивных рисков могут быть изменение конъюнктуры рынка, изменение курсов валют, изменение налогового законодательства и т.д. </a:t>
          </a:r>
          <a:endParaRPr lang="ru-RU" dirty="0"/>
        </a:p>
      </dgm:t>
    </dgm:pt>
    <dgm:pt modelId="{7940A6CD-307D-4FC0-B922-6A8352EA9306}" type="parTrans" cxnId="{8043F809-ABD4-47FC-9CBC-85730D41AFAF}">
      <dgm:prSet/>
      <dgm:spPr/>
      <dgm:t>
        <a:bodyPr/>
        <a:lstStyle/>
        <a:p>
          <a:endParaRPr lang="ru-RU"/>
        </a:p>
      </dgm:t>
    </dgm:pt>
    <dgm:pt modelId="{D81D0274-8EE6-4F12-9CB2-D189C1A450D6}" type="sibTrans" cxnId="{8043F809-ABD4-47FC-9CBC-85730D41AFAF}">
      <dgm:prSet/>
      <dgm:spPr/>
      <dgm:t>
        <a:bodyPr/>
        <a:lstStyle/>
        <a:p>
          <a:endParaRPr lang="ru-RU"/>
        </a:p>
      </dgm:t>
    </dgm:pt>
    <dgm:pt modelId="{E32356F9-9BD5-4588-B3D1-D26DB54FE39A}" type="pres">
      <dgm:prSet presAssocID="{1CAFF421-FABE-4022-8C98-F6E14D23023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7B14F9D-9670-49A4-A5F9-1616868932CD}" type="pres">
      <dgm:prSet presAssocID="{44337AAF-61B8-4DB8-838F-2AAEED6447F9}" presName="composite" presStyleCnt="0"/>
      <dgm:spPr/>
    </dgm:pt>
    <dgm:pt modelId="{D7C695F4-1BEB-496A-A105-8F6433EDECD6}" type="pres">
      <dgm:prSet presAssocID="{44337AAF-61B8-4DB8-838F-2AAEED6447F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13E425-563D-42CC-9A24-0DB21159B38B}" type="pres">
      <dgm:prSet presAssocID="{44337AAF-61B8-4DB8-838F-2AAEED6447F9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2DF3F0E-ECE3-4318-A20B-339879D33FC5}" type="pres">
      <dgm:prSet presAssocID="{7D860142-EC48-444F-A44D-4F453D47BE96}" presName="space" presStyleCnt="0"/>
      <dgm:spPr/>
    </dgm:pt>
    <dgm:pt modelId="{D41EE4BC-F330-41FA-BF42-E5DD3A89D6FA}" type="pres">
      <dgm:prSet presAssocID="{A5F52D36-C87D-46E0-B70B-4914CBAA9332}" presName="composite" presStyleCnt="0"/>
      <dgm:spPr/>
    </dgm:pt>
    <dgm:pt modelId="{32D4653C-E3C7-4825-8C00-77307D7351A2}" type="pres">
      <dgm:prSet presAssocID="{A5F52D36-C87D-46E0-B70B-4914CBAA933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56D0DBC-27AE-4A96-AF7D-5C60AF285694}" type="pres">
      <dgm:prSet presAssocID="{A5F52D36-C87D-46E0-B70B-4914CBAA9332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3067BE2-4794-4C68-A6E3-ABAA93B7F1E6}" type="presOf" srcId="{44337AAF-61B8-4DB8-838F-2AAEED6447F9}" destId="{D7C695F4-1BEB-496A-A105-8F6433EDECD6}" srcOrd="0" destOrd="0" presId="urn:microsoft.com/office/officeart/2005/8/layout/hList1"/>
    <dgm:cxn modelId="{F87A6E76-2D71-40B6-972F-B74A455524E3}" srcId="{1CAFF421-FABE-4022-8C98-F6E14D23023B}" destId="{44337AAF-61B8-4DB8-838F-2AAEED6447F9}" srcOrd="0" destOrd="0" parTransId="{612F2472-57D4-4C76-A68C-187A73155C69}" sibTransId="{7D860142-EC48-444F-A44D-4F453D47BE96}"/>
    <dgm:cxn modelId="{02B769D3-32DB-45D6-86E6-D21D525AA84E}" type="presOf" srcId="{1CAFF421-FABE-4022-8C98-F6E14D23023B}" destId="{E32356F9-9BD5-4588-B3D1-D26DB54FE39A}" srcOrd="0" destOrd="0" presId="urn:microsoft.com/office/officeart/2005/8/layout/hList1"/>
    <dgm:cxn modelId="{5292D2B5-61B0-4BBC-B613-C8003CAF2252}" srcId="{1CAFF421-FABE-4022-8C98-F6E14D23023B}" destId="{A5F52D36-C87D-46E0-B70B-4914CBAA9332}" srcOrd="1" destOrd="0" parTransId="{DB765230-84CF-4A9F-AED3-27AE9DE47811}" sibTransId="{ACA91E27-7706-43B0-801A-95BFE2C98BDB}"/>
    <dgm:cxn modelId="{5AA9B63E-EC8E-4D48-A87E-860C61990611}" type="presOf" srcId="{B70FD520-182D-44E1-B948-58BC63C1A2CF}" destId="{FF13E425-563D-42CC-9A24-0DB21159B38B}" srcOrd="0" destOrd="0" presId="urn:microsoft.com/office/officeart/2005/8/layout/hList1"/>
    <dgm:cxn modelId="{8043F809-ABD4-47FC-9CBC-85730D41AFAF}" srcId="{A5F52D36-C87D-46E0-B70B-4914CBAA9332}" destId="{1143A308-FF8C-4A91-BF9D-85D440291B28}" srcOrd="0" destOrd="0" parTransId="{7940A6CD-307D-4FC0-B922-6A8352EA9306}" sibTransId="{D81D0274-8EE6-4F12-9CB2-D189C1A450D6}"/>
    <dgm:cxn modelId="{4F8C5145-A14C-410A-8A25-E0221EA1D5BC}" type="presOf" srcId="{1143A308-FF8C-4A91-BF9D-85D440291B28}" destId="{D56D0DBC-27AE-4A96-AF7D-5C60AF285694}" srcOrd="0" destOrd="0" presId="urn:microsoft.com/office/officeart/2005/8/layout/hList1"/>
    <dgm:cxn modelId="{D0D76838-ED7B-45BB-8FBE-EB8132C1D7BE}" type="presOf" srcId="{A5F52D36-C87D-46E0-B70B-4914CBAA9332}" destId="{32D4653C-E3C7-4825-8C00-77307D7351A2}" srcOrd="0" destOrd="0" presId="urn:microsoft.com/office/officeart/2005/8/layout/hList1"/>
    <dgm:cxn modelId="{AF6E3585-3220-4A0D-AB7E-8532BC467C2F}" srcId="{44337AAF-61B8-4DB8-838F-2AAEED6447F9}" destId="{B70FD520-182D-44E1-B948-58BC63C1A2CF}" srcOrd="0" destOrd="0" parTransId="{EFE7B889-7D61-4B4A-8FEB-C5AA52841F75}" sibTransId="{D62766D2-B0A8-4DD2-BAD4-B8E0851799DF}"/>
    <dgm:cxn modelId="{7D16CE33-A6A7-4C1A-8720-0E6AF811C504}" type="presParOf" srcId="{E32356F9-9BD5-4588-B3D1-D26DB54FE39A}" destId="{57B14F9D-9670-49A4-A5F9-1616868932CD}" srcOrd="0" destOrd="0" presId="urn:microsoft.com/office/officeart/2005/8/layout/hList1"/>
    <dgm:cxn modelId="{32D12614-0FF0-4E69-888D-4DC454D06D78}" type="presParOf" srcId="{57B14F9D-9670-49A4-A5F9-1616868932CD}" destId="{D7C695F4-1BEB-496A-A105-8F6433EDECD6}" srcOrd="0" destOrd="0" presId="urn:microsoft.com/office/officeart/2005/8/layout/hList1"/>
    <dgm:cxn modelId="{C3316E9F-4C89-415D-9B48-4182247FEBE9}" type="presParOf" srcId="{57B14F9D-9670-49A4-A5F9-1616868932CD}" destId="{FF13E425-563D-42CC-9A24-0DB21159B38B}" srcOrd="1" destOrd="0" presId="urn:microsoft.com/office/officeart/2005/8/layout/hList1"/>
    <dgm:cxn modelId="{13EC4224-2F13-47CA-9AD8-4DBB87ACE863}" type="presParOf" srcId="{E32356F9-9BD5-4588-B3D1-D26DB54FE39A}" destId="{A2DF3F0E-ECE3-4318-A20B-339879D33FC5}" srcOrd="1" destOrd="0" presId="urn:microsoft.com/office/officeart/2005/8/layout/hList1"/>
    <dgm:cxn modelId="{1E35067E-A7AF-488E-8FD9-507B453EE93A}" type="presParOf" srcId="{E32356F9-9BD5-4588-B3D1-D26DB54FE39A}" destId="{D41EE4BC-F330-41FA-BF42-E5DD3A89D6FA}" srcOrd="2" destOrd="0" presId="urn:microsoft.com/office/officeart/2005/8/layout/hList1"/>
    <dgm:cxn modelId="{47A9AF74-4A3B-4D41-84F6-9797B6F42DB4}" type="presParOf" srcId="{D41EE4BC-F330-41FA-BF42-E5DD3A89D6FA}" destId="{32D4653C-E3C7-4825-8C00-77307D7351A2}" srcOrd="0" destOrd="0" presId="urn:microsoft.com/office/officeart/2005/8/layout/hList1"/>
    <dgm:cxn modelId="{48FD9E9E-E751-4C6C-8DB5-B08BE8DCAA67}" type="presParOf" srcId="{D41EE4BC-F330-41FA-BF42-E5DD3A89D6FA}" destId="{D56D0DBC-27AE-4A96-AF7D-5C60AF28569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AFF1F9A-B99A-4501-9582-C98851DDFE29}" type="doc">
      <dgm:prSet loTypeId="urn:microsoft.com/office/officeart/2005/8/layout/matrix1" loCatId="matrix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A369595-1DFB-4B20-B0F3-0562E990DDD2}">
      <dgm:prSet custT="1"/>
      <dgm:spPr/>
      <dgm:t>
        <a:bodyPr/>
        <a:lstStyle/>
        <a:p>
          <a:r>
            <a:rPr lang="ru-RU" sz="2800" b="1" dirty="0" smtClean="0"/>
            <a:t>Частичные риски -  </a:t>
          </a:r>
          <a:r>
            <a:rPr lang="ru-RU" sz="2100" dirty="0" smtClean="0"/>
            <a:t>если действия в рамках проекта выполнены частично, то результаты получены частично (но без потерь)</a:t>
          </a:r>
          <a:endParaRPr lang="ru-RU" sz="2100" dirty="0"/>
        </a:p>
      </dgm:t>
    </dgm:pt>
    <dgm:pt modelId="{C279A4BF-1BEE-4283-A0D0-9EF12B3602B8}" type="parTrans" cxnId="{9AB1A011-3C87-4D2B-A135-38904E1EB99B}">
      <dgm:prSet/>
      <dgm:spPr/>
      <dgm:t>
        <a:bodyPr/>
        <a:lstStyle/>
        <a:p>
          <a:endParaRPr lang="ru-RU"/>
        </a:p>
      </dgm:t>
    </dgm:pt>
    <dgm:pt modelId="{9B933FD6-7B31-49D4-95C5-6FCEDC379717}" type="sibTrans" cxnId="{9AB1A011-3C87-4D2B-A135-38904E1EB99B}">
      <dgm:prSet/>
      <dgm:spPr/>
      <dgm:t>
        <a:bodyPr/>
        <a:lstStyle/>
        <a:p>
          <a:endParaRPr lang="ru-RU"/>
        </a:p>
      </dgm:t>
    </dgm:pt>
    <dgm:pt modelId="{CF90035A-8DC1-4BC3-A356-BBAD32C2D8FC}">
      <dgm:prSet custT="1"/>
      <dgm:spPr/>
      <dgm:t>
        <a:bodyPr/>
        <a:lstStyle/>
        <a:p>
          <a:r>
            <a:rPr lang="ru-RU" sz="2800" b="1" dirty="0" smtClean="0"/>
            <a:t>Допустимые риски - </a:t>
          </a:r>
          <a:r>
            <a:rPr lang="ru-RU" sz="2300" dirty="0" smtClean="0"/>
            <a:t>потери имеют место, но они не превышают размер ожидаемой прибыли</a:t>
          </a:r>
          <a:endParaRPr lang="ru-RU" sz="2300" dirty="0"/>
        </a:p>
      </dgm:t>
    </dgm:pt>
    <dgm:pt modelId="{2B66641C-31D1-49B4-8BD1-F242261DC69C}" type="parTrans" cxnId="{8D8B3C6C-8E8C-4659-8390-F9E41E28E549}">
      <dgm:prSet/>
      <dgm:spPr/>
      <dgm:t>
        <a:bodyPr/>
        <a:lstStyle/>
        <a:p>
          <a:endParaRPr lang="ru-RU"/>
        </a:p>
      </dgm:t>
    </dgm:pt>
    <dgm:pt modelId="{25B4BD75-02C8-45A0-9D8D-0F5B9E67F8DD}" type="sibTrans" cxnId="{8D8B3C6C-8E8C-4659-8390-F9E41E28E549}">
      <dgm:prSet/>
      <dgm:spPr/>
      <dgm:t>
        <a:bodyPr/>
        <a:lstStyle/>
        <a:p>
          <a:endParaRPr lang="ru-RU"/>
        </a:p>
      </dgm:t>
    </dgm:pt>
    <dgm:pt modelId="{545F3A68-FA6D-4752-A70D-15EE4E8C6311}">
      <dgm:prSet phldrT="[Текст]"/>
      <dgm:spPr/>
      <dgm:t>
        <a:bodyPr/>
        <a:lstStyle/>
        <a:p>
          <a:r>
            <a:rPr lang="ru-RU" dirty="0" smtClean="0"/>
            <a:t>последствия</a:t>
          </a:r>
          <a:endParaRPr lang="ru-RU" dirty="0"/>
        </a:p>
      </dgm:t>
    </dgm:pt>
    <dgm:pt modelId="{E659FC15-FC6E-409A-A462-253EB555F177}" type="sibTrans" cxnId="{CACA6943-827D-4EB8-A988-612B6A627168}">
      <dgm:prSet/>
      <dgm:spPr/>
      <dgm:t>
        <a:bodyPr/>
        <a:lstStyle/>
        <a:p>
          <a:endParaRPr lang="ru-RU"/>
        </a:p>
      </dgm:t>
    </dgm:pt>
    <dgm:pt modelId="{03457B1D-C53E-4A2A-899F-4A473400C730}" type="parTrans" cxnId="{CACA6943-827D-4EB8-A988-612B6A627168}">
      <dgm:prSet/>
      <dgm:spPr/>
      <dgm:t>
        <a:bodyPr/>
        <a:lstStyle/>
        <a:p>
          <a:endParaRPr lang="ru-RU"/>
        </a:p>
      </dgm:t>
    </dgm:pt>
    <dgm:pt modelId="{4D75C069-4F1F-4785-AB77-65EBD8FBEC81}">
      <dgm:prSet custT="1"/>
      <dgm:spPr/>
      <dgm:t>
        <a:bodyPr/>
        <a:lstStyle/>
        <a:p>
          <a:r>
            <a:rPr lang="ru-RU" sz="2800" b="1" dirty="0" smtClean="0"/>
            <a:t>Критические риски </a:t>
          </a:r>
          <a:r>
            <a:rPr lang="ru-RU" sz="2100" dirty="0" smtClean="0"/>
            <a:t>– потери могут превысить ожидаемую прибыль. В крайнем случае – потеря всех средств, вложенных в проект</a:t>
          </a:r>
          <a:endParaRPr lang="ru-RU" sz="2100" dirty="0"/>
        </a:p>
      </dgm:t>
    </dgm:pt>
    <dgm:pt modelId="{1767CE20-E537-465C-AC0E-00161CA6AE88}" type="parTrans" cxnId="{16A8634B-3C42-43C6-A338-822C824B60E3}">
      <dgm:prSet/>
      <dgm:spPr/>
      <dgm:t>
        <a:bodyPr/>
        <a:lstStyle/>
        <a:p>
          <a:endParaRPr lang="ru-RU"/>
        </a:p>
      </dgm:t>
    </dgm:pt>
    <dgm:pt modelId="{A7A3629D-0370-4F2A-BD62-0B56C7FFEEF0}" type="sibTrans" cxnId="{16A8634B-3C42-43C6-A338-822C824B60E3}">
      <dgm:prSet/>
      <dgm:spPr/>
      <dgm:t>
        <a:bodyPr/>
        <a:lstStyle/>
        <a:p>
          <a:endParaRPr lang="ru-RU"/>
        </a:p>
      </dgm:t>
    </dgm:pt>
    <dgm:pt modelId="{5F5495EC-5079-4D3A-9528-965F70AADEA7}">
      <dgm:prSet custT="1"/>
      <dgm:spPr/>
      <dgm:t>
        <a:bodyPr/>
        <a:lstStyle/>
        <a:p>
          <a:r>
            <a:rPr lang="ru-RU" sz="2800" b="1" dirty="0" smtClean="0"/>
            <a:t>Катастрофические риски </a:t>
          </a:r>
          <a:r>
            <a:rPr lang="ru-RU" sz="1800" dirty="0" smtClean="0"/>
            <a:t>- возникает неплатежеспособность предприятия. Потери могут достигнуть величины, равной имущественному состоянию предприятия. </a:t>
          </a:r>
          <a:endParaRPr lang="ru-RU" sz="1800" dirty="0"/>
        </a:p>
      </dgm:t>
    </dgm:pt>
    <dgm:pt modelId="{BA3C4EDB-8683-46AD-A194-1EB318AC9D4B}" type="parTrans" cxnId="{F0434882-4C38-4ED7-A631-87AC3102E164}">
      <dgm:prSet/>
      <dgm:spPr/>
      <dgm:t>
        <a:bodyPr/>
        <a:lstStyle/>
        <a:p>
          <a:endParaRPr lang="ru-RU"/>
        </a:p>
      </dgm:t>
    </dgm:pt>
    <dgm:pt modelId="{8837A30B-0B31-4773-AB3B-87666618EA91}" type="sibTrans" cxnId="{F0434882-4C38-4ED7-A631-87AC3102E164}">
      <dgm:prSet/>
      <dgm:spPr/>
      <dgm:t>
        <a:bodyPr/>
        <a:lstStyle/>
        <a:p>
          <a:endParaRPr lang="ru-RU"/>
        </a:p>
      </dgm:t>
    </dgm:pt>
    <dgm:pt modelId="{133B1A58-2EC3-41B3-8453-4F7405E68EBE}" type="pres">
      <dgm:prSet presAssocID="{DAFF1F9A-B99A-4501-9582-C98851DDFE29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0E420A5-8683-4146-A9A9-307BEB3B40C9}" type="pres">
      <dgm:prSet presAssocID="{DAFF1F9A-B99A-4501-9582-C98851DDFE29}" presName="matrix" presStyleCnt="0"/>
      <dgm:spPr/>
    </dgm:pt>
    <dgm:pt modelId="{E369EF58-2F5D-419D-BE78-D672B0FEB19A}" type="pres">
      <dgm:prSet presAssocID="{DAFF1F9A-B99A-4501-9582-C98851DDFE29}" presName="tile1" presStyleLbl="node1" presStyleIdx="0" presStyleCnt="4"/>
      <dgm:spPr/>
      <dgm:t>
        <a:bodyPr/>
        <a:lstStyle/>
        <a:p>
          <a:endParaRPr lang="ru-RU"/>
        </a:p>
      </dgm:t>
    </dgm:pt>
    <dgm:pt modelId="{AD428E3F-271B-4AAE-87C6-3D01F9F66827}" type="pres">
      <dgm:prSet presAssocID="{DAFF1F9A-B99A-4501-9582-C98851DDFE29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5D24B3-4C0B-4B90-972A-A70C4FCA84AF}" type="pres">
      <dgm:prSet presAssocID="{DAFF1F9A-B99A-4501-9582-C98851DDFE29}" presName="tile2" presStyleLbl="node1" presStyleIdx="1" presStyleCnt="4"/>
      <dgm:spPr/>
      <dgm:t>
        <a:bodyPr/>
        <a:lstStyle/>
        <a:p>
          <a:endParaRPr lang="ru-RU"/>
        </a:p>
      </dgm:t>
    </dgm:pt>
    <dgm:pt modelId="{258C4ADF-6262-433F-B565-9670D9F438F2}" type="pres">
      <dgm:prSet presAssocID="{DAFF1F9A-B99A-4501-9582-C98851DDFE29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F17CEE-509F-4782-B80E-A99B40A95A79}" type="pres">
      <dgm:prSet presAssocID="{DAFF1F9A-B99A-4501-9582-C98851DDFE29}" presName="tile3" presStyleLbl="node1" presStyleIdx="2" presStyleCnt="4"/>
      <dgm:spPr/>
      <dgm:t>
        <a:bodyPr/>
        <a:lstStyle/>
        <a:p>
          <a:endParaRPr lang="ru-RU"/>
        </a:p>
      </dgm:t>
    </dgm:pt>
    <dgm:pt modelId="{640B651B-7CF8-426A-B117-3B83ECB824BB}" type="pres">
      <dgm:prSet presAssocID="{DAFF1F9A-B99A-4501-9582-C98851DDFE29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4AD86A3-F376-42BF-A119-FACEB6EBFE35}" type="pres">
      <dgm:prSet presAssocID="{DAFF1F9A-B99A-4501-9582-C98851DDFE29}" presName="tile4" presStyleLbl="node1" presStyleIdx="3" presStyleCnt="4"/>
      <dgm:spPr/>
      <dgm:t>
        <a:bodyPr/>
        <a:lstStyle/>
        <a:p>
          <a:endParaRPr lang="ru-RU"/>
        </a:p>
      </dgm:t>
    </dgm:pt>
    <dgm:pt modelId="{72C9F90B-C565-4FCD-8183-1AD98AFB3F4E}" type="pres">
      <dgm:prSet presAssocID="{DAFF1F9A-B99A-4501-9582-C98851DDFE29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4EBA4CF-DDDB-4BAE-A4F0-0088985AB543}" type="pres">
      <dgm:prSet presAssocID="{DAFF1F9A-B99A-4501-9582-C98851DDFE29}" presName="centerTile" presStyleLbl="fgShp" presStyleIdx="0" presStyleCnt="1" custScaleX="77697" custScaleY="81112" custLinFactNeighborX="-2696" custLinFactNeighborY="-1667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</dgm:ptLst>
  <dgm:cxnLst>
    <dgm:cxn modelId="{AFFFF66B-5668-424D-85B3-590FD8158E37}" type="presOf" srcId="{5F5495EC-5079-4D3A-9528-965F70AADEA7}" destId="{74AD86A3-F376-42BF-A119-FACEB6EBFE35}" srcOrd="0" destOrd="0" presId="urn:microsoft.com/office/officeart/2005/8/layout/matrix1"/>
    <dgm:cxn modelId="{F0434882-4C38-4ED7-A631-87AC3102E164}" srcId="{545F3A68-FA6D-4752-A70D-15EE4E8C6311}" destId="{5F5495EC-5079-4D3A-9528-965F70AADEA7}" srcOrd="3" destOrd="0" parTransId="{BA3C4EDB-8683-46AD-A194-1EB318AC9D4B}" sibTransId="{8837A30B-0B31-4773-AB3B-87666618EA91}"/>
    <dgm:cxn modelId="{CF4A6443-968F-4D61-8C4D-8F3B016FB7D3}" type="presOf" srcId="{4D75C069-4F1F-4785-AB77-65EBD8FBEC81}" destId="{640B651B-7CF8-426A-B117-3B83ECB824BB}" srcOrd="1" destOrd="0" presId="urn:microsoft.com/office/officeart/2005/8/layout/matrix1"/>
    <dgm:cxn modelId="{AE4AA7C5-8A0D-41CE-8A47-64A4404F0F83}" type="presOf" srcId="{4D75C069-4F1F-4785-AB77-65EBD8FBEC81}" destId="{E9F17CEE-509F-4782-B80E-A99B40A95A79}" srcOrd="0" destOrd="0" presId="urn:microsoft.com/office/officeart/2005/8/layout/matrix1"/>
    <dgm:cxn modelId="{8D8B3C6C-8E8C-4659-8390-F9E41E28E549}" srcId="{545F3A68-FA6D-4752-A70D-15EE4E8C6311}" destId="{CF90035A-8DC1-4BC3-A356-BBAD32C2D8FC}" srcOrd="1" destOrd="0" parTransId="{2B66641C-31D1-49B4-8BD1-F242261DC69C}" sibTransId="{25B4BD75-02C8-45A0-9D8D-0F5B9E67F8DD}"/>
    <dgm:cxn modelId="{B810E7AF-9011-4E4E-BA29-DCE930BE96FA}" type="presOf" srcId="{CF90035A-8DC1-4BC3-A356-BBAD32C2D8FC}" destId="{258C4ADF-6262-433F-B565-9670D9F438F2}" srcOrd="1" destOrd="0" presId="urn:microsoft.com/office/officeart/2005/8/layout/matrix1"/>
    <dgm:cxn modelId="{16A8634B-3C42-43C6-A338-822C824B60E3}" srcId="{545F3A68-FA6D-4752-A70D-15EE4E8C6311}" destId="{4D75C069-4F1F-4785-AB77-65EBD8FBEC81}" srcOrd="2" destOrd="0" parTransId="{1767CE20-E537-465C-AC0E-00161CA6AE88}" sibTransId="{A7A3629D-0370-4F2A-BD62-0B56C7FFEEF0}"/>
    <dgm:cxn modelId="{71654110-BD25-4D67-97B3-7E538FE1E6FE}" type="presOf" srcId="{DAFF1F9A-B99A-4501-9582-C98851DDFE29}" destId="{133B1A58-2EC3-41B3-8453-4F7405E68EBE}" srcOrd="0" destOrd="0" presId="urn:microsoft.com/office/officeart/2005/8/layout/matrix1"/>
    <dgm:cxn modelId="{3ACA46AC-26B6-4E75-AC78-F14FD45AC780}" type="presOf" srcId="{2A369595-1DFB-4B20-B0F3-0562E990DDD2}" destId="{E369EF58-2F5D-419D-BE78-D672B0FEB19A}" srcOrd="0" destOrd="0" presId="urn:microsoft.com/office/officeart/2005/8/layout/matrix1"/>
    <dgm:cxn modelId="{705DE671-F024-49C3-981C-088AE38CC939}" type="presOf" srcId="{2A369595-1DFB-4B20-B0F3-0562E990DDD2}" destId="{AD428E3F-271B-4AAE-87C6-3D01F9F66827}" srcOrd="1" destOrd="0" presId="urn:microsoft.com/office/officeart/2005/8/layout/matrix1"/>
    <dgm:cxn modelId="{4AA3DF75-DA64-438D-8CBC-4171E5966FEE}" type="presOf" srcId="{5F5495EC-5079-4D3A-9528-965F70AADEA7}" destId="{72C9F90B-C565-4FCD-8183-1AD98AFB3F4E}" srcOrd="1" destOrd="0" presId="urn:microsoft.com/office/officeart/2005/8/layout/matrix1"/>
    <dgm:cxn modelId="{BBA3D6BB-3FD9-40E5-BAC5-8FC28548D1C5}" type="presOf" srcId="{CF90035A-8DC1-4BC3-A356-BBAD32C2D8FC}" destId="{A95D24B3-4C0B-4B90-972A-A70C4FCA84AF}" srcOrd="0" destOrd="0" presId="urn:microsoft.com/office/officeart/2005/8/layout/matrix1"/>
    <dgm:cxn modelId="{9AB1A011-3C87-4D2B-A135-38904E1EB99B}" srcId="{545F3A68-FA6D-4752-A70D-15EE4E8C6311}" destId="{2A369595-1DFB-4B20-B0F3-0562E990DDD2}" srcOrd="0" destOrd="0" parTransId="{C279A4BF-1BEE-4283-A0D0-9EF12B3602B8}" sibTransId="{9B933FD6-7B31-49D4-95C5-6FCEDC379717}"/>
    <dgm:cxn modelId="{CACA6943-827D-4EB8-A988-612B6A627168}" srcId="{DAFF1F9A-B99A-4501-9582-C98851DDFE29}" destId="{545F3A68-FA6D-4752-A70D-15EE4E8C6311}" srcOrd="0" destOrd="0" parTransId="{03457B1D-C53E-4A2A-899F-4A473400C730}" sibTransId="{E659FC15-FC6E-409A-A462-253EB555F177}"/>
    <dgm:cxn modelId="{5D25725C-2639-4D69-935A-6FFBE8CCCD3D}" type="presOf" srcId="{545F3A68-FA6D-4752-A70D-15EE4E8C6311}" destId="{14EBA4CF-DDDB-4BAE-A4F0-0088985AB543}" srcOrd="0" destOrd="0" presId="urn:microsoft.com/office/officeart/2005/8/layout/matrix1"/>
    <dgm:cxn modelId="{6C9FE79B-AF10-41CC-8E2E-F0D718A96DA6}" type="presParOf" srcId="{133B1A58-2EC3-41B3-8453-4F7405E68EBE}" destId="{50E420A5-8683-4146-A9A9-307BEB3B40C9}" srcOrd="0" destOrd="0" presId="urn:microsoft.com/office/officeart/2005/8/layout/matrix1"/>
    <dgm:cxn modelId="{DD01BA2B-9029-4126-9E3F-213A8D43BFE7}" type="presParOf" srcId="{50E420A5-8683-4146-A9A9-307BEB3B40C9}" destId="{E369EF58-2F5D-419D-BE78-D672B0FEB19A}" srcOrd="0" destOrd="0" presId="urn:microsoft.com/office/officeart/2005/8/layout/matrix1"/>
    <dgm:cxn modelId="{DB8A623C-DA46-48F7-B250-01427CDEACFC}" type="presParOf" srcId="{50E420A5-8683-4146-A9A9-307BEB3B40C9}" destId="{AD428E3F-271B-4AAE-87C6-3D01F9F66827}" srcOrd="1" destOrd="0" presId="urn:microsoft.com/office/officeart/2005/8/layout/matrix1"/>
    <dgm:cxn modelId="{20343AAB-D25D-4355-87FB-2692E3A6D991}" type="presParOf" srcId="{50E420A5-8683-4146-A9A9-307BEB3B40C9}" destId="{A95D24B3-4C0B-4B90-972A-A70C4FCA84AF}" srcOrd="2" destOrd="0" presId="urn:microsoft.com/office/officeart/2005/8/layout/matrix1"/>
    <dgm:cxn modelId="{ECD82A5E-1EFF-440A-8A11-B6E095CE9BDA}" type="presParOf" srcId="{50E420A5-8683-4146-A9A9-307BEB3B40C9}" destId="{258C4ADF-6262-433F-B565-9670D9F438F2}" srcOrd="3" destOrd="0" presId="urn:microsoft.com/office/officeart/2005/8/layout/matrix1"/>
    <dgm:cxn modelId="{11DCDA51-8E78-46C4-8DAC-5EC5B95BFF43}" type="presParOf" srcId="{50E420A5-8683-4146-A9A9-307BEB3B40C9}" destId="{E9F17CEE-509F-4782-B80E-A99B40A95A79}" srcOrd="4" destOrd="0" presId="urn:microsoft.com/office/officeart/2005/8/layout/matrix1"/>
    <dgm:cxn modelId="{FCA15E1A-F1C6-4DA7-A5AB-A8134CB9AA6C}" type="presParOf" srcId="{50E420A5-8683-4146-A9A9-307BEB3B40C9}" destId="{640B651B-7CF8-426A-B117-3B83ECB824BB}" srcOrd="5" destOrd="0" presId="urn:microsoft.com/office/officeart/2005/8/layout/matrix1"/>
    <dgm:cxn modelId="{AD702E1C-7DB1-4227-A9A9-8EF24246283F}" type="presParOf" srcId="{50E420A5-8683-4146-A9A9-307BEB3B40C9}" destId="{74AD86A3-F376-42BF-A119-FACEB6EBFE35}" srcOrd="6" destOrd="0" presId="urn:microsoft.com/office/officeart/2005/8/layout/matrix1"/>
    <dgm:cxn modelId="{9B33F520-70CC-4E6D-9F70-41FB83DBDB2E}" type="presParOf" srcId="{50E420A5-8683-4146-A9A9-307BEB3B40C9}" destId="{72C9F90B-C565-4FCD-8183-1AD98AFB3F4E}" srcOrd="7" destOrd="0" presId="urn:microsoft.com/office/officeart/2005/8/layout/matrix1"/>
    <dgm:cxn modelId="{1DAE4E1B-9E06-465A-8915-7F49EECE3453}" type="presParOf" srcId="{133B1A58-2EC3-41B3-8453-4F7405E68EBE}" destId="{14EBA4CF-DDDB-4BAE-A4F0-0088985AB54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19E149-90F8-4441-B300-F57A709299C9}" type="doc">
      <dgm:prSet loTypeId="urn:microsoft.com/office/officeart/2005/8/layout/matrix2" loCatId="matrix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00E7F93-C0B9-48A9-9E44-2925BA36ABE1}">
      <dgm:prSet custT="1"/>
      <dgm:spPr/>
      <dgm:t>
        <a:bodyPr/>
        <a:lstStyle/>
        <a:p>
          <a:pPr rtl="0"/>
          <a:r>
            <a:rPr lang="ru-RU" sz="2400" b="1" dirty="0" smtClean="0"/>
            <a:t>Причина </a:t>
          </a:r>
          <a:r>
            <a:rPr lang="ru-RU" sz="1300" dirty="0" smtClean="0"/>
            <a:t>(перепад напряжения в электричестве)</a:t>
          </a:r>
          <a:endParaRPr lang="ru-RU" sz="1300" dirty="0"/>
        </a:p>
      </dgm:t>
    </dgm:pt>
    <dgm:pt modelId="{BB9C8DB2-7DE7-47F3-A37E-1D8988FBACB0}" type="parTrans" cxnId="{F0F0B9F8-595C-49BC-921D-2B96B53158B0}">
      <dgm:prSet/>
      <dgm:spPr/>
      <dgm:t>
        <a:bodyPr/>
        <a:lstStyle/>
        <a:p>
          <a:endParaRPr lang="ru-RU"/>
        </a:p>
      </dgm:t>
    </dgm:pt>
    <dgm:pt modelId="{227103CD-F9D0-4436-A1C7-A6A636BC449E}" type="sibTrans" cxnId="{F0F0B9F8-595C-49BC-921D-2B96B53158B0}">
      <dgm:prSet/>
      <dgm:spPr/>
      <dgm:t>
        <a:bodyPr/>
        <a:lstStyle/>
        <a:p>
          <a:endParaRPr lang="ru-RU"/>
        </a:p>
      </dgm:t>
    </dgm:pt>
    <dgm:pt modelId="{AF7F03FE-C76D-45A8-92D6-1EA2DD1F765A}">
      <dgm:prSet custT="1"/>
      <dgm:spPr/>
      <dgm:t>
        <a:bodyPr/>
        <a:lstStyle/>
        <a:p>
          <a:pPr rtl="0"/>
          <a:r>
            <a:rPr lang="ru-RU" sz="2000" b="1" dirty="0" smtClean="0"/>
            <a:t>Условие</a:t>
          </a:r>
          <a:r>
            <a:rPr lang="ru-RU" sz="1400" dirty="0" smtClean="0"/>
            <a:t> (мигнули лампочки, запищали компьютеры)</a:t>
          </a:r>
          <a:endParaRPr lang="ru-RU" sz="1400" dirty="0"/>
        </a:p>
      </dgm:t>
    </dgm:pt>
    <dgm:pt modelId="{4A927815-83F1-4F53-93FC-42F91DEDC618}" type="parTrans" cxnId="{05B9E8B3-13C8-4364-B6DE-5B268216FEB5}">
      <dgm:prSet/>
      <dgm:spPr/>
      <dgm:t>
        <a:bodyPr/>
        <a:lstStyle/>
        <a:p>
          <a:endParaRPr lang="ru-RU"/>
        </a:p>
      </dgm:t>
    </dgm:pt>
    <dgm:pt modelId="{8254FDE7-6C4D-47ED-A46A-95541A756C4D}" type="sibTrans" cxnId="{05B9E8B3-13C8-4364-B6DE-5B268216FEB5}">
      <dgm:prSet/>
      <dgm:spPr/>
      <dgm:t>
        <a:bodyPr/>
        <a:lstStyle/>
        <a:p>
          <a:endParaRPr lang="ru-RU"/>
        </a:p>
      </dgm:t>
    </dgm:pt>
    <dgm:pt modelId="{E7D05C39-83E4-4592-9F11-F35603DA20DA}">
      <dgm:prSet/>
      <dgm:spPr/>
      <dgm:t>
        <a:bodyPr/>
        <a:lstStyle/>
        <a:p>
          <a:pPr rtl="0"/>
          <a:r>
            <a:rPr lang="ru-RU" b="1" dirty="0" smtClean="0"/>
            <a:t>Последствия</a:t>
          </a:r>
          <a:r>
            <a:rPr lang="ru-RU" dirty="0" smtClean="0"/>
            <a:t> (сгорел сервер)</a:t>
          </a:r>
          <a:endParaRPr lang="ru-RU" dirty="0"/>
        </a:p>
      </dgm:t>
    </dgm:pt>
    <dgm:pt modelId="{B28059B3-37A7-4544-BB20-52FF470AC33A}" type="parTrans" cxnId="{0D9DA187-A32E-4E42-A7BB-C4F5F9840215}">
      <dgm:prSet/>
      <dgm:spPr/>
      <dgm:t>
        <a:bodyPr/>
        <a:lstStyle/>
        <a:p>
          <a:endParaRPr lang="ru-RU"/>
        </a:p>
      </dgm:t>
    </dgm:pt>
    <dgm:pt modelId="{9EA3C808-2365-4E85-8FB1-3E1306B935B3}" type="sibTrans" cxnId="{0D9DA187-A32E-4E42-A7BB-C4F5F9840215}">
      <dgm:prSet/>
      <dgm:spPr/>
      <dgm:t>
        <a:bodyPr/>
        <a:lstStyle/>
        <a:p>
          <a:endParaRPr lang="ru-RU"/>
        </a:p>
      </dgm:t>
    </dgm:pt>
    <dgm:pt modelId="{DFFC63C9-7D80-40FC-884F-8E27BE725974}">
      <dgm:prSet custT="1"/>
      <dgm:spPr/>
      <dgm:t>
        <a:bodyPr/>
        <a:lstStyle/>
        <a:p>
          <a:pPr rtl="0"/>
          <a:r>
            <a:rPr lang="ru-RU" sz="2400" b="1" dirty="0" smtClean="0"/>
            <a:t>Ущерб</a:t>
          </a:r>
          <a:r>
            <a:rPr lang="ru-RU" sz="1300" dirty="0" smtClean="0"/>
            <a:t> (потеря результатов </a:t>
          </a:r>
          <a:r>
            <a:rPr lang="ru-RU" sz="1400" dirty="0" smtClean="0"/>
            <a:t>работы</a:t>
          </a:r>
          <a:r>
            <a:rPr lang="ru-RU" sz="1300" dirty="0" smtClean="0"/>
            <a:t> за неделю)</a:t>
          </a:r>
          <a:endParaRPr lang="ru-RU" sz="1300" dirty="0"/>
        </a:p>
      </dgm:t>
    </dgm:pt>
    <dgm:pt modelId="{BE52BB97-A04C-4105-BEA0-D261DC759F00}" type="parTrans" cxnId="{0997800F-BF56-410A-B07E-14AFD2E4AC59}">
      <dgm:prSet/>
      <dgm:spPr/>
      <dgm:t>
        <a:bodyPr/>
        <a:lstStyle/>
        <a:p>
          <a:endParaRPr lang="ru-RU"/>
        </a:p>
      </dgm:t>
    </dgm:pt>
    <dgm:pt modelId="{AACB1AEA-F589-462B-84FC-FA39FDBE0122}" type="sibTrans" cxnId="{0997800F-BF56-410A-B07E-14AFD2E4AC59}">
      <dgm:prSet/>
      <dgm:spPr/>
      <dgm:t>
        <a:bodyPr/>
        <a:lstStyle/>
        <a:p>
          <a:endParaRPr lang="ru-RU"/>
        </a:p>
      </dgm:t>
    </dgm:pt>
    <dgm:pt modelId="{46DF7C4F-F984-4E47-979F-E02F65792E97}" type="pres">
      <dgm:prSet presAssocID="{3919E149-90F8-4441-B300-F57A709299C9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9B72604-5F35-42F2-9641-3F4CA3D2F113}" type="pres">
      <dgm:prSet presAssocID="{3919E149-90F8-4441-B300-F57A709299C9}" presName="axisShape" presStyleLbl="bgShp" presStyleIdx="0" presStyleCnt="1"/>
      <dgm:spPr/>
    </dgm:pt>
    <dgm:pt modelId="{64C63731-9082-4D4B-96E1-EA31052F4F7A}" type="pres">
      <dgm:prSet presAssocID="{3919E149-90F8-4441-B300-F57A709299C9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8DFFE8-2041-4B9D-94F0-70F93D76B3FF}" type="pres">
      <dgm:prSet presAssocID="{3919E149-90F8-4441-B300-F57A709299C9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DF2EB2-5AA1-454E-B778-D2D653A3606D}" type="pres">
      <dgm:prSet presAssocID="{3919E149-90F8-4441-B300-F57A709299C9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D0E728B-82A8-4F53-A6F4-465D78F7AABA}" type="pres">
      <dgm:prSet presAssocID="{3919E149-90F8-4441-B300-F57A709299C9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0F0B9F8-595C-49BC-921D-2B96B53158B0}" srcId="{3919E149-90F8-4441-B300-F57A709299C9}" destId="{700E7F93-C0B9-48A9-9E44-2925BA36ABE1}" srcOrd="0" destOrd="0" parTransId="{BB9C8DB2-7DE7-47F3-A37E-1D8988FBACB0}" sibTransId="{227103CD-F9D0-4436-A1C7-A6A636BC449E}"/>
    <dgm:cxn modelId="{00F810E9-E02F-4AFA-9FCB-4DD0C8770D46}" type="presOf" srcId="{3919E149-90F8-4441-B300-F57A709299C9}" destId="{46DF7C4F-F984-4E47-979F-E02F65792E97}" srcOrd="0" destOrd="0" presId="urn:microsoft.com/office/officeart/2005/8/layout/matrix2"/>
    <dgm:cxn modelId="{05B9E8B3-13C8-4364-B6DE-5B268216FEB5}" srcId="{3919E149-90F8-4441-B300-F57A709299C9}" destId="{AF7F03FE-C76D-45A8-92D6-1EA2DD1F765A}" srcOrd="1" destOrd="0" parTransId="{4A927815-83F1-4F53-93FC-42F91DEDC618}" sibTransId="{8254FDE7-6C4D-47ED-A46A-95541A756C4D}"/>
    <dgm:cxn modelId="{0D9DA187-A32E-4E42-A7BB-C4F5F9840215}" srcId="{3919E149-90F8-4441-B300-F57A709299C9}" destId="{E7D05C39-83E4-4592-9F11-F35603DA20DA}" srcOrd="2" destOrd="0" parTransId="{B28059B3-37A7-4544-BB20-52FF470AC33A}" sibTransId="{9EA3C808-2365-4E85-8FB1-3E1306B935B3}"/>
    <dgm:cxn modelId="{52FCA761-1CBA-4106-B0D7-44E6A1AA04B2}" type="presOf" srcId="{E7D05C39-83E4-4592-9F11-F35603DA20DA}" destId="{B9DF2EB2-5AA1-454E-B778-D2D653A3606D}" srcOrd="0" destOrd="0" presId="urn:microsoft.com/office/officeart/2005/8/layout/matrix2"/>
    <dgm:cxn modelId="{63ECAFC6-7EF2-4202-98D0-C1FE1D043AC4}" type="presOf" srcId="{700E7F93-C0B9-48A9-9E44-2925BA36ABE1}" destId="{64C63731-9082-4D4B-96E1-EA31052F4F7A}" srcOrd="0" destOrd="0" presId="urn:microsoft.com/office/officeart/2005/8/layout/matrix2"/>
    <dgm:cxn modelId="{D6BAA2A2-B588-4B03-A0F2-C27F1940DE72}" type="presOf" srcId="{DFFC63C9-7D80-40FC-884F-8E27BE725974}" destId="{9D0E728B-82A8-4F53-A6F4-465D78F7AABA}" srcOrd="0" destOrd="0" presId="urn:microsoft.com/office/officeart/2005/8/layout/matrix2"/>
    <dgm:cxn modelId="{0997800F-BF56-410A-B07E-14AFD2E4AC59}" srcId="{3919E149-90F8-4441-B300-F57A709299C9}" destId="{DFFC63C9-7D80-40FC-884F-8E27BE725974}" srcOrd="3" destOrd="0" parTransId="{BE52BB97-A04C-4105-BEA0-D261DC759F00}" sibTransId="{AACB1AEA-F589-462B-84FC-FA39FDBE0122}"/>
    <dgm:cxn modelId="{1090B0EB-1F8D-4195-BAF8-F1BD20C27D9C}" type="presOf" srcId="{AF7F03FE-C76D-45A8-92D6-1EA2DD1F765A}" destId="{5E8DFFE8-2041-4B9D-94F0-70F93D76B3FF}" srcOrd="0" destOrd="0" presId="urn:microsoft.com/office/officeart/2005/8/layout/matrix2"/>
    <dgm:cxn modelId="{A481D56F-546C-47D4-B7A0-9F718D00B89F}" type="presParOf" srcId="{46DF7C4F-F984-4E47-979F-E02F65792E97}" destId="{49B72604-5F35-42F2-9641-3F4CA3D2F113}" srcOrd="0" destOrd="0" presId="urn:microsoft.com/office/officeart/2005/8/layout/matrix2"/>
    <dgm:cxn modelId="{436283E0-8BC0-416E-A88B-2764752BD056}" type="presParOf" srcId="{46DF7C4F-F984-4E47-979F-E02F65792E97}" destId="{64C63731-9082-4D4B-96E1-EA31052F4F7A}" srcOrd="1" destOrd="0" presId="urn:microsoft.com/office/officeart/2005/8/layout/matrix2"/>
    <dgm:cxn modelId="{EBE0FF72-517B-4C9C-BDC8-14F2E5975B4E}" type="presParOf" srcId="{46DF7C4F-F984-4E47-979F-E02F65792E97}" destId="{5E8DFFE8-2041-4B9D-94F0-70F93D76B3FF}" srcOrd="2" destOrd="0" presId="urn:microsoft.com/office/officeart/2005/8/layout/matrix2"/>
    <dgm:cxn modelId="{639133D0-8610-4FAF-9315-0E5D73D1DD77}" type="presParOf" srcId="{46DF7C4F-F984-4E47-979F-E02F65792E97}" destId="{B9DF2EB2-5AA1-454E-B778-D2D653A3606D}" srcOrd="3" destOrd="0" presId="urn:microsoft.com/office/officeart/2005/8/layout/matrix2"/>
    <dgm:cxn modelId="{75BCC06D-1032-4348-9D4F-F0DAEA5DDC4B}" type="presParOf" srcId="{46DF7C4F-F984-4E47-979F-E02F65792E97}" destId="{9D0E728B-82A8-4F53-A6F4-465D78F7AAB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ECEE345-855F-4D98-A74A-CE24B2A5D8DE}" type="doc">
      <dgm:prSet loTypeId="urn:microsoft.com/office/officeart/2005/8/layout/cycle6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524A259-0E6A-435E-A5DB-3A5B05F21E09}">
      <dgm:prSet phldrT="[Текст]" custT="1"/>
      <dgm:spPr/>
      <dgm:t>
        <a:bodyPr/>
        <a:lstStyle/>
        <a:p>
          <a:r>
            <a:rPr lang="ru-RU" sz="2000" dirty="0" smtClean="0"/>
            <a:t>Защита от риска</a:t>
          </a:r>
          <a:endParaRPr lang="ru-RU" sz="2000" dirty="0"/>
        </a:p>
      </dgm:t>
    </dgm:pt>
    <dgm:pt modelId="{93A133E5-CBF1-4D59-892C-99753B351251}" type="parTrans" cxnId="{FBAD2793-FACC-4CEE-9B89-D3B3E97E5EF1}">
      <dgm:prSet/>
      <dgm:spPr/>
      <dgm:t>
        <a:bodyPr/>
        <a:lstStyle/>
        <a:p>
          <a:endParaRPr lang="ru-RU"/>
        </a:p>
      </dgm:t>
    </dgm:pt>
    <dgm:pt modelId="{8F1A3342-33F4-4AA2-A232-F6875778B977}" type="sibTrans" cxnId="{FBAD2793-FACC-4CEE-9B89-D3B3E97E5EF1}">
      <dgm:prSet/>
      <dgm:spPr/>
      <dgm:t>
        <a:bodyPr/>
        <a:lstStyle/>
        <a:p>
          <a:endParaRPr lang="ru-RU"/>
        </a:p>
      </dgm:t>
    </dgm:pt>
    <dgm:pt modelId="{AF7DDE4E-D2B9-4FCE-9880-B64900D3AD6E}">
      <dgm:prSet custT="1"/>
      <dgm:spPr/>
      <dgm:t>
        <a:bodyPr/>
        <a:lstStyle/>
        <a:p>
          <a:pPr marL="0">
            <a:lnSpc>
              <a:spcPct val="90000"/>
            </a:lnSpc>
            <a:spcAft>
              <a:spcPts val="630"/>
            </a:spcAft>
          </a:pPr>
          <a:r>
            <a:rPr lang="ru-RU" sz="2000" dirty="0" smtClean="0"/>
            <a:t>Перемещение риска</a:t>
          </a:r>
          <a:endParaRPr lang="ru-RU" sz="2000" dirty="0"/>
        </a:p>
      </dgm:t>
    </dgm:pt>
    <dgm:pt modelId="{CE3FBDDB-3538-4226-8124-BB4110DEA165}" type="parTrans" cxnId="{4CCD4BD7-162A-4105-AF4A-324A0B6AE945}">
      <dgm:prSet/>
      <dgm:spPr/>
      <dgm:t>
        <a:bodyPr/>
        <a:lstStyle/>
        <a:p>
          <a:endParaRPr lang="ru-RU"/>
        </a:p>
      </dgm:t>
    </dgm:pt>
    <dgm:pt modelId="{0967B964-DCAB-4A33-AF8C-4C7B1B1B5332}" type="sibTrans" cxnId="{4CCD4BD7-162A-4105-AF4A-324A0B6AE945}">
      <dgm:prSet/>
      <dgm:spPr/>
      <dgm:t>
        <a:bodyPr/>
        <a:lstStyle/>
        <a:p>
          <a:endParaRPr lang="ru-RU"/>
        </a:p>
      </dgm:t>
    </dgm:pt>
    <dgm:pt modelId="{FA72D40A-EB9C-4552-A845-D2A3644243AF}">
      <dgm:prSet custT="1"/>
      <dgm:spPr/>
      <dgm:t>
        <a:bodyPr/>
        <a:lstStyle/>
        <a:p>
          <a:r>
            <a:rPr lang="ru-RU" sz="2000" dirty="0" smtClean="0"/>
            <a:t>Управление риском</a:t>
          </a:r>
          <a:endParaRPr lang="ru-RU" sz="2000" dirty="0"/>
        </a:p>
      </dgm:t>
    </dgm:pt>
    <dgm:pt modelId="{78D76B64-2150-4B0A-8C5A-A0C38DC0D761}" type="parTrans" cxnId="{37B84EAB-F1C0-4F9A-845E-554CC5163453}">
      <dgm:prSet/>
      <dgm:spPr/>
      <dgm:t>
        <a:bodyPr/>
        <a:lstStyle/>
        <a:p>
          <a:endParaRPr lang="ru-RU"/>
        </a:p>
      </dgm:t>
    </dgm:pt>
    <dgm:pt modelId="{73B396E9-5290-4FFF-B1AE-1D7165D9A5B0}" type="sibTrans" cxnId="{37B84EAB-F1C0-4F9A-845E-554CC5163453}">
      <dgm:prSet/>
      <dgm:spPr/>
      <dgm:t>
        <a:bodyPr/>
        <a:lstStyle/>
        <a:p>
          <a:endParaRPr lang="ru-RU"/>
        </a:p>
      </dgm:t>
    </dgm:pt>
    <dgm:pt modelId="{03F20BA1-36BD-4345-B626-484969680DD8}">
      <dgm:prSet custT="1"/>
      <dgm:spPr/>
      <dgm:t>
        <a:bodyPr/>
        <a:lstStyle/>
        <a:p>
          <a:r>
            <a:rPr lang="ru-RU" sz="2000" dirty="0" smtClean="0"/>
            <a:t>Снижение риска</a:t>
          </a:r>
          <a:endParaRPr lang="ru-RU" sz="2000" dirty="0"/>
        </a:p>
      </dgm:t>
    </dgm:pt>
    <dgm:pt modelId="{FF31485E-D8C4-4F98-BB20-B785AAF9FC24}" type="parTrans" cxnId="{0590E82A-F3D9-48FD-AF54-6A6A6005CCB4}">
      <dgm:prSet/>
      <dgm:spPr/>
      <dgm:t>
        <a:bodyPr/>
        <a:lstStyle/>
        <a:p>
          <a:endParaRPr lang="ru-RU"/>
        </a:p>
      </dgm:t>
    </dgm:pt>
    <dgm:pt modelId="{451045F9-27CA-46DD-963D-5F7D1F4E9381}" type="sibTrans" cxnId="{0590E82A-F3D9-48FD-AF54-6A6A6005CCB4}">
      <dgm:prSet/>
      <dgm:spPr/>
      <dgm:t>
        <a:bodyPr/>
        <a:lstStyle/>
        <a:p>
          <a:endParaRPr lang="ru-RU"/>
        </a:p>
      </dgm:t>
    </dgm:pt>
    <dgm:pt modelId="{BA9A9043-F580-4E5C-A906-677C39CF0A59}">
      <dgm:prSet phldrT="[Текст]" custT="1"/>
      <dgm:spPr/>
      <dgm:t>
        <a:bodyPr/>
        <a:lstStyle/>
        <a:p>
          <a:r>
            <a:rPr lang="ru-RU" sz="2000" dirty="0" smtClean="0"/>
            <a:t>Избежание риска</a:t>
          </a:r>
          <a:endParaRPr lang="ru-RU" sz="2000" dirty="0"/>
        </a:p>
      </dgm:t>
    </dgm:pt>
    <dgm:pt modelId="{266DE5F6-5AB1-4D6F-9CD4-2ECFFC0A859D}" type="sibTrans" cxnId="{AE72F5CB-6E7A-4A4C-918E-B887C65B1CE6}">
      <dgm:prSet/>
      <dgm:spPr/>
      <dgm:t>
        <a:bodyPr/>
        <a:lstStyle/>
        <a:p>
          <a:endParaRPr lang="ru-RU"/>
        </a:p>
      </dgm:t>
    </dgm:pt>
    <dgm:pt modelId="{A4A872E0-D9E7-4F1B-8777-FF148E31979C}" type="parTrans" cxnId="{AE72F5CB-6E7A-4A4C-918E-B887C65B1CE6}">
      <dgm:prSet/>
      <dgm:spPr/>
      <dgm:t>
        <a:bodyPr/>
        <a:lstStyle/>
        <a:p>
          <a:endParaRPr lang="ru-RU"/>
        </a:p>
      </dgm:t>
    </dgm:pt>
    <dgm:pt modelId="{694F3C27-D2F7-4DEC-8EEF-87C662C3D3EB}" type="pres">
      <dgm:prSet presAssocID="{FECEE345-855F-4D98-A74A-CE24B2A5D8D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4650715-387C-4FC3-B59B-E68B62D1BE39}" type="pres">
      <dgm:prSet presAssocID="{BA9A9043-F580-4E5C-A906-677C39CF0A59}" presName="node" presStyleLbl="node1" presStyleIdx="0" presStyleCnt="5" custScaleX="125770" custScaleY="1314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35F3C7-6E34-4A80-B529-7F6F946F46A3}" type="pres">
      <dgm:prSet presAssocID="{BA9A9043-F580-4E5C-A906-677C39CF0A59}" presName="spNode" presStyleCnt="0"/>
      <dgm:spPr/>
      <dgm:t>
        <a:bodyPr/>
        <a:lstStyle/>
        <a:p>
          <a:endParaRPr lang="ru-RU"/>
        </a:p>
      </dgm:t>
    </dgm:pt>
    <dgm:pt modelId="{0DCA2340-B679-4009-8EDB-42731F93FE6B}" type="pres">
      <dgm:prSet presAssocID="{266DE5F6-5AB1-4D6F-9CD4-2ECFFC0A859D}" presName="sibTrans" presStyleLbl="sibTrans1D1" presStyleIdx="0" presStyleCnt="5"/>
      <dgm:spPr/>
      <dgm:t>
        <a:bodyPr/>
        <a:lstStyle/>
        <a:p>
          <a:endParaRPr lang="ru-RU"/>
        </a:p>
      </dgm:t>
    </dgm:pt>
    <dgm:pt modelId="{206C27A2-BEEB-4547-A582-7D77AD4798C0}" type="pres">
      <dgm:prSet presAssocID="{7524A259-0E6A-435E-A5DB-3A5B05F21E09}" presName="node" presStyleLbl="node1" presStyleIdx="1" presStyleCnt="5" custScaleX="125770" custScaleY="1314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0DAB56-C836-4F3D-B447-2B77F517AFCF}" type="pres">
      <dgm:prSet presAssocID="{7524A259-0E6A-435E-A5DB-3A5B05F21E09}" presName="spNode" presStyleCnt="0"/>
      <dgm:spPr/>
      <dgm:t>
        <a:bodyPr/>
        <a:lstStyle/>
        <a:p>
          <a:endParaRPr lang="ru-RU"/>
        </a:p>
      </dgm:t>
    </dgm:pt>
    <dgm:pt modelId="{720B3F7A-27F3-4829-ABA4-80E1B6246494}" type="pres">
      <dgm:prSet presAssocID="{8F1A3342-33F4-4AA2-A232-F6875778B977}" presName="sibTrans" presStyleLbl="sibTrans1D1" presStyleIdx="1" presStyleCnt="5"/>
      <dgm:spPr/>
      <dgm:t>
        <a:bodyPr/>
        <a:lstStyle/>
        <a:p>
          <a:endParaRPr lang="ru-RU"/>
        </a:p>
      </dgm:t>
    </dgm:pt>
    <dgm:pt modelId="{3A2E2BBE-0B8B-47F8-99EF-D7F07541DDAA}" type="pres">
      <dgm:prSet presAssocID="{AF7DDE4E-D2B9-4FCE-9880-B64900D3AD6E}" presName="node" presStyleLbl="node1" presStyleIdx="2" presStyleCnt="5" custScaleX="125770" custScaleY="1314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8C72C0-197D-42F3-9A4B-925AF719CDB3}" type="pres">
      <dgm:prSet presAssocID="{AF7DDE4E-D2B9-4FCE-9880-B64900D3AD6E}" presName="spNode" presStyleCnt="0"/>
      <dgm:spPr/>
      <dgm:t>
        <a:bodyPr/>
        <a:lstStyle/>
        <a:p>
          <a:endParaRPr lang="ru-RU"/>
        </a:p>
      </dgm:t>
    </dgm:pt>
    <dgm:pt modelId="{7409CE39-5245-463C-952C-D0B0FD09260C}" type="pres">
      <dgm:prSet presAssocID="{0967B964-DCAB-4A33-AF8C-4C7B1B1B5332}" presName="sibTrans" presStyleLbl="sibTrans1D1" presStyleIdx="2" presStyleCnt="5"/>
      <dgm:spPr/>
      <dgm:t>
        <a:bodyPr/>
        <a:lstStyle/>
        <a:p>
          <a:endParaRPr lang="ru-RU"/>
        </a:p>
      </dgm:t>
    </dgm:pt>
    <dgm:pt modelId="{50ECB624-A604-46E0-A2CB-0708662F13D3}" type="pres">
      <dgm:prSet presAssocID="{FA72D40A-EB9C-4552-A845-D2A3644243AF}" presName="node" presStyleLbl="node1" presStyleIdx="3" presStyleCnt="5" custScaleX="125770" custScaleY="1314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7322909-5444-4C2E-8F5D-5031BC333389}" type="pres">
      <dgm:prSet presAssocID="{FA72D40A-EB9C-4552-A845-D2A3644243AF}" presName="spNode" presStyleCnt="0"/>
      <dgm:spPr/>
      <dgm:t>
        <a:bodyPr/>
        <a:lstStyle/>
        <a:p>
          <a:endParaRPr lang="ru-RU"/>
        </a:p>
      </dgm:t>
    </dgm:pt>
    <dgm:pt modelId="{EE037A9B-F077-4C69-A16E-538C50E092B1}" type="pres">
      <dgm:prSet presAssocID="{73B396E9-5290-4FFF-B1AE-1D7165D9A5B0}" presName="sibTrans" presStyleLbl="sibTrans1D1" presStyleIdx="3" presStyleCnt="5"/>
      <dgm:spPr/>
      <dgm:t>
        <a:bodyPr/>
        <a:lstStyle/>
        <a:p>
          <a:endParaRPr lang="ru-RU"/>
        </a:p>
      </dgm:t>
    </dgm:pt>
    <dgm:pt modelId="{B289771C-1385-47CE-910C-5CCE3EFD7849}" type="pres">
      <dgm:prSet presAssocID="{03F20BA1-36BD-4345-B626-484969680DD8}" presName="node" presStyleLbl="node1" presStyleIdx="4" presStyleCnt="5" custScaleX="125770" custScaleY="1314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DEE674-1C6A-4877-944B-9FDC9E69FB98}" type="pres">
      <dgm:prSet presAssocID="{03F20BA1-36BD-4345-B626-484969680DD8}" presName="spNode" presStyleCnt="0"/>
      <dgm:spPr/>
      <dgm:t>
        <a:bodyPr/>
        <a:lstStyle/>
        <a:p>
          <a:endParaRPr lang="ru-RU"/>
        </a:p>
      </dgm:t>
    </dgm:pt>
    <dgm:pt modelId="{A16FEDFD-E862-4C18-A5E1-6C0B9835189F}" type="pres">
      <dgm:prSet presAssocID="{451045F9-27CA-46DD-963D-5F7D1F4E9381}" presName="sibTrans" presStyleLbl="sibTrans1D1" presStyleIdx="4" presStyleCnt="5"/>
      <dgm:spPr/>
      <dgm:t>
        <a:bodyPr/>
        <a:lstStyle/>
        <a:p>
          <a:endParaRPr lang="ru-RU"/>
        </a:p>
      </dgm:t>
    </dgm:pt>
  </dgm:ptLst>
  <dgm:cxnLst>
    <dgm:cxn modelId="{FBAD2793-FACC-4CEE-9B89-D3B3E97E5EF1}" srcId="{FECEE345-855F-4D98-A74A-CE24B2A5D8DE}" destId="{7524A259-0E6A-435E-A5DB-3A5B05F21E09}" srcOrd="1" destOrd="0" parTransId="{93A133E5-CBF1-4D59-892C-99753B351251}" sibTransId="{8F1A3342-33F4-4AA2-A232-F6875778B977}"/>
    <dgm:cxn modelId="{9C3B2D1D-9D97-4530-A07E-A96957EF0C78}" type="presOf" srcId="{03F20BA1-36BD-4345-B626-484969680DD8}" destId="{B289771C-1385-47CE-910C-5CCE3EFD7849}" srcOrd="0" destOrd="0" presId="urn:microsoft.com/office/officeart/2005/8/layout/cycle6"/>
    <dgm:cxn modelId="{66F8E240-E1EB-4EA4-AB28-D4073DE14CB1}" type="presOf" srcId="{FA72D40A-EB9C-4552-A845-D2A3644243AF}" destId="{50ECB624-A604-46E0-A2CB-0708662F13D3}" srcOrd="0" destOrd="0" presId="urn:microsoft.com/office/officeart/2005/8/layout/cycle6"/>
    <dgm:cxn modelId="{37B84EAB-F1C0-4F9A-845E-554CC5163453}" srcId="{FECEE345-855F-4D98-A74A-CE24B2A5D8DE}" destId="{FA72D40A-EB9C-4552-A845-D2A3644243AF}" srcOrd="3" destOrd="0" parTransId="{78D76B64-2150-4B0A-8C5A-A0C38DC0D761}" sibTransId="{73B396E9-5290-4FFF-B1AE-1D7165D9A5B0}"/>
    <dgm:cxn modelId="{6F45724E-DFB6-4889-8466-21AA5F5816AA}" type="presOf" srcId="{451045F9-27CA-46DD-963D-5F7D1F4E9381}" destId="{A16FEDFD-E862-4C18-A5E1-6C0B9835189F}" srcOrd="0" destOrd="0" presId="urn:microsoft.com/office/officeart/2005/8/layout/cycle6"/>
    <dgm:cxn modelId="{35FADFB7-8AB0-48B7-84B5-29666CA8C22B}" type="presOf" srcId="{266DE5F6-5AB1-4D6F-9CD4-2ECFFC0A859D}" destId="{0DCA2340-B679-4009-8EDB-42731F93FE6B}" srcOrd="0" destOrd="0" presId="urn:microsoft.com/office/officeart/2005/8/layout/cycle6"/>
    <dgm:cxn modelId="{B2507EA9-5166-450F-BC87-5CD5278A063B}" type="presOf" srcId="{8F1A3342-33F4-4AA2-A232-F6875778B977}" destId="{720B3F7A-27F3-4829-ABA4-80E1B6246494}" srcOrd="0" destOrd="0" presId="urn:microsoft.com/office/officeart/2005/8/layout/cycle6"/>
    <dgm:cxn modelId="{4CCD4BD7-162A-4105-AF4A-324A0B6AE945}" srcId="{FECEE345-855F-4D98-A74A-CE24B2A5D8DE}" destId="{AF7DDE4E-D2B9-4FCE-9880-B64900D3AD6E}" srcOrd="2" destOrd="0" parTransId="{CE3FBDDB-3538-4226-8124-BB4110DEA165}" sibTransId="{0967B964-DCAB-4A33-AF8C-4C7B1B1B5332}"/>
    <dgm:cxn modelId="{C64F7034-42A4-4603-B5DA-62FAC5434D90}" type="presOf" srcId="{AF7DDE4E-D2B9-4FCE-9880-B64900D3AD6E}" destId="{3A2E2BBE-0B8B-47F8-99EF-D7F07541DDAA}" srcOrd="0" destOrd="0" presId="urn:microsoft.com/office/officeart/2005/8/layout/cycle6"/>
    <dgm:cxn modelId="{AE72F5CB-6E7A-4A4C-918E-B887C65B1CE6}" srcId="{FECEE345-855F-4D98-A74A-CE24B2A5D8DE}" destId="{BA9A9043-F580-4E5C-A906-677C39CF0A59}" srcOrd="0" destOrd="0" parTransId="{A4A872E0-D9E7-4F1B-8777-FF148E31979C}" sibTransId="{266DE5F6-5AB1-4D6F-9CD4-2ECFFC0A859D}"/>
    <dgm:cxn modelId="{D4F01621-2017-49D3-975A-89FF344EFE4F}" type="presOf" srcId="{7524A259-0E6A-435E-A5DB-3A5B05F21E09}" destId="{206C27A2-BEEB-4547-A582-7D77AD4798C0}" srcOrd="0" destOrd="0" presId="urn:microsoft.com/office/officeart/2005/8/layout/cycle6"/>
    <dgm:cxn modelId="{0590E82A-F3D9-48FD-AF54-6A6A6005CCB4}" srcId="{FECEE345-855F-4D98-A74A-CE24B2A5D8DE}" destId="{03F20BA1-36BD-4345-B626-484969680DD8}" srcOrd="4" destOrd="0" parTransId="{FF31485E-D8C4-4F98-BB20-B785AAF9FC24}" sibTransId="{451045F9-27CA-46DD-963D-5F7D1F4E9381}"/>
    <dgm:cxn modelId="{02875411-749C-454D-BEAB-435A1DDC6A01}" type="presOf" srcId="{BA9A9043-F580-4E5C-A906-677C39CF0A59}" destId="{24650715-387C-4FC3-B59B-E68B62D1BE39}" srcOrd="0" destOrd="0" presId="urn:microsoft.com/office/officeart/2005/8/layout/cycle6"/>
    <dgm:cxn modelId="{856C6202-1D6C-43F2-930D-278537DE72F3}" type="presOf" srcId="{FECEE345-855F-4D98-A74A-CE24B2A5D8DE}" destId="{694F3C27-D2F7-4DEC-8EEF-87C662C3D3EB}" srcOrd="0" destOrd="0" presId="urn:microsoft.com/office/officeart/2005/8/layout/cycle6"/>
    <dgm:cxn modelId="{E99B84D2-2332-4F49-8ED4-A708A6B592E8}" type="presOf" srcId="{0967B964-DCAB-4A33-AF8C-4C7B1B1B5332}" destId="{7409CE39-5245-463C-952C-D0B0FD09260C}" srcOrd="0" destOrd="0" presId="urn:microsoft.com/office/officeart/2005/8/layout/cycle6"/>
    <dgm:cxn modelId="{23182B5C-52D0-4283-90C5-A857096DAC7F}" type="presOf" srcId="{73B396E9-5290-4FFF-B1AE-1D7165D9A5B0}" destId="{EE037A9B-F077-4C69-A16E-538C50E092B1}" srcOrd="0" destOrd="0" presId="urn:microsoft.com/office/officeart/2005/8/layout/cycle6"/>
    <dgm:cxn modelId="{0762E719-79D5-4F50-9495-6FB6A643C165}" type="presParOf" srcId="{694F3C27-D2F7-4DEC-8EEF-87C662C3D3EB}" destId="{24650715-387C-4FC3-B59B-E68B62D1BE39}" srcOrd="0" destOrd="0" presId="urn:microsoft.com/office/officeart/2005/8/layout/cycle6"/>
    <dgm:cxn modelId="{30E72C58-8B66-47F4-9CE3-FB0CBB163840}" type="presParOf" srcId="{694F3C27-D2F7-4DEC-8EEF-87C662C3D3EB}" destId="{5B35F3C7-6E34-4A80-B529-7F6F946F46A3}" srcOrd="1" destOrd="0" presId="urn:microsoft.com/office/officeart/2005/8/layout/cycle6"/>
    <dgm:cxn modelId="{EAE4AE45-EA68-4A24-8B74-E4EE5BFFD17A}" type="presParOf" srcId="{694F3C27-D2F7-4DEC-8EEF-87C662C3D3EB}" destId="{0DCA2340-B679-4009-8EDB-42731F93FE6B}" srcOrd="2" destOrd="0" presId="urn:microsoft.com/office/officeart/2005/8/layout/cycle6"/>
    <dgm:cxn modelId="{AF5B03BF-7842-4FE4-B028-9958142C96ED}" type="presParOf" srcId="{694F3C27-D2F7-4DEC-8EEF-87C662C3D3EB}" destId="{206C27A2-BEEB-4547-A582-7D77AD4798C0}" srcOrd="3" destOrd="0" presId="urn:microsoft.com/office/officeart/2005/8/layout/cycle6"/>
    <dgm:cxn modelId="{5958646D-A049-4B66-B295-D7FC5BCCC74A}" type="presParOf" srcId="{694F3C27-D2F7-4DEC-8EEF-87C662C3D3EB}" destId="{2E0DAB56-C836-4F3D-B447-2B77F517AFCF}" srcOrd="4" destOrd="0" presId="urn:microsoft.com/office/officeart/2005/8/layout/cycle6"/>
    <dgm:cxn modelId="{A21BA304-D67A-4E0D-A4D8-5919CC31E7D2}" type="presParOf" srcId="{694F3C27-D2F7-4DEC-8EEF-87C662C3D3EB}" destId="{720B3F7A-27F3-4829-ABA4-80E1B6246494}" srcOrd="5" destOrd="0" presId="urn:microsoft.com/office/officeart/2005/8/layout/cycle6"/>
    <dgm:cxn modelId="{E282861C-7AF1-4E1F-9E8C-48A498993900}" type="presParOf" srcId="{694F3C27-D2F7-4DEC-8EEF-87C662C3D3EB}" destId="{3A2E2BBE-0B8B-47F8-99EF-D7F07541DDAA}" srcOrd="6" destOrd="0" presId="urn:microsoft.com/office/officeart/2005/8/layout/cycle6"/>
    <dgm:cxn modelId="{B26F6064-F4F8-4979-8876-644249A25D48}" type="presParOf" srcId="{694F3C27-D2F7-4DEC-8EEF-87C662C3D3EB}" destId="{C68C72C0-197D-42F3-9A4B-925AF719CDB3}" srcOrd="7" destOrd="0" presId="urn:microsoft.com/office/officeart/2005/8/layout/cycle6"/>
    <dgm:cxn modelId="{3D826AA6-A537-4F84-96CD-99D010B74A9E}" type="presParOf" srcId="{694F3C27-D2F7-4DEC-8EEF-87C662C3D3EB}" destId="{7409CE39-5245-463C-952C-D0B0FD09260C}" srcOrd="8" destOrd="0" presId="urn:microsoft.com/office/officeart/2005/8/layout/cycle6"/>
    <dgm:cxn modelId="{4E45C6D0-4677-452E-9772-3368C521CF71}" type="presParOf" srcId="{694F3C27-D2F7-4DEC-8EEF-87C662C3D3EB}" destId="{50ECB624-A604-46E0-A2CB-0708662F13D3}" srcOrd="9" destOrd="0" presId="urn:microsoft.com/office/officeart/2005/8/layout/cycle6"/>
    <dgm:cxn modelId="{9DD440BF-E7D0-4C68-93CC-DA3DACA86EBE}" type="presParOf" srcId="{694F3C27-D2F7-4DEC-8EEF-87C662C3D3EB}" destId="{07322909-5444-4C2E-8F5D-5031BC333389}" srcOrd="10" destOrd="0" presId="urn:microsoft.com/office/officeart/2005/8/layout/cycle6"/>
    <dgm:cxn modelId="{FEFC3A67-2E16-42BA-AECC-03F86909FFE6}" type="presParOf" srcId="{694F3C27-D2F7-4DEC-8EEF-87C662C3D3EB}" destId="{EE037A9B-F077-4C69-A16E-538C50E092B1}" srcOrd="11" destOrd="0" presId="urn:microsoft.com/office/officeart/2005/8/layout/cycle6"/>
    <dgm:cxn modelId="{2EB16E0B-6F54-493E-A482-99ACB22FE0E6}" type="presParOf" srcId="{694F3C27-D2F7-4DEC-8EEF-87C662C3D3EB}" destId="{B289771C-1385-47CE-910C-5CCE3EFD7849}" srcOrd="12" destOrd="0" presId="urn:microsoft.com/office/officeart/2005/8/layout/cycle6"/>
    <dgm:cxn modelId="{CA6DE8D0-02B0-46AA-AB68-B86645102462}" type="presParOf" srcId="{694F3C27-D2F7-4DEC-8EEF-87C662C3D3EB}" destId="{62DEE674-1C6A-4877-944B-9FDC9E69FB98}" srcOrd="13" destOrd="0" presId="urn:microsoft.com/office/officeart/2005/8/layout/cycle6"/>
    <dgm:cxn modelId="{A9B995E2-9A4C-408A-A570-18A1C4D5477A}" type="presParOf" srcId="{694F3C27-D2F7-4DEC-8EEF-87C662C3D3EB}" destId="{A16FEDFD-E862-4C18-A5E1-6C0B9835189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6F993D0-D37C-4162-BFFA-D72582B24198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72A4A26-9B9A-47EF-BD34-9E22A57E9365}">
      <dgm:prSet phldrT="[Текст]" custT="1"/>
      <dgm:spPr/>
      <dgm:t>
        <a:bodyPr/>
        <a:lstStyle/>
        <a:p>
          <a:r>
            <a:rPr lang="ru-RU" sz="2000" b="1" dirty="0" smtClean="0"/>
            <a:t>Пассивное </a:t>
          </a:r>
          <a:r>
            <a:rPr lang="ru-RU" sz="1800" b="1" dirty="0" smtClean="0"/>
            <a:t>принятие </a:t>
          </a:r>
        </a:p>
        <a:p>
          <a:r>
            <a:rPr lang="ru-RU" sz="1500" dirty="0" smtClean="0"/>
            <a:t>действие команды документирование стратегии  (команде проекта придется иметь дело с рисками по мере их наступления)</a:t>
          </a:r>
          <a:endParaRPr lang="ru-RU" sz="1500" dirty="0"/>
        </a:p>
      </dgm:t>
    </dgm:pt>
    <dgm:pt modelId="{55E981E5-86EC-4D08-B53A-7179C10FDBA3}" type="parTrans" cxnId="{986242F4-CE36-4878-BCA7-B1DC6A02FB2A}">
      <dgm:prSet/>
      <dgm:spPr/>
      <dgm:t>
        <a:bodyPr/>
        <a:lstStyle/>
        <a:p>
          <a:endParaRPr lang="ru-RU"/>
        </a:p>
      </dgm:t>
    </dgm:pt>
    <dgm:pt modelId="{463B2530-D9BB-4D36-9367-78FC08EB5C6D}" type="sibTrans" cxnId="{986242F4-CE36-4878-BCA7-B1DC6A02FB2A}">
      <dgm:prSet/>
      <dgm:spPr/>
      <dgm:t>
        <a:bodyPr/>
        <a:lstStyle/>
        <a:p>
          <a:endParaRPr lang="ru-RU"/>
        </a:p>
      </dgm:t>
    </dgm:pt>
    <dgm:pt modelId="{3EB7C49F-EEE9-4C98-9039-DE4CAACFE8D9}">
      <dgm:prSet custT="1"/>
      <dgm:spPr/>
      <dgm:t>
        <a:bodyPr/>
        <a:lstStyle/>
        <a:p>
          <a:r>
            <a:rPr lang="ru-RU" sz="2000" b="1" dirty="0" smtClean="0"/>
            <a:t>Активное принятие </a:t>
          </a:r>
        </a:p>
        <a:p>
          <a:r>
            <a:rPr lang="ru-RU" sz="1500" dirty="0" smtClean="0"/>
            <a:t>установление резерва на возможные потери, включая определенные объемы времени, денег или ресурсов, необходимые для устранения рисков</a:t>
          </a:r>
          <a:endParaRPr lang="ru-RU" sz="1500" dirty="0"/>
        </a:p>
      </dgm:t>
    </dgm:pt>
    <dgm:pt modelId="{77187467-6B9D-4BBF-87E1-C037AEAC17B2}" type="parTrans" cxnId="{BD6FDF89-F1C8-4E0F-8213-A7638F2AADFA}">
      <dgm:prSet/>
      <dgm:spPr/>
      <dgm:t>
        <a:bodyPr/>
        <a:lstStyle/>
        <a:p>
          <a:endParaRPr lang="ru-RU"/>
        </a:p>
      </dgm:t>
    </dgm:pt>
    <dgm:pt modelId="{C2D49BE2-F0CE-4824-8B19-FCFA823E6A47}" type="sibTrans" cxnId="{BD6FDF89-F1C8-4E0F-8213-A7638F2AADFA}">
      <dgm:prSet/>
      <dgm:spPr/>
      <dgm:t>
        <a:bodyPr/>
        <a:lstStyle/>
        <a:p>
          <a:endParaRPr lang="ru-RU"/>
        </a:p>
      </dgm:t>
    </dgm:pt>
    <dgm:pt modelId="{CBD16657-5F49-429D-BA90-C1652AE2E3F0}" type="pres">
      <dgm:prSet presAssocID="{06F993D0-D37C-4162-BFFA-D72582B24198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uk-UA"/>
        </a:p>
      </dgm:t>
    </dgm:pt>
    <dgm:pt modelId="{747EB249-5EB1-4E63-A190-BF6C4957AA74}" type="pres">
      <dgm:prSet presAssocID="{06F993D0-D37C-4162-BFFA-D72582B24198}" presName="ribbon" presStyleLbl="node1" presStyleIdx="0" presStyleCnt="1" custScaleY="134498"/>
      <dgm:spPr/>
    </dgm:pt>
    <dgm:pt modelId="{D363B9CC-063B-4970-A44D-2F3FC71D29D7}" type="pres">
      <dgm:prSet presAssocID="{06F993D0-D37C-4162-BFFA-D72582B24198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30311C-B5A3-4B89-B099-EE3C2B63C8DF}" type="pres">
      <dgm:prSet presAssocID="{06F993D0-D37C-4162-BFFA-D72582B24198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8682B64-72A7-4F35-9AB3-9AE3FF40572A}" type="presOf" srcId="{172A4A26-9B9A-47EF-BD34-9E22A57E9365}" destId="{D363B9CC-063B-4970-A44D-2F3FC71D29D7}" srcOrd="0" destOrd="0" presId="urn:microsoft.com/office/officeart/2005/8/layout/arrow6"/>
    <dgm:cxn modelId="{986242F4-CE36-4878-BCA7-B1DC6A02FB2A}" srcId="{06F993D0-D37C-4162-BFFA-D72582B24198}" destId="{172A4A26-9B9A-47EF-BD34-9E22A57E9365}" srcOrd="0" destOrd="0" parTransId="{55E981E5-86EC-4D08-B53A-7179C10FDBA3}" sibTransId="{463B2530-D9BB-4D36-9367-78FC08EB5C6D}"/>
    <dgm:cxn modelId="{A899829C-CFC3-45B6-A9E2-8E0DD803AEDF}" type="presOf" srcId="{3EB7C49F-EEE9-4C98-9039-DE4CAACFE8D9}" destId="{7830311C-B5A3-4B89-B099-EE3C2B63C8DF}" srcOrd="0" destOrd="0" presId="urn:microsoft.com/office/officeart/2005/8/layout/arrow6"/>
    <dgm:cxn modelId="{BD3CE551-CDBF-4BCA-AA4F-34DDEFCA80B8}" type="presOf" srcId="{06F993D0-D37C-4162-BFFA-D72582B24198}" destId="{CBD16657-5F49-429D-BA90-C1652AE2E3F0}" srcOrd="0" destOrd="0" presId="urn:microsoft.com/office/officeart/2005/8/layout/arrow6"/>
    <dgm:cxn modelId="{BD6FDF89-F1C8-4E0F-8213-A7638F2AADFA}" srcId="{06F993D0-D37C-4162-BFFA-D72582B24198}" destId="{3EB7C49F-EEE9-4C98-9039-DE4CAACFE8D9}" srcOrd="1" destOrd="0" parTransId="{77187467-6B9D-4BBF-87E1-C037AEAC17B2}" sibTransId="{C2D49BE2-F0CE-4824-8B19-FCFA823E6A47}"/>
    <dgm:cxn modelId="{168452CF-4FC3-4379-B76D-5E7ECE79E8ED}" type="presParOf" srcId="{CBD16657-5F49-429D-BA90-C1652AE2E3F0}" destId="{747EB249-5EB1-4E63-A190-BF6C4957AA74}" srcOrd="0" destOrd="0" presId="urn:microsoft.com/office/officeart/2005/8/layout/arrow6"/>
    <dgm:cxn modelId="{39BC1C79-318F-4053-B433-3548C53B88EE}" type="presParOf" srcId="{CBD16657-5F49-429D-BA90-C1652AE2E3F0}" destId="{D363B9CC-063B-4970-A44D-2F3FC71D29D7}" srcOrd="1" destOrd="0" presId="urn:microsoft.com/office/officeart/2005/8/layout/arrow6"/>
    <dgm:cxn modelId="{5314AF2C-79F5-406F-B528-BABCD3A47604}" type="presParOf" srcId="{CBD16657-5F49-429D-BA90-C1652AE2E3F0}" destId="{7830311C-B5A3-4B89-B099-EE3C2B63C8DF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56522C-04D6-4A0C-AF57-8DD02E040B60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B6B0327-76A2-4C50-9B51-E6096FD8639D}">
      <dgm:prSet phldrT="[Текст]"/>
      <dgm:spPr/>
      <dgm:t>
        <a:bodyPr/>
        <a:lstStyle/>
        <a:p>
          <a:r>
            <a:rPr lang="ru-RU" dirty="0" smtClean="0"/>
            <a:t>Материальные</a:t>
          </a:r>
          <a:endParaRPr lang="ru-RU" dirty="0"/>
        </a:p>
      </dgm:t>
    </dgm:pt>
    <dgm:pt modelId="{CE2156B3-5FF9-48D2-A3EA-0623F634B713}" type="parTrans" cxnId="{40BBFB6C-FDE8-49B1-B683-55A86EFFA088}">
      <dgm:prSet/>
      <dgm:spPr/>
      <dgm:t>
        <a:bodyPr/>
        <a:lstStyle/>
        <a:p>
          <a:endParaRPr lang="ru-RU"/>
        </a:p>
      </dgm:t>
    </dgm:pt>
    <dgm:pt modelId="{A3AC5A54-DF28-4726-BB74-DBE1B8F952AC}" type="sibTrans" cxnId="{40BBFB6C-FDE8-49B1-B683-55A86EFFA088}">
      <dgm:prSet/>
      <dgm:spPr/>
      <dgm:t>
        <a:bodyPr/>
        <a:lstStyle/>
        <a:p>
          <a:endParaRPr lang="ru-RU"/>
        </a:p>
      </dgm:t>
    </dgm:pt>
    <dgm:pt modelId="{77D3D32D-CDD7-492D-87F2-79CA69902E80}">
      <dgm:prSet phldrT="[Текст]"/>
      <dgm:spPr/>
      <dgm:t>
        <a:bodyPr/>
        <a:lstStyle/>
        <a:p>
          <a:r>
            <a:rPr lang="ru-RU" dirty="0" smtClean="0"/>
            <a:t>Возможность утраты или повреждения информации, оборудования или зданий вследствие несчастного случая, стихийного бедствия</a:t>
          </a:r>
          <a:endParaRPr lang="ru-RU" dirty="0"/>
        </a:p>
      </dgm:t>
    </dgm:pt>
    <dgm:pt modelId="{32043526-A912-466B-A76D-20D2CFC33183}" type="parTrans" cxnId="{A551F55F-8DAB-4EC4-A3A0-2228B0BFFF4B}">
      <dgm:prSet/>
      <dgm:spPr/>
      <dgm:t>
        <a:bodyPr/>
        <a:lstStyle/>
        <a:p>
          <a:endParaRPr lang="ru-RU"/>
        </a:p>
      </dgm:t>
    </dgm:pt>
    <dgm:pt modelId="{9C7F3A0C-2A28-427B-A6A2-2AA11218E121}" type="sibTrans" cxnId="{A551F55F-8DAB-4EC4-A3A0-2228B0BFFF4B}">
      <dgm:prSet/>
      <dgm:spPr/>
      <dgm:t>
        <a:bodyPr/>
        <a:lstStyle/>
        <a:p>
          <a:endParaRPr lang="ru-RU"/>
        </a:p>
      </dgm:t>
    </dgm:pt>
    <dgm:pt modelId="{964E3302-4964-445E-A4A2-BA1AD966F020}">
      <dgm:prSet phldrT="[Текст]"/>
      <dgm:spPr/>
      <dgm:t>
        <a:bodyPr/>
        <a:lstStyle/>
        <a:p>
          <a:r>
            <a:rPr lang="ru-RU" dirty="0" smtClean="0"/>
            <a:t>Технические</a:t>
          </a:r>
          <a:endParaRPr lang="ru-RU" dirty="0"/>
        </a:p>
      </dgm:t>
    </dgm:pt>
    <dgm:pt modelId="{9B4FEBED-28EB-4567-A267-EB7B722894CC}" type="parTrans" cxnId="{1FBEC8A1-5AA2-4042-B8D5-0160E63BB7CB}">
      <dgm:prSet/>
      <dgm:spPr/>
      <dgm:t>
        <a:bodyPr/>
        <a:lstStyle/>
        <a:p>
          <a:endParaRPr lang="ru-RU"/>
        </a:p>
      </dgm:t>
    </dgm:pt>
    <dgm:pt modelId="{09ABBBBC-D9B8-4CF3-A3A7-AF9BD1860ADD}" type="sibTrans" cxnId="{1FBEC8A1-5AA2-4042-B8D5-0160E63BB7CB}">
      <dgm:prSet/>
      <dgm:spPr/>
      <dgm:t>
        <a:bodyPr/>
        <a:lstStyle/>
        <a:p>
          <a:endParaRPr lang="ru-RU"/>
        </a:p>
      </dgm:t>
    </dgm:pt>
    <dgm:pt modelId="{E86C12C8-74C7-4DFC-AC80-21853EE679F1}">
      <dgm:prSet phldrT="[Текст]"/>
      <dgm:spPr/>
      <dgm:t>
        <a:bodyPr/>
        <a:lstStyle/>
        <a:p>
          <a:r>
            <a:rPr lang="ru-RU" dirty="0" smtClean="0"/>
            <a:t>Системы не работают или работают недостаточно хорошо для получения  ожидаемых результатов</a:t>
          </a:r>
          <a:endParaRPr lang="ru-RU" dirty="0"/>
        </a:p>
      </dgm:t>
    </dgm:pt>
    <dgm:pt modelId="{1DB44258-368C-42B5-856F-97E99EA57475}" type="parTrans" cxnId="{6DB23458-C1A8-4102-B4E6-A0D0F40A0D8C}">
      <dgm:prSet/>
      <dgm:spPr/>
      <dgm:t>
        <a:bodyPr/>
        <a:lstStyle/>
        <a:p>
          <a:endParaRPr lang="ru-RU"/>
        </a:p>
      </dgm:t>
    </dgm:pt>
    <dgm:pt modelId="{22A8F7B5-D3E0-45D2-9403-2D8B04BBB39B}" type="sibTrans" cxnId="{6DB23458-C1A8-4102-B4E6-A0D0F40A0D8C}">
      <dgm:prSet/>
      <dgm:spPr/>
      <dgm:t>
        <a:bodyPr/>
        <a:lstStyle/>
        <a:p>
          <a:endParaRPr lang="ru-RU"/>
        </a:p>
      </dgm:t>
    </dgm:pt>
    <dgm:pt modelId="{0134E2D4-DD08-4CB6-9B5B-16D2DBCD3FBD}">
      <dgm:prSet phldrT="[Текст]"/>
      <dgm:spPr/>
      <dgm:t>
        <a:bodyPr/>
        <a:lstStyle/>
        <a:p>
          <a:r>
            <a:rPr lang="ru-RU" dirty="0" smtClean="0"/>
            <a:t>Кадровые</a:t>
          </a:r>
          <a:endParaRPr lang="ru-RU" dirty="0"/>
        </a:p>
      </dgm:t>
    </dgm:pt>
    <dgm:pt modelId="{5583666B-7583-46AE-B78A-49B80CB79748}" type="parTrans" cxnId="{983CB358-DA5F-4585-8282-E40EA90AB00F}">
      <dgm:prSet/>
      <dgm:spPr/>
      <dgm:t>
        <a:bodyPr/>
        <a:lstStyle/>
        <a:p>
          <a:endParaRPr lang="ru-RU"/>
        </a:p>
      </dgm:t>
    </dgm:pt>
    <dgm:pt modelId="{50B0DCEC-0446-4228-8A83-5089E94EE9DB}" type="sibTrans" cxnId="{983CB358-DA5F-4585-8282-E40EA90AB00F}">
      <dgm:prSet/>
      <dgm:spPr/>
      <dgm:t>
        <a:bodyPr/>
        <a:lstStyle/>
        <a:p>
          <a:endParaRPr lang="ru-RU"/>
        </a:p>
      </dgm:t>
    </dgm:pt>
    <dgm:pt modelId="{329B1C47-20C7-40D6-A0E2-D4A3CE978F0D}">
      <dgm:prSet phldrT="[Текст]"/>
      <dgm:spPr/>
      <dgm:t>
        <a:bodyPr/>
        <a:lstStyle/>
        <a:p>
          <a:r>
            <a:rPr lang="ru-RU" dirty="0" smtClean="0"/>
            <a:t>Социально – политические</a:t>
          </a:r>
          <a:endParaRPr lang="ru-RU" dirty="0"/>
        </a:p>
      </dgm:t>
    </dgm:pt>
    <dgm:pt modelId="{FDE11C84-B7CE-4A65-B34C-B87BEB7BB9EE}" type="parTrans" cxnId="{536D354F-61D8-49C9-B6A0-B8EE1A7433A0}">
      <dgm:prSet/>
      <dgm:spPr/>
      <dgm:t>
        <a:bodyPr/>
        <a:lstStyle/>
        <a:p>
          <a:endParaRPr lang="ru-RU"/>
        </a:p>
      </dgm:t>
    </dgm:pt>
    <dgm:pt modelId="{BF62C83C-4D98-4577-92A5-1119DCBA6A30}" type="sibTrans" cxnId="{536D354F-61D8-49C9-B6A0-B8EE1A7433A0}">
      <dgm:prSet/>
      <dgm:spPr/>
      <dgm:t>
        <a:bodyPr/>
        <a:lstStyle/>
        <a:p>
          <a:endParaRPr lang="ru-RU"/>
        </a:p>
      </dgm:t>
    </dgm:pt>
    <dgm:pt modelId="{233F9EF0-75F1-4C61-BA8C-230163549A1E}">
      <dgm:prSet phldrT="[Текст]"/>
      <dgm:spPr/>
      <dgm:t>
        <a:bodyPr/>
        <a:lstStyle/>
        <a:p>
          <a:r>
            <a:rPr lang="ru-RU" dirty="0" smtClean="0"/>
            <a:t>Правовые</a:t>
          </a:r>
          <a:endParaRPr lang="ru-RU" dirty="0"/>
        </a:p>
      </dgm:t>
    </dgm:pt>
    <dgm:pt modelId="{9000FE8C-8995-41C1-A2F6-A61214389DDD}" type="parTrans" cxnId="{0131FA50-FCB7-45B7-AA1C-93B387128B43}">
      <dgm:prSet/>
      <dgm:spPr/>
      <dgm:t>
        <a:bodyPr/>
        <a:lstStyle/>
        <a:p>
          <a:endParaRPr lang="ru-RU"/>
        </a:p>
      </dgm:t>
    </dgm:pt>
    <dgm:pt modelId="{BAEDAF3E-21FA-4DD7-BE64-F0FA16490F3D}" type="sibTrans" cxnId="{0131FA50-FCB7-45B7-AA1C-93B387128B43}">
      <dgm:prSet/>
      <dgm:spPr/>
      <dgm:t>
        <a:bodyPr/>
        <a:lstStyle/>
        <a:p>
          <a:endParaRPr lang="ru-RU"/>
        </a:p>
      </dgm:t>
    </dgm:pt>
    <dgm:pt modelId="{288B2800-4C6A-4240-BB7D-1AB5DFE63F3F}">
      <dgm:prSet/>
      <dgm:spPr/>
      <dgm:t>
        <a:bodyPr/>
        <a:lstStyle/>
        <a:p>
          <a:r>
            <a:rPr lang="ru-RU" dirty="0" smtClean="0"/>
            <a:t>Ключевые работники не могут участвовать   в проекте (в силу различных причин)</a:t>
          </a:r>
          <a:endParaRPr lang="ru-RU" dirty="0"/>
        </a:p>
      </dgm:t>
    </dgm:pt>
    <dgm:pt modelId="{52C9C016-9D67-4A84-9BD4-BB0F76D298A4}" type="parTrans" cxnId="{0E54FA0F-B0C6-47F1-BA85-6F098A93B033}">
      <dgm:prSet/>
      <dgm:spPr/>
      <dgm:t>
        <a:bodyPr/>
        <a:lstStyle/>
        <a:p>
          <a:endParaRPr lang="uk-UA"/>
        </a:p>
      </dgm:t>
    </dgm:pt>
    <dgm:pt modelId="{C4AEE63A-AE9C-4F72-8FC4-FAF3D9474745}" type="sibTrans" cxnId="{0E54FA0F-B0C6-47F1-BA85-6F098A93B033}">
      <dgm:prSet/>
      <dgm:spPr/>
      <dgm:t>
        <a:bodyPr/>
        <a:lstStyle/>
        <a:p>
          <a:endParaRPr lang="uk-UA"/>
        </a:p>
      </dgm:t>
    </dgm:pt>
    <dgm:pt modelId="{91056EFB-FD61-4544-B951-1F2FAF10D6BF}">
      <dgm:prSet/>
      <dgm:spPr/>
      <dgm:t>
        <a:bodyPr/>
        <a:lstStyle/>
        <a:p>
          <a:r>
            <a:rPr lang="ru-RU" dirty="0" smtClean="0"/>
            <a:t>Проект лишается поддержки (например на уровне правительства или высшего руководства)</a:t>
          </a:r>
          <a:endParaRPr lang="ru-RU" dirty="0"/>
        </a:p>
      </dgm:t>
    </dgm:pt>
    <dgm:pt modelId="{D1DD3145-9C88-4872-95CD-37F59FB6AFF0}" type="parTrans" cxnId="{61DEA244-1DD8-41E0-AC9D-46119E26DCD1}">
      <dgm:prSet/>
      <dgm:spPr/>
      <dgm:t>
        <a:bodyPr/>
        <a:lstStyle/>
        <a:p>
          <a:endParaRPr lang="uk-UA"/>
        </a:p>
      </dgm:t>
    </dgm:pt>
    <dgm:pt modelId="{6DCF1266-F006-4FD3-87D6-5E5943A54503}" type="sibTrans" cxnId="{61DEA244-1DD8-41E0-AC9D-46119E26DCD1}">
      <dgm:prSet/>
      <dgm:spPr/>
      <dgm:t>
        <a:bodyPr/>
        <a:lstStyle/>
        <a:p>
          <a:endParaRPr lang="uk-UA"/>
        </a:p>
      </dgm:t>
    </dgm:pt>
    <dgm:pt modelId="{37A5F58F-7641-4F82-8621-D765D0286AB0}">
      <dgm:prSet/>
      <dgm:spPr/>
      <dgm:t>
        <a:bodyPr/>
        <a:lstStyle/>
        <a:p>
          <a:r>
            <a:rPr lang="ru-RU" dirty="0" smtClean="0"/>
            <a:t>Угроза того, что некоторые аспекты проекта могут рассматриваться как незаконные</a:t>
          </a:r>
          <a:endParaRPr lang="ru-RU" dirty="0"/>
        </a:p>
      </dgm:t>
    </dgm:pt>
    <dgm:pt modelId="{A4B99C64-A3A1-46E6-A67F-1F4F8BF919D9}" type="parTrans" cxnId="{F83817B7-9E30-46EF-AE7E-37E38B2819F8}">
      <dgm:prSet/>
      <dgm:spPr/>
      <dgm:t>
        <a:bodyPr/>
        <a:lstStyle/>
        <a:p>
          <a:endParaRPr lang="uk-UA"/>
        </a:p>
      </dgm:t>
    </dgm:pt>
    <dgm:pt modelId="{79F7442A-7B09-431F-AAC7-DD10D4C81F12}" type="sibTrans" cxnId="{F83817B7-9E30-46EF-AE7E-37E38B2819F8}">
      <dgm:prSet/>
      <dgm:spPr/>
      <dgm:t>
        <a:bodyPr/>
        <a:lstStyle/>
        <a:p>
          <a:endParaRPr lang="uk-UA"/>
        </a:p>
      </dgm:t>
    </dgm:pt>
    <dgm:pt modelId="{640D18A5-9B00-4FEB-9AD9-E5681AE9C3A0}" type="pres">
      <dgm:prSet presAssocID="{7956522C-04D6-4A0C-AF57-8DD02E040B60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C595F4A-081B-4016-9548-89A963FCE3CB}" type="pres">
      <dgm:prSet presAssocID="{6B6B0327-76A2-4C50-9B51-E6096FD8639D}" presName="linNode" presStyleCnt="0"/>
      <dgm:spPr/>
    </dgm:pt>
    <dgm:pt modelId="{F022B924-E2F2-4F41-B5CC-8C4CE203C4CF}" type="pres">
      <dgm:prSet presAssocID="{6B6B0327-76A2-4C50-9B51-E6096FD8639D}" presName="parent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DC4E43-EEC7-42B3-BF36-93C11D747ADE}" type="pres">
      <dgm:prSet presAssocID="{6B6B0327-76A2-4C50-9B51-E6096FD8639D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CCB07FE-475A-4681-AB4E-DED97C49303F}" type="pres">
      <dgm:prSet presAssocID="{A3AC5A54-DF28-4726-BB74-DBE1B8F952AC}" presName="spacing" presStyleCnt="0"/>
      <dgm:spPr/>
    </dgm:pt>
    <dgm:pt modelId="{D4F86DAF-C4DF-4779-AC2C-55971E7C0AE5}" type="pres">
      <dgm:prSet presAssocID="{964E3302-4964-445E-A4A2-BA1AD966F020}" presName="linNode" presStyleCnt="0"/>
      <dgm:spPr/>
    </dgm:pt>
    <dgm:pt modelId="{ABF2A375-AC83-46E1-AF85-36C7D8C3D5C9}" type="pres">
      <dgm:prSet presAssocID="{964E3302-4964-445E-A4A2-BA1AD966F020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2A7CFCC-9FD2-4678-B9F7-B821E96D172D}" type="pres">
      <dgm:prSet presAssocID="{964E3302-4964-445E-A4A2-BA1AD966F020}" presName="childShp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5F43659-C60F-4BB3-88F7-04EEA33568B3}" type="pres">
      <dgm:prSet presAssocID="{09ABBBBC-D9B8-4CF3-A3A7-AF9BD1860ADD}" presName="spacing" presStyleCnt="0"/>
      <dgm:spPr/>
    </dgm:pt>
    <dgm:pt modelId="{982A0F61-DD1E-486B-B087-E26E4C1536A7}" type="pres">
      <dgm:prSet presAssocID="{0134E2D4-DD08-4CB6-9B5B-16D2DBCD3FBD}" presName="linNode" presStyleCnt="0"/>
      <dgm:spPr/>
    </dgm:pt>
    <dgm:pt modelId="{E91FCF5C-0806-43A1-9B41-17753282D8B7}" type="pres">
      <dgm:prSet presAssocID="{0134E2D4-DD08-4CB6-9B5B-16D2DBCD3FBD}" presName="parent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72F211-60D1-4E3A-96B4-2EE185BDE417}" type="pres">
      <dgm:prSet presAssocID="{0134E2D4-DD08-4CB6-9B5B-16D2DBCD3FBD}" presName="childShp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9974-DE17-4E8A-8D8B-8CA55A6EEBC9}" type="pres">
      <dgm:prSet presAssocID="{50B0DCEC-0446-4228-8A83-5089E94EE9DB}" presName="spacing" presStyleCnt="0"/>
      <dgm:spPr/>
    </dgm:pt>
    <dgm:pt modelId="{21C05639-B3C0-4313-9BAC-04269B9FBEBD}" type="pres">
      <dgm:prSet presAssocID="{329B1C47-20C7-40D6-A0E2-D4A3CE978F0D}" presName="linNode" presStyleCnt="0"/>
      <dgm:spPr/>
    </dgm:pt>
    <dgm:pt modelId="{B0E0935D-EA84-43EC-AA04-84FD0F9BEF9A}" type="pres">
      <dgm:prSet presAssocID="{329B1C47-20C7-40D6-A0E2-D4A3CE978F0D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FB9E78-8526-486A-8F18-87B476714233}" type="pres">
      <dgm:prSet presAssocID="{329B1C47-20C7-40D6-A0E2-D4A3CE978F0D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2366FBB-C2B6-4560-86CB-06BAFB721C7C}" type="pres">
      <dgm:prSet presAssocID="{BF62C83C-4D98-4577-92A5-1119DCBA6A30}" presName="spacing" presStyleCnt="0"/>
      <dgm:spPr/>
    </dgm:pt>
    <dgm:pt modelId="{8DA19159-9FE2-43D2-9B7F-CE63D4490E88}" type="pres">
      <dgm:prSet presAssocID="{233F9EF0-75F1-4C61-BA8C-230163549A1E}" presName="linNode" presStyleCnt="0"/>
      <dgm:spPr/>
    </dgm:pt>
    <dgm:pt modelId="{CCFD6B8B-DB81-4E97-8A2F-24DE491E5CB0}" type="pres">
      <dgm:prSet presAssocID="{233F9EF0-75F1-4C61-BA8C-230163549A1E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67C258-A16B-47BC-A351-20303EF97231}" type="pres">
      <dgm:prSet presAssocID="{233F9EF0-75F1-4C61-BA8C-230163549A1E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A3A9C9F-8245-40D3-B80F-851F5F1CB3D7}" type="presOf" srcId="{6B6B0327-76A2-4C50-9B51-E6096FD8639D}" destId="{F022B924-E2F2-4F41-B5CC-8C4CE203C4CF}" srcOrd="0" destOrd="0" presId="urn:microsoft.com/office/officeart/2005/8/layout/vList6"/>
    <dgm:cxn modelId="{1FBEC8A1-5AA2-4042-B8D5-0160E63BB7CB}" srcId="{7956522C-04D6-4A0C-AF57-8DD02E040B60}" destId="{964E3302-4964-445E-A4A2-BA1AD966F020}" srcOrd="1" destOrd="0" parTransId="{9B4FEBED-28EB-4567-A267-EB7B722894CC}" sibTransId="{09ABBBBC-D9B8-4CF3-A3A7-AF9BD1860ADD}"/>
    <dgm:cxn modelId="{FA14E718-4183-4434-B67F-D6DB328A62D8}" type="presOf" srcId="{288B2800-4C6A-4240-BB7D-1AB5DFE63F3F}" destId="{A972F211-60D1-4E3A-96B4-2EE185BDE417}" srcOrd="0" destOrd="0" presId="urn:microsoft.com/office/officeart/2005/8/layout/vList6"/>
    <dgm:cxn modelId="{0D8BD061-B074-4778-A809-9F3CB93B01B8}" type="presOf" srcId="{77D3D32D-CDD7-492D-87F2-79CA69902E80}" destId="{8EDC4E43-EEC7-42B3-BF36-93C11D747ADE}" srcOrd="0" destOrd="0" presId="urn:microsoft.com/office/officeart/2005/8/layout/vList6"/>
    <dgm:cxn modelId="{C324580D-4289-461C-83BF-6CF2E6F2CB0B}" type="presOf" srcId="{91056EFB-FD61-4544-B951-1F2FAF10D6BF}" destId="{92FB9E78-8526-486A-8F18-87B476714233}" srcOrd="0" destOrd="0" presId="urn:microsoft.com/office/officeart/2005/8/layout/vList6"/>
    <dgm:cxn modelId="{7907DCA7-212B-4341-93B7-0DBE6E0DBD08}" type="presOf" srcId="{0134E2D4-DD08-4CB6-9B5B-16D2DBCD3FBD}" destId="{E91FCF5C-0806-43A1-9B41-17753282D8B7}" srcOrd="0" destOrd="0" presId="urn:microsoft.com/office/officeart/2005/8/layout/vList6"/>
    <dgm:cxn modelId="{0131FA50-FCB7-45B7-AA1C-93B387128B43}" srcId="{7956522C-04D6-4A0C-AF57-8DD02E040B60}" destId="{233F9EF0-75F1-4C61-BA8C-230163549A1E}" srcOrd="4" destOrd="0" parTransId="{9000FE8C-8995-41C1-A2F6-A61214389DDD}" sibTransId="{BAEDAF3E-21FA-4DD7-BE64-F0FA16490F3D}"/>
    <dgm:cxn modelId="{491D12D7-FAB2-49F2-BB57-E29CE7D5809F}" type="presOf" srcId="{E86C12C8-74C7-4DFC-AC80-21853EE679F1}" destId="{A2A7CFCC-9FD2-4678-B9F7-B821E96D172D}" srcOrd="0" destOrd="0" presId="urn:microsoft.com/office/officeart/2005/8/layout/vList6"/>
    <dgm:cxn modelId="{983CB358-DA5F-4585-8282-E40EA90AB00F}" srcId="{7956522C-04D6-4A0C-AF57-8DD02E040B60}" destId="{0134E2D4-DD08-4CB6-9B5B-16D2DBCD3FBD}" srcOrd="2" destOrd="0" parTransId="{5583666B-7583-46AE-B78A-49B80CB79748}" sibTransId="{50B0DCEC-0446-4228-8A83-5089E94EE9DB}"/>
    <dgm:cxn modelId="{536D354F-61D8-49C9-B6A0-B8EE1A7433A0}" srcId="{7956522C-04D6-4A0C-AF57-8DD02E040B60}" destId="{329B1C47-20C7-40D6-A0E2-D4A3CE978F0D}" srcOrd="3" destOrd="0" parTransId="{FDE11C84-B7CE-4A65-B34C-B87BEB7BB9EE}" sibTransId="{BF62C83C-4D98-4577-92A5-1119DCBA6A30}"/>
    <dgm:cxn modelId="{A551F55F-8DAB-4EC4-A3A0-2228B0BFFF4B}" srcId="{6B6B0327-76A2-4C50-9B51-E6096FD8639D}" destId="{77D3D32D-CDD7-492D-87F2-79CA69902E80}" srcOrd="0" destOrd="0" parTransId="{32043526-A912-466B-A76D-20D2CFC33183}" sibTransId="{9C7F3A0C-2A28-427B-A6A2-2AA11218E121}"/>
    <dgm:cxn modelId="{69046847-C2D8-4A14-9604-E605D2F10B54}" type="presOf" srcId="{37A5F58F-7641-4F82-8621-D765D0286AB0}" destId="{3567C258-A16B-47BC-A351-20303EF97231}" srcOrd="0" destOrd="0" presId="urn:microsoft.com/office/officeart/2005/8/layout/vList6"/>
    <dgm:cxn modelId="{CAF0E2BF-9B4B-405B-BF9A-36EF56090DCB}" type="presOf" srcId="{329B1C47-20C7-40D6-A0E2-D4A3CE978F0D}" destId="{B0E0935D-EA84-43EC-AA04-84FD0F9BEF9A}" srcOrd="0" destOrd="0" presId="urn:microsoft.com/office/officeart/2005/8/layout/vList6"/>
    <dgm:cxn modelId="{6DB23458-C1A8-4102-B4E6-A0D0F40A0D8C}" srcId="{964E3302-4964-445E-A4A2-BA1AD966F020}" destId="{E86C12C8-74C7-4DFC-AC80-21853EE679F1}" srcOrd="0" destOrd="0" parTransId="{1DB44258-368C-42B5-856F-97E99EA57475}" sibTransId="{22A8F7B5-D3E0-45D2-9403-2D8B04BBB39B}"/>
    <dgm:cxn modelId="{64BE977E-6B9D-4E87-ABCD-67336802AFCB}" type="presOf" srcId="{964E3302-4964-445E-A4A2-BA1AD966F020}" destId="{ABF2A375-AC83-46E1-AF85-36C7D8C3D5C9}" srcOrd="0" destOrd="0" presId="urn:microsoft.com/office/officeart/2005/8/layout/vList6"/>
    <dgm:cxn modelId="{0E54FA0F-B0C6-47F1-BA85-6F098A93B033}" srcId="{0134E2D4-DD08-4CB6-9B5B-16D2DBCD3FBD}" destId="{288B2800-4C6A-4240-BB7D-1AB5DFE63F3F}" srcOrd="0" destOrd="0" parTransId="{52C9C016-9D67-4A84-9BD4-BB0F76D298A4}" sibTransId="{C4AEE63A-AE9C-4F72-8FC4-FAF3D9474745}"/>
    <dgm:cxn modelId="{C7E4EF6C-3CA2-4BA0-A5F0-934325DC42D8}" type="presOf" srcId="{7956522C-04D6-4A0C-AF57-8DD02E040B60}" destId="{640D18A5-9B00-4FEB-9AD9-E5681AE9C3A0}" srcOrd="0" destOrd="0" presId="urn:microsoft.com/office/officeart/2005/8/layout/vList6"/>
    <dgm:cxn modelId="{61DEA244-1DD8-41E0-AC9D-46119E26DCD1}" srcId="{329B1C47-20C7-40D6-A0E2-D4A3CE978F0D}" destId="{91056EFB-FD61-4544-B951-1F2FAF10D6BF}" srcOrd="0" destOrd="0" parTransId="{D1DD3145-9C88-4872-95CD-37F59FB6AFF0}" sibTransId="{6DCF1266-F006-4FD3-87D6-5E5943A54503}"/>
    <dgm:cxn modelId="{40BBFB6C-FDE8-49B1-B683-55A86EFFA088}" srcId="{7956522C-04D6-4A0C-AF57-8DD02E040B60}" destId="{6B6B0327-76A2-4C50-9B51-E6096FD8639D}" srcOrd="0" destOrd="0" parTransId="{CE2156B3-5FF9-48D2-A3EA-0623F634B713}" sibTransId="{A3AC5A54-DF28-4726-BB74-DBE1B8F952AC}"/>
    <dgm:cxn modelId="{2B3B9F76-5B88-4D0E-A3F4-CC408B0DCB0F}" type="presOf" srcId="{233F9EF0-75F1-4C61-BA8C-230163549A1E}" destId="{CCFD6B8B-DB81-4E97-8A2F-24DE491E5CB0}" srcOrd="0" destOrd="0" presId="urn:microsoft.com/office/officeart/2005/8/layout/vList6"/>
    <dgm:cxn modelId="{F83817B7-9E30-46EF-AE7E-37E38B2819F8}" srcId="{233F9EF0-75F1-4C61-BA8C-230163549A1E}" destId="{37A5F58F-7641-4F82-8621-D765D0286AB0}" srcOrd="0" destOrd="0" parTransId="{A4B99C64-A3A1-46E6-A67F-1F4F8BF919D9}" sibTransId="{79F7442A-7B09-431F-AAC7-DD10D4C81F12}"/>
    <dgm:cxn modelId="{5F699A2A-99CA-45E5-A77E-B74FB3AA38FC}" type="presParOf" srcId="{640D18A5-9B00-4FEB-9AD9-E5681AE9C3A0}" destId="{7C595F4A-081B-4016-9548-89A963FCE3CB}" srcOrd="0" destOrd="0" presId="urn:microsoft.com/office/officeart/2005/8/layout/vList6"/>
    <dgm:cxn modelId="{6C28B9FD-139A-4492-8520-52018E08192C}" type="presParOf" srcId="{7C595F4A-081B-4016-9548-89A963FCE3CB}" destId="{F022B924-E2F2-4F41-B5CC-8C4CE203C4CF}" srcOrd="0" destOrd="0" presId="urn:microsoft.com/office/officeart/2005/8/layout/vList6"/>
    <dgm:cxn modelId="{DC2BFEC6-7183-47E4-BD72-C140BA1A172F}" type="presParOf" srcId="{7C595F4A-081B-4016-9548-89A963FCE3CB}" destId="{8EDC4E43-EEC7-42B3-BF36-93C11D747ADE}" srcOrd="1" destOrd="0" presId="urn:microsoft.com/office/officeart/2005/8/layout/vList6"/>
    <dgm:cxn modelId="{9A7D279B-F85F-4DFB-BD8B-7AB0DBC77BCC}" type="presParOf" srcId="{640D18A5-9B00-4FEB-9AD9-E5681AE9C3A0}" destId="{0CCB07FE-475A-4681-AB4E-DED97C49303F}" srcOrd="1" destOrd="0" presId="urn:microsoft.com/office/officeart/2005/8/layout/vList6"/>
    <dgm:cxn modelId="{7BDC1905-1E99-4E12-A9DB-D0B3CDE9C9B9}" type="presParOf" srcId="{640D18A5-9B00-4FEB-9AD9-E5681AE9C3A0}" destId="{D4F86DAF-C4DF-4779-AC2C-55971E7C0AE5}" srcOrd="2" destOrd="0" presId="urn:microsoft.com/office/officeart/2005/8/layout/vList6"/>
    <dgm:cxn modelId="{0C7D8C50-F27F-4D43-BBFB-C82F12DC3D86}" type="presParOf" srcId="{D4F86DAF-C4DF-4779-AC2C-55971E7C0AE5}" destId="{ABF2A375-AC83-46E1-AF85-36C7D8C3D5C9}" srcOrd="0" destOrd="0" presId="urn:microsoft.com/office/officeart/2005/8/layout/vList6"/>
    <dgm:cxn modelId="{031B8EE3-B5D0-4BCF-83CE-8FF5913791A6}" type="presParOf" srcId="{D4F86DAF-C4DF-4779-AC2C-55971E7C0AE5}" destId="{A2A7CFCC-9FD2-4678-B9F7-B821E96D172D}" srcOrd="1" destOrd="0" presId="urn:microsoft.com/office/officeart/2005/8/layout/vList6"/>
    <dgm:cxn modelId="{88E2C410-EA91-4AB9-94F4-07AB2CCDE556}" type="presParOf" srcId="{640D18A5-9B00-4FEB-9AD9-E5681AE9C3A0}" destId="{45F43659-C60F-4BB3-88F7-04EEA33568B3}" srcOrd="3" destOrd="0" presId="urn:microsoft.com/office/officeart/2005/8/layout/vList6"/>
    <dgm:cxn modelId="{D8369919-A830-4A5A-B241-C85AA47FE149}" type="presParOf" srcId="{640D18A5-9B00-4FEB-9AD9-E5681AE9C3A0}" destId="{982A0F61-DD1E-486B-B087-E26E4C1536A7}" srcOrd="4" destOrd="0" presId="urn:microsoft.com/office/officeart/2005/8/layout/vList6"/>
    <dgm:cxn modelId="{5647F2A9-E548-4039-9374-B61757D70327}" type="presParOf" srcId="{982A0F61-DD1E-486B-B087-E26E4C1536A7}" destId="{E91FCF5C-0806-43A1-9B41-17753282D8B7}" srcOrd="0" destOrd="0" presId="urn:microsoft.com/office/officeart/2005/8/layout/vList6"/>
    <dgm:cxn modelId="{0131FBCF-8C7D-4906-BAD6-048AB35F9C64}" type="presParOf" srcId="{982A0F61-DD1E-486B-B087-E26E4C1536A7}" destId="{A972F211-60D1-4E3A-96B4-2EE185BDE417}" srcOrd="1" destOrd="0" presId="urn:microsoft.com/office/officeart/2005/8/layout/vList6"/>
    <dgm:cxn modelId="{A63E50CE-782E-40EA-9AD1-451089210428}" type="presParOf" srcId="{640D18A5-9B00-4FEB-9AD9-E5681AE9C3A0}" destId="{44F39974-DE17-4E8A-8D8B-8CA55A6EEBC9}" srcOrd="5" destOrd="0" presId="urn:microsoft.com/office/officeart/2005/8/layout/vList6"/>
    <dgm:cxn modelId="{5EA3D635-D675-4B2E-BFB9-623BE09D9386}" type="presParOf" srcId="{640D18A5-9B00-4FEB-9AD9-E5681AE9C3A0}" destId="{21C05639-B3C0-4313-9BAC-04269B9FBEBD}" srcOrd="6" destOrd="0" presId="urn:microsoft.com/office/officeart/2005/8/layout/vList6"/>
    <dgm:cxn modelId="{5BDE6C45-8A86-4CF7-A7E2-FD10C491CD2C}" type="presParOf" srcId="{21C05639-B3C0-4313-9BAC-04269B9FBEBD}" destId="{B0E0935D-EA84-43EC-AA04-84FD0F9BEF9A}" srcOrd="0" destOrd="0" presId="urn:microsoft.com/office/officeart/2005/8/layout/vList6"/>
    <dgm:cxn modelId="{EA2E1707-B9C7-4364-8611-B88BCD8D3A3F}" type="presParOf" srcId="{21C05639-B3C0-4313-9BAC-04269B9FBEBD}" destId="{92FB9E78-8526-486A-8F18-87B476714233}" srcOrd="1" destOrd="0" presId="urn:microsoft.com/office/officeart/2005/8/layout/vList6"/>
    <dgm:cxn modelId="{1DA888CD-6ACC-4625-A1AB-7A66ED13A111}" type="presParOf" srcId="{640D18A5-9B00-4FEB-9AD9-E5681AE9C3A0}" destId="{82366FBB-C2B6-4560-86CB-06BAFB721C7C}" srcOrd="7" destOrd="0" presId="urn:microsoft.com/office/officeart/2005/8/layout/vList6"/>
    <dgm:cxn modelId="{F5E78D30-1E4E-48B0-9B2B-CC3E5D89926F}" type="presParOf" srcId="{640D18A5-9B00-4FEB-9AD9-E5681AE9C3A0}" destId="{8DA19159-9FE2-43D2-9B7F-CE63D4490E88}" srcOrd="8" destOrd="0" presId="urn:microsoft.com/office/officeart/2005/8/layout/vList6"/>
    <dgm:cxn modelId="{DC27A2E3-61DF-4016-B04F-7537407F97FA}" type="presParOf" srcId="{8DA19159-9FE2-43D2-9B7F-CE63D4490E88}" destId="{CCFD6B8B-DB81-4E97-8A2F-24DE491E5CB0}" srcOrd="0" destOrd="0" presId="urn:microsoft.com/office/officeart/2005/8/layout/vList6"/>
    <dgm:cxn modelId="{E2597779-7A70-48D1-8605-A6D8EDBE89D8}" type="presParOf" srcId="{8DA19159-9FE2-43D2-9B7F-CE63D4490E88}" destId="{3567C258-A16B-47BC-A351-20303EF9723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B462CE-5A93-47DE-A2D3-F951AD6586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2C7C995-666B-4F4C-A9AE-B7889F2BA2F6}">
      <dgm:prSet phldrT="[Текст]"/>
      <dgm:spPr/>
      <dgm:t>
        <a:bodyPr/>
        <a:lstStyle/>
        <a:p>
          <a:r>
            <a:rPr lang="ru-RU" dirty="0" smtClean="0"/>
            <a:t>Внешние</a:t>
          </a:r>
          <a:endParaRPr lang="ru-RU" dirty="0"/>
        </a:p>
      </dgm:t>
    </dgm:pt>
    <dgm:pt modelId="{F9DD6DE6-DB7B-49F7-AE17-31CB43AA7A32}" type="parTrans" cxnId="{CCEE7FD0-C8B1-4903-ADA9-EB6F1B9FBE1E}">
      <dgm:prSet/>
      <dgm:spPr/>
      <dgm:t>
        <a:bodyPr/>
        <a:lstStyle/>
        <a:p>
          <a:endParaRPr lang="ru-RU"/>
        </a:p>
      </dgm:t>
    </dgm:pt>
    <dgm:pt modelId="{4E3EDE63-B0B2-483E-8775-A3484718928C}" type="sibTrans" cxnId="{CCEE7FD0-C8B1-4903-ADA9-EB6F1B9FBE1E}">
      <dgm:prSet/>
      <dgm:spPr/>
      <dgm:t>
        <a:bodyPr/>
        <a:lstStyle/>
        <a:p>
          <a:endParaRPr lang="ru-RU"/>
        </a:p>
      </dgm:t>
    </dgm:pt>
    <dgm:pt modelId="{ED84D1DA-8B31-46CC-8054-006BD427B7D7}">
      <dgm:prSet phldrT="[Текст]"/>
      <dgm:spPr/>
      <dgm:t>
        <a:bodyPr/>
        <a:lstStyle/>
        <a:p>
          <a:r>
            <a:rPr lang="ru-RU" dirty="0" smtClean="0"/>
            <a:t>политические</a:t>
          </a:r>
          <a:endParaRPr lang="ru-RU" dirty="0"/>
        </a:p>
      </dgm:t>
    </dgm:pt>
    <dgm:pt modelId="{AA2D5E28-7A25-4CCE-869D-7A93FFE5C00E}" type="parTrans" cxnId="{11371C47-338C-4025-ACFF-28262D5892F0}">
      <dgm:prSet/>
      <dgm:spPr/>
      <dgm:t>
        <a:bodyPr/>
        <a:lstStyle/>
        <a:p>
          <a:endParaRPr lang="ru-RU"/>
        </a:p>
      </dgm:t>
    </dgm:pt>
    <dgm:pt modelId="{BB29D38B-3234-461F-981F-C5AEEE2BC21B}" type="sibTrans" cxnId="{11371C47-338C-4025-ACFF-28262D5892F0}">
      <dgm:prSet/>
      <dgm:spPr/>
      <dgm:t>
        <a:bodyPr/>
        <a:lstStyle/>
        <a:p>
          <a:endParaRPr lang="ru-RU"/>
        </a:p>
      </dgm:t>
    </dgm:pt>
    <dgm:pt modelId="{1DA5D8C7-646D-48C8-80ED-4C3D59004B57}">
      <dgm:prSet phldrT="[Текст]"/>
      <dgm:spPr/>
      <dgm:t>
        <a:bodyPr/>
        <a:lstStyle/>
        <a:p>
          <a:r>
            <a:rPr lang="ru-RU" dirty="0" smtClean="0"/>
            <a:t>Внутренние</a:t>
          </a:r>
          <a:endParaRPr lang="ru-RU" dirty="0"/>
        </a:p>
      </dgm:t>
    </dgm:pt>
    <dgm:pt modelId="{1F7EA534-5369-4FC2-ABC0-35E4474CC66A}" type="parTrans" cxnId="{ED23431A-3021-4024-87AB-2E860F10CF39}">
      <dgm:prSet/>
      <dgm:spPr/>
      <dgm:t>
        <a:bodyPr/>
        <a:lstStyle/>
        <a:p>
          <a:endParaRPr lang="ru-RU"/>
        </a:p>
      </dgm:t>
    </dgm:pt>
    <dgm:pt modelId="{7BCED91A-AD65-42AE-AE8C-B16D24413C76}" type="sibTrans" cxnId="{ED23431A-3021-4024-87AB-2E860F10CF39}">
      <dgm:prSet/>
      <dgm:spPr/>
      <dgm:t>
        <a:bodyPr/>
        <a:lstStyle/>
        <a:p>
          <a:endParaRPr lang="ru-RU"/>
        </a:p>
      </dgm:t>
    </dgm:pt>
    <dgm:pt modelId="{8612DD97-3E6E-4703-ABD5-5948654809A8}">
      <dgm:prSet phldrT="[Текст]"/>
      <dgm:spPr/>
      <dgm:t>
        <a:bodyPr/>
        <a:lstStyle/>
        <a:p>
          <a:r>
            <a:rPr lang="ru-RU" dirty="0" smtClean="0"/>
            <a:t>техническое оснащение</a:t>
          </a:r>
          <a:endParaRPr lang="ru-RU" dirty="0"/>
        </a:p>
      </dgm:t>
    </dgm:pt>
    <dgm:pt modelId="{E63378AA-BAED-4CE0-B132-7B49178331F6}" type="parTrans" cxnId="{AFCEDA16-FF14-49D2-AD7A-C737790CBDBF}">
      <dgm:prSet/>
      <dgm:spPr/>
      <dgm:t>
        <a:bodyPr/>
        <a:lstStyle/>
        <a:p>
          <a:endParaRPr lang="ru-RU"/>
        </a:p>
      </dgm:t>
    </dgm:pt>
    <dgm:pt modelId="{43EFEF87-453E-4646-A59B-BA487DA15E9D}" type="sibTrans" cxnId="{AFCEDA16-FF14-49D2-AD7A-C737790CBDBF}">
      <dgm:prSet/>
      <dgm:spPr/>
      <dgm:t>
        <a:bodyPr/>
        <a:lstStyle/>
        <a:p>
          <a:endParaRPr lang="ru-RU"/>
        </a:p>
      </dgm:t>
    </dgm:pt>
    <dgm:pt modelId="{81671812-DDDF-490E-98A3-4608A8C05916}">
      <dgm:prSet phldrT="[Текст]"/>
      <dgm:spPr/>
      <dgm:t>
        <a:bodyPr/>
        <a:lstStyle/>
        <a:p>
          <a:r>
            <a:rPr lang="ru-RU" dirty="0" smtClean="0"/>
            <a:t>научно-технические</a:t>
          </a:r>
          <a:endParaRPr lang="ru-RU" dirty="0"/>
        </a:p>
      </dgm:t>
    </dgm:pt>
    <dgm:pt modelId="{DA41D6CC-0353-46F5-9EF4-B7344D04940D}" type="parTrans" cxnId="{2C8025D0-BD27-4A34-B14C-5C4ABF132A12}">
      <dgm:prSet/>
      <dgm:spPr/>
      <dgm:t>
        <a:bodyPr/>
        <a:lstStyle/>
        <a:p>
          <a:endParaRPr lang="ru-RU"/>
        </a:p>
      </dgm:t>
    </dgm:pt>
    <dgm:pt modelId="{64548B18-A115-4503-9526-2C185E564C18}" type="sibTrans" cxnId="{2C8025D0-BD27-4A34-B14C-5C4ABF132A12}">
      <dgm:prSet/>
      <dgm:spPr/>
      <dgm:t>
        <a:bodyPr/>
        <a:lstStyle/>
        <a:p>
          <a:endParaRPr lang="ru-RU"/>
        </a:p>
      </dgm:t>
    </dgm:pt>
    <dgm:pt modelId="{516A4771-DF7D-443C-8CA2-0643661E5587}">
      <dgm:prSet phldrT="[Текст]"/>
      <dgm:spPr/>
      <dgm:t>
        <a:bodyPr/>
        <a:lstStyle/>
        <a:p>
          <a:r>
            <a:rPr lang="ru-RU" dirty="0" smtClean="0"/>
            <a:t> социально-экономические</a:t>
          </a:r>
          <a:endParaRPr lang="ru-RU" dirty="0"/>
        </a:p>
      </dgm:t>
    </dgm:pt>
    <dgm:pt modelId="{F8DBDA4F-7B6B-4567-BC7E-1CF0E6EC6037}" type="parTrans" cxnId="{36817380-54C5-459B-906D-3AE935B9EF8D}">
      <dgm:prSet/>
      <dgm:spPr/>
      <dgm:t>
        <a:bodyPr/>
        <a:lstStyle/>
        <a:p>
          <a:endParaRPr lang="ru-RU"/>
        </a:p>
      </dgm:t>
    </dgm:pt>
    <dgm:pt modelId="{353B3215-DD51-4A11-AD3A-D07EC10EC0B7}" type="sibTrans" cxnId="{36817380-54C5-459B-906D-3AE935B9EF8D}">
      <dgm:prSet/>
      <dgm:spPr/>
      <dgm:t>
        <a:bodyPr/>
        <a:lstStyle/>
        <a:p>
          <a:endParaRPr lang="ru-RU"/>
        </a:p>
      </dgm:t>
    </dgm:pt>
    <dgm:pt modelId="{E641090F-E1C0-488C-9390-0DB1C2521209}">
      <dgm:prSet phldrT="[Текст]"/>
      <dgm:spPr/>
      <dgm:t>
        <a:bodyPr/>
        <a:lstStyle/>
        <a:p>
          <a:r>
            <a:rPr lang="ru-RU" dirty="0" smtClean="0"/>
            <a:t> экологические факторы</a:t>
          </a:r>
          <a:endParaRPr lang="ru-RU" dirty="0"/>
        </a:p>
      </dgm:t>
    </dgm:pt>
    <dgm:pt modelId="{520349B2-3A9C-467E-962E-9F6F3DF59594}" type="parTrans" cxnId="{328DE6D7-CF9B-4433-9561-1749A97345FE}">
      <dgm:prSet/>
      <dgm:spPr/>
      <dgm:t>
        <a:bodyPr/>
        <a:lstStyle/>
        <a:p>
          <a:endParaRPr lang="ru-RU"/>
        </a:p>
      </dgm:t>
    </dgm:pt>
    <dgm:pt modelId="{1758E1CE-A96A-41D9-986B-860A3A52B896}" type="sibTrans" cxnId="{328DE6D7-CF9B-4433-9561-1749A97345FE}">
      <dgm:prSet/>
      <dgm:spPr/>
      <dgm:t>
        <a:bodyPr/>
        <a:lstStyle/>
        <a:p>
          <a:endParaRPr lang="ru-RU"/>
        </a:p>
      </dgm:t>
    </dgm:pt>
    <dgm:pt modelId="{77528550-2C9A-4FEC-9007-EE30517A4ABC}">
      <dgm:prSet phldrT="[Текст]"/>
      <dgm:spPr/>
      <dgm:t>
        <a:bodyPr/>
        <a:lstStyle/>
        <a:p>
          <a:r>
            <a:rPr lang="ru-RU" dirty="0" smtClean="0"/>
            <a:t>уровень подготовки персонала </a:t>
          </a:r>
          <a:endParaRPr lang="ru-RU" dirty="0"/>
        </a:p>
      </dgm:t>
    </dgm:pt>
    <dgm:pt modelId="{F5A5D1B4-71FE-41F7-AB37-39CBE3BED090}" type="parTrans" cxnId="{42D3EDA1-4A7B-4EA7-9CD7-37671085537D}">
      <dgm:prSet/>
      <dgm:spPr/>
      <dgm:t>
        <a:bodyPr/>
        <a:lstStyle/>
        <a:p>
          <a:endParaRPr lang="ru-RU"/>
        </a:p>
      </dgm:t>
    </dgm:pt>
    <dgm:pt modelId="{B14604C2-D456-405F-8040-4BA2BCE3302E}" type="sibTrans" cxnId="{42D3EDA1-4A7B-4EA7-9CD7-37671085537D}">
      <dgm:prSet/>
      <dgm:spPr/>
      <dgm:t>
        <a:bodyPr/>
        <a:lstStyle/>
        <a:p>
          <a:endParaRPr lang="ru-RU"/>
        </a:p>
      </dgm:t>
    </dgm:pt>
    <dgm:pt modelId="{988DE468-6335-481E-9F56-B3023BAD5C14}">
      <dgm:prSet phldrT="[Текст]"/>
      <dgm:spPr/>
      <dgm:t>
        <a:bodyPr/>
        <a:lstStyle/>
        <a:p>
          <a:r>
            <a:rPr lang="ru-RU" dirty="0" smtClean="0"/>
            <a:t>финансовая устойчивость организации</a:t>
          </a:r>
          <a:endParaRPr lang="ru-RU" dirty="0"/>
        </a:p>
      </dgm:t>
    </dgm:pt>
    <dgm:pt modelId="{30C3E789-1F80-42E6-857A-5C4990D3B9AF}" type="parTrans" cxnId="{57747AC5-D7C1-4BD5-A70F-853F5D95527F}">
      <dgm:prSet/>
      <dgm:spPr/>
      <dgm:t>
        <a:bodyPr/>
        <a:lstStyle/>
        <a:p>
          <a:endParaRPr lang="ru-RU"/>
        </a:p>
      </dgm:t>
    </dgm:pt>
    <dgm:pt modelId="{4B277667-AD1F-4C62-BFC0-66E5A044BCA5}" type="sibTrans" cxnId="{57747AC5-D7C1-4BD5-A70F-853F5D95527F}">
      <dgm:prSet/>
      <dgm:spPr/>
      <dgm:t>
        <a:bodyPr/>
        <a:lstStyle/>
        <a:p>
          <a:endParaRPr lang="ru-RU"/>
        </a:p>
      </dgm:t>
    </dgm:pt>
    <dgm:pt modelId="{2434B735-3B0D-4721-9939-4266FDDC2483}">
      <dgm:prSet phldrT="[Текст]"/>
      <dgm:spPr/>
      <dgm:t>
        <a:bodyPr/>
        <a:lstStyle/>
        <a:p>
          <a:r>
            <a:rPr lang="ru-RU" dirty="0" smtClean="0"/>
            <a:t>нормативно - законодательные</a:t>
          </a:r>
          <a:endParaRPr lang="ru-RU" dirty="0"/>
        </a:p>
      </dgm:t>
    </dgm:pt>
    <dgm:pt modelId="{0F103E6D-2B29-48B3-ABF1-7275C711BCF6}" type="parTrans" cxnId="{FDD04BFC-4A8E-4D3A-8FCA-C0A46A5901C7}">
      <dgm:prSet/>
      <dgm:spPr/>
    </dgm:pt>
    <dgm:pt modelId="{34BDC158-DAF3-4780-A97A-E2272E46DB43}" type="sibTrans" cxnId="{FDD04BFC-4A8E-4D3A-8FCA-C0A46A5901C7}">
      <dgm:prSet/>
      <dgm:spPr/>
    </dgm:pt>
    <dgm:pt modelId="{2380CF5C-3D3E-4A37-893C-F18250F6826F}">
      <dgm:prSet phldrT="[Текст]"/>
      <dgm:spPr/>
      <dgm:t>
        <a:bodyPr/>
        <a:lstStyle/>
        <a:p>
          <a:r>
            <a:rPr lang="ru-RU" dirty="0" smtClean="0"/>
            <a:t>отсутствие регламентов</a:t>
          </a:r>
          <a:endParaRPr lang="ru-RU" dirty="0"/>
        </a:p>
      </dgm:t>
    </dgm:pt>
    <dgm:pt modelId="{D9AD9E0A-E78F-4FE1-9E8F-E838F908DC9C}" type="sibTrans" cxnId="{7C515DED-88B2-48C9-AB1E-FE0501611900}">
      <dgm:prSet/>
      <dgm:spPr/>
    </dgm:pt>
    <dgm:pt modelId="{CFEEB0B4-EDB6-4887-A2A7-EB63EA55B57F}" type="parTrans" cxnId="{7C515DED-88B2-48C9-AB1E-FE0501611900}">
      <dgm:prSet/>
      <dgm:spPr/>
    </dgm:pt>
    <dgm:pt modelId="{ED0D7E89-A097-4730-A56E-3E0E777E87B3}" type="pres">
      <dgm:prSet presAssocID="{49B462CE-5A93-47DE-A2D3-F951AD65861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A50551F-DD93-4371-A034-B02B34BADA92}" type="pres">
      <dgm:prSet presAssocID="{32C7C995-666B-4F4C-A9AE-B7889F2BA2F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B047557-8E4F-48F8-B547-F1587B98E330}" type="pres">
      <dgm:prSet presAssocID="{32C7C995-666B-4F4C-A9AE-B7889F2BA2F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F225605-D1A1-4450-A355-ED39B309810F}" type="pres">
      <dgm:prSet presAssocID="{1DA5D8C7-646D-48C8-80ED-4C3D59004B5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8D8E4A0-452F-4B69-8020-3F47A79EAEFE}" type="pres">
      <dgm:prSet presAssocID="{1DA5D8C7-646D-48C8-80ED-4C3D59004B5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517FA3E-D3FB-48AE-93AB-90C7498EF848}" type="presOf" srcId="{49B462CE-5A93-47DE-A2D3-F951AD65861F}" destId="{ED0D7E89-A097-4730-A56E-3E0E777E87B3}" srcOrd="0" destOrd="0" presId="urn:microsoft.com/office/officeart/2005/8/layout/vList2"/>
    <dgm:cxn modelId="{2C8025D0-BD27-4A34-B14C-5C4ABF132A12}" srcId="{32C7C995-666B-4F4C-A9AE-B7889F2BA2F6}" destId="{81671812-DDDF-490E-98A3-4608A8C05916}" srcOrd="1" destOrd="0" parTransId="{DA41D6CC-0353-46F5-9EF4-B7344D04940D}" sibTransId="{64548B18-A115-4503-9526-2C185E564C18}"/>
    <dgm:cxn modelId="{633B6382-A851-4221-989B-7E9A747976D9}" type="presOf" srcId="{516A4771-DF7D-443C-8CA2-0643661E5587}" destId="{8B047557-8E4F-48F8-B547-F1587B98E330}" srcOrd="0" destOrd="2" presId="urn:microsoft.com/office/officeart/2005/8/layout/vList2"/>
    <dgm:cxn modelId="{4C2C9E38-9880-43B1-B052-2E5072E2E3A7}" type="presOf" srcId="{32C7C995-666B-4F4C-A9AE-B7889F2BA2F6}" destId="{3A50551F-DD93-4371-A034-B02B34BADA92}" srcOrd="0" destOrd="0" presId="urn:microsoft.com/office/officeart/2005/8/layout/vList2"/>
    <dgm:cxn modelId="{CCEE7FD0-C8B1-4903-ADA9-EB6F1B9FBE1E}" srcId="{49B462CE-5A93-47DE-A2D3-F951AD65861F}" destId="{32C7C995-666B-4F4C-A9AE-B7889F2BA2F6}" srcOrd="0" destOrd="0" parTransId="{F9DD6DE6-DB7B-49F7-AE17-31CB43AA7A32}" sibTransId="{4E3EDE63-B0B2-483E-8775-A3484718928C}"/>
    <dgm:cxn modelId="{AFCEDA16-FF14-49D2-AD7A-C737790CBDBF}" srcId="{1DA5D8C7-646D-48C8-80ED-4C3D59004B57}" destId="{8612DD97-3E6E-4703-ABD5-5948654809A8}" srcOrd="0" destOrd="0" parTransId="{E63378AA-BAED-4CE0-B132-7B49178331F6}" sibTransId="{43EFEF87-453E-4646-A59B-BA487DA15E9D}"/>
    <dgm:cxn modelId="{36817380-54C5-459B-906D-3AE935B9EF8D}" srcId="{32C7C995-666B-4F4C-A9AE-B7889F2BA2F6}" destId="{516A4771-DF7D-443C-8CA2-0643661E5587}" srcOrd="2" destOrd="0" parTransId="{F8DBDA4F-7B6B-4567-BC7E-1CF0E6EC6037}" sibTransId="{353B3215-DD51-4A11-AD3A-D07EC10EC0B7}"/>
    <dgm:cxn modelId="{10546361-D85A-450D-BDA0-BBA565D3B738}" type="presOf" srcId="{ED84D1DA-8B31-46CC-8054-006BD427B7D7}" destId="{8B047557-8E4F-48F8-B547-F1587B98E330}" srcOrd="0" destOrd="0" presId="urn:microsoft.com/office/officeart/2005/8/layout/vList2"/>
    <dgm:cxn modelId="{29C03177-530C-478C-B564-62E5C2BB5E74}" type="presOf" srcId="{8612DD97-3E6E-4703-ABD5-5948654809A8}" destId="{98D8E4A0-452F-4B69-8020-3F47A79EAEFE}" srcOrd="0" destOrd="0" presId="urn:microsoft.com/office/officeart/2005/8/layout/vList2"/>
    <dgm:cxn modelId="{42D3EDA1-4A7B-4EA7-9CD7-37671085537D}" srcId="{1DA5D8C7-646D-48C8-80ED-4C3D59004B57}" destId="{77528550-2C9A-4FEC-9007-EE30517A4ABC}" srcOrd="1" destOrd="0" parTransId="{F5A5D1B4-71FE-41F7-AB37-39CBE3BED090}" sibTransId="{B14604C2-D456-405F-8040-4BA2BCE3302E}"/>
    <dgm:cxn modelId="{104723A4-9D9C-457E-8F2A-A6A3BFA5B9B6}" type="presOf" srcId="{2380CF5C-3D3E-4A37-893C-F18250F6826F}" destId="{98D8E4A0-452F-4B69-8020-3F47A79EAEFE}" srcOrd="0" destOrd="2" presId="urn:microsoft.com/office/officeart/2005/8/layout/vList2"/>
    <dgm:cxn modelId="{57747AC5-D7C1-4BD5-A70F-853F5D95527F}" srcId="{1DA5D8C7-646D-48C8-80ED-4C3D59004B57}" destId="{988DE468-6335-481E-9F56-B3023BAD5C14}" srcOrd="3" destOrd="0" parTransId="{30C3E789-1F80-42E6-857A-5C4990D3B9AF}" sibTransId="{4B277667-AD1F-4C62-BFC0-66E5A044BCA5}"/>
    <dgm:cxn modelId="{380F8025-BCE8-4ED1-B051-C1980D56CAFC}" type="presOf" srcId="{77528550-2C9A-4FEC-9007-EE30517A4ABC}" destId="{98D8E4A0-452F-4B69-8020-3F47A79EAEFE}" srcOrd="0" destOrd="1" presId="urn:microsoft.com/office/officeart/2005/8/layout/vList2"/>
    <dgm:cxn modelId="{A3EF099C-FD18-4880-98BD-9C45B0CCA40C}" type="presOf" srcId="{E641090F-E1C0-488C-9390-0DB1C2521209}" destId="{8B047557-8E4F-48F8-B547-F1587B98E330}" srcOrd="0" destOrd="4" presId="urn:microsoft.com/office/officeart/2005/8/layout/vList2"/>
    <dgm:cxn modelId="{2104BE93-7ADE-4250-B6D4-B0F68A98FC3D}" type="presOf" srcId="{2434B735-3B0D-4721-9939-4266FDDC2483}" destId="{8B047557-8E4F-48F8-B547-F1587B98E330}" srcOrd="0" destOrd="3" presId="urn:microsoft.com/office/officeart/2005/8/layout/vList2"/>
    <dgm:cxn modelId="{ED23431A-3021-4024-87AB-2E860F10CF39}" srcId="{49B462CE-5A93-47DE-A2D3-F951AD65861F}" destId="{1DA5D8C7-646D-48C8-80ED-4C3D59004B57}" srcOrd="1" destOrd="0" parTransId="{1F7EA534-5369-4FC2-ABC0-35E4474CC66A}" sibTransId="{7BCED91A-AD65-42AE-AE8C-B16D24413C76}"/>
    <dgm:cxn modelId="{328DE6D7-CF9B-4433-9561-1749A97345FE}" srcId="{32C7C995-666B-4F4C-A9AE-B7889F2BA2F6}" destId="{E641090F-E1C0-488C-9390-0DB1C2521209}" srcOrd="4" destOrd="0" parTransId="{520349B2-3A9C-467E-962E-9F6F3DF59594}" sibTransId="{1758E1CE-A96A-41D9-986B-860A3A52B896}"/>
    <dgm:cxn modelId="{7F4E1FFA-BA5D-46C0-A726-74666EBF0DC2}" type="presOf" srcId="{1DA5D8C7-646D-48C8-80ED-4C3D59004B57}" destId="{BF225605-D1A1-4450-A355-ED39B309810F}" srcOrd="0" destOrd="0" presId="urn:microsoft.com/office/officeart/2005/8/layout/vList2"/>
    <dgm:cxn modelId="{11371C47-338C-4025-ACFF-28262D5892F0}" srcId="{32C7C995-666B-4F4C-A9AE-B7889F2BA2F6}" destId="{ED84D1DA-8B31-46CC-8054-006BD427B7D7}" srcOrd="0" destOrd="0" parTransId="{AA2D5E28-7A25-4CCE-869D-7A93FFE5C00E}" sibTransId="{BB29D38B-3234-461F-981F-C5AEEE2BC21B}"/>
    <dgm:cxn modelId="{50C6C040-0DC5-4690-88F2-BE112A04FF07}" type="presOf" srcId="{988DE468-6335-481E-9F56-B3023BAD5C14}" destId="{98D8E4A0-452F-4B69-8020-3F47A79EAEFE}" srcOrd="0" destOrd="3" presId="urn:microsoft.com/office/officeart/2005/8/layout/vList2"/>
    <dgm:cxn modelId="{507135F0-FA20-43C0-AE7E-19FFF89E7D0E}" type="presOf" srcId="{81671812-DDDF-490E-98A3-4608A8C05916}" destId="{8B047557-8E4F-48F8-B547-F1587B98E330}" srcOrd="0" destOrd="1" presId="urn:microsoft.com/office/officeart/2005/8/layout/vList2"/>
    <dgm:cxn modelId="{7C515DED-88B2-48C9-AB1E-FE0501611900}" srcId="{1DA5D8C7-646D-48C8-80ED-4C3D59004B57}" destId="{2380CF5C-3D3E-4A37-893C-F18250F6826F}" srcOrd="2" destOrd="0" parTransId="{CFEEB0B4-EDB6-4887-A2A7-EB63EA55B57F}" sibTransId="{D9AD9E0A-E78F-4FE1-9E8F-E838F908DC9C}"/>
    <dgm:cxn modelId="{FDD04BFC-4A8E-4D3A-8FCA-C0A46A5901C7}" srcId="{32C7C995-666B-4F4C-A9AE-B7889F2BA2F6}" destId="{2434B735-3B0D-4721-9939-4266FDDC2483}" srcOrd="3" destOrd="0" parTransId="{0F103E6D-2B29-48B3-ABF1-7275C711BCF6}" sibTransId="{34BDC158-DAF3-4780-A97A-E2272E46DB43}"/>
    <dgm:cxn modelId="{E75508E7-FFC5-468E-948F-A2D17EF617C1}" type="presParOf" srcId="{ED0D7E89-A097-4730-A56E-3E0E777E87B3}" destId="{3A50551F-DD93-4371-A034-B02B34BADA92}" srcOrd="0" destOrd="0" presId="urn:microsoft.com/office/officeart/2005/8/layout/vList2"/>
    <dgm:cxn modelId="{4D869149-445A-46FD-8195-F0FCD5466512}" type="presParOf" srcId="{ED0D7E89-A097-4730-A56E-3E0E777E87B3}" destId="{8B047557-8E4F-48F8-B547-F1587B98E330}" srcOrd="1" destOrd="0" presId="urn:microsoft.com/office/officeart/2005/8/layout/vList2"/>
    <dgm:cxn modelId="{F617491E-302D-4683-BBDE-82F984875825}" type="presParOf" srcId="{ED0D7E89-A097-4730-A56E-3E0E777E87B3}" destId="{BF225605-D1A1-4450-A355-ED39B309810F}" srcOrd="2" destOrd="0" presId="urn:microsoft.com/office/officeart/2005/8/layout/vList2"/>
    <dgm:cxn modelId="{BEE9F3CB-13F4-4AFF-AB4C-4238FEC45DB9}" type="presParOf" srcId="{ED0D7E89-A097-4730-A56E-3E0E777E87B3}" destId="{98D8E4A0-452F-4B69-8020-3F47A79EAEF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EE345-855F-4D98-A74A-CE24B2A5D8DE}" type="doc">
      <dgm:prSet loTypeId="urn:microsoft.com/office/officeart/2005/8/layout/cycle6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524A259-0E6A-435E-A5DB-3A5B05F21E09}">
      <dgm:prSet phldrT="[Текст]" custT="1"/>
      <dgm:spPr/>
      <dgm:t>
        <a:bodyPr/>
        <a:lstStyle/>
        <a:p>
          <a:r>
            <a:rPr lang="ru-RU" sz="2000" dirty="0" smtClean="0"/>
            <a:t>Защита от риска</a:t>
          </a:r>
          <a:endParaRPr lang="ru-RU" sz="2000" dirty="0"/>
        </a:p>
      </dgm:t>
    </dgm:pt>
    <dgm:pt modelId="{93A133E5-CBF1-4D59-892C-99753B351251}" type="parTrans" cxnId="{FBAD2793-FACC-4CEE-9B89-D3B3E97E5EF1}">
      <dgm:prSet/>
      <dgm:spPr/>
      <dgm:t>
        <a:bodyPr/>
        <a:lstStyle/>
        <a:p>
          <a:endParaRPr lang="ru-RU"/>
        </a:p>
      </dgm:t>
    </dgm:pt>
    <dgm:pt modelId="{8F1A3342-33F4-4AA2-A232-F6875778B977}" type="sibTrans" cxnId="{FBAD2793-FACC-4CEE-9B89-D3B3E97E5EF1}">
      <dgm:prSet/>
      <dgm:spPr/>
      <dgm:t>
        <a:bodyPr/>
        <a:lstStyle/>
        <a:p>
          <a:endParaRPr lang="ru-RU"/>
        </a:p>
      </dgm:t>
    </dgm:pt>
    <dgm:pt modelId="{AF7DDE4E-D2B9-4FCE-9880-B64900D3AD6E}">
      <dgm:prSet custT="1"/>
      <dgm:spPr/>
      <dgm:t>
        <a:bodyPr/>
        <a:lstStyle/>
        <a:p>
          <a:pPr marL="0">
            <a:lnSpc>
              <a:spcPct val="90000"/>
            </a:lnSpc>
            <a:spcAft>
              <a:spcPts val="630"/>
            </a:spcAft>
          </a:pPr>
          <a:r>
            <a:rPr lang="ru-RU" sz="2000" dirty="0" smtClean="0"/>
            <a:t>Перемещение риска</a:t>
          </a:r>
          <a:endParaRPr lang="ru-RU" sz="2000" dirty="0"/>
        </a:p>
      </dgm:t>
    </dgm:pt>
    <dgm:pt modelId="{CE3FBDDB-3538-4226-8124-BB4110DEA165}" type="parTrans" cxnId="{4CCD4BD7-162A-4105-AF4A-324A0B6AE945}">
      <dgm:prSet/>
      <dgm:spPr/>
      <dgm:t>
        <a:bodyPr/>
        <a:lstStyle/>
        <a:p>
          <a:endParaRPr lang="ru-RU"/>
        </a:p>
      </dgm:t>
    </dgm:pt>
    <dgm:pt modelId="{0967B964-DCAB-4A33-AF8C-4C7B1B1B5332}" type="sibTrans" cxnId="{4CCD4BD7-162A-4105-AF4A-324A0B6AE945}">
      <dgm:prSet/>
      <dgm:spPr/>
      <dgm:t>
        <a:bodyPr/>
        <a:lstStyle/>
        <a:p>
          <a:endParaRPr lang="ru-RU"/>
        </a:p>
      </dgm:t>
    </dgm:pt>
    <dgm:pt modelId="{FA72D40A-EB9C-4552-A845-D2A3644243AF}">
      <dgm:prSet custT="1"/>
      <dgm:spPr/>
      <dgm:t>
        <a:bodyPr/>
        <a:lstStyle/>
        <a:p>
          <a:r>
            <a:rPr lang="ru-RU" sz="2000" dirty="0" smtClean="0"/>
            <a:t>Управление риском</a:t>
          </a:r>
          <a:endParaRPr lang="ru-RU" sz="2000" dirty="0"/>
        </a:p>
      </dgm:t>
    </dgm:pt>
    <dgm:pt modelId="{78D76B64-2150-4B0A-8C5A-A0C38DC0D761}" type="parTrans" cxnId="{37B84EAB-F1C0-4F9A-845E-554CC5163453}">
      <dgm:prSet/>
      <dgm:spPr/>
      <dgm:t>
        <a:bodyPr/>
        <a:lstStyle/>
        <a:p>
          <a:endParaRPr lang="ru-RU"/>
        </a:p>
      </dgm:t>
    </dgm:pt>
    <dgm:pt modelId="{73B396E9-5290-4FFF-B1AE-1D7165D9A5B0}" type="sibTrans" cxnId="{37B84EAB-F1C0-4F9A-845E-554CC5163453}">
      <dgm:prSet/>
      <dgm:spPr/>
      <dgm:t>
        <a:bodyPr/>
        <a:lstStyle/>
        <a:p>
          <a:endParaRPr lang="ru-RU"/>
        </a:p>
      </dgm:t>
    </dgm:pt>
    <dgm:pt modelId="{03F20BA1-36BD-4345-B626-484969680DD8}">
      <dgm:prSet custT="1"/>
      <dgm:spPr/>
      <dgm:t>
        <a:bodyPr/>
        <a:lstStyle/>
        <a:p>
          <a:r>
            <a:rPr lang="ru-RU" sz="2000" dirty="0" smtClean="0"/>
            <a:t>Снижение риска</a:t>
          </a:r>
          <a:endParaRPr lang="ru-RU" sz="2000" dirty="0"/>
        </a:p>
      </dgm:t>
    </dgm:pt>
    <dgm:pt modelId="{FF31485E-D8C4-4F98-BB20-B785AAF9FC24}" type="parTrans" cxnId="{0590E82A-F3D9-48FD-AF54-6A6A6005CCB4}">
      <dgm:prSet/>
      <dgm:spPr/>
      <dgm:t>
        <a:bodyPr/>
        <a:lstStyle/>
        <a:p>
          <a:endParaRPr lang="ru-RU"/>
        </a:p>
      </dgm:t>
    </dgm:pt>
    <dgm:pt modelId="{451045F9-27CA-46DD-963D-5F7D1F4E9381}" type="sibTrans" cxnId="{0590E82A-F3D9-48FD-AF54-6A6A6005CCB4}">
      <dgm:prSet/>
      <dgm:spPr/>
      <dgm:t>
        <a:bodyPr/>
        <a:lstStyle/>
        <a:p>
          <a:endParaRPr lang="ru-RU"/>
        </a:p>
      </dgm:t>
    </dgm:pt>
    <dgm:pt modelId="{BA9A9043-F580-4E5C-A906-677C39CF0A59}">
      <dgm:prSet phldrT="[Текст]" custT="1"/>
      <dgm:spPr/>
      <dgm:t>
        <a:bodyPr/>
        <a:lstStyle/>
        <a:p>
          <a:r>
            <a:rPr lang="ru-RU" sz="2000" dirty="0" smtClean="0"/>
            <a:t>Избежание риска</a:t>
          </a:r>
          <a:endParaRPr lang="ru-RU" sz="2000" dirty="0"/>
        </a:p>
      </dgm:t>
    </dgm:pt>
    <dgm:pt modelId="{266DE5F6-5AB1-4D6F-9CD4-2ECFFC0A859D}" type="sibTrans" cxnId="{AE72F5CB-6E7A-4A4C-918E-B887C65B1CE6}">
      <dgm:prSet/>
      <dgm:spPr/>
      <dgm:t>
        <a:bodyPr/>
        <a:lstStyle/>
        <a:p>
          <a:endParaRPr lang="ru-RU"/>
        </a:p>
      </dgm:t>
    </dgm:pt>
    <dgm:pt modelId="{A4A872E0-D9E7-4F1B-8777-FF148E31979C}" type="parTrans" cxnId="{AE72F5CB-6E7A-4A4C-918E-B887C65B1CE6}">
      <dgm:prSet/>
      <dgm:spPr/>
      <dgm:t>
        <a:bodyPr/>
        <a:lstStyle/>
        <a:p>
          <a:endParaRPr lang="ru-RU"/>
        </a:p>
      </dgm:t>
    </dgm:pt>
    <dgm:pt modelId="{694F3C27-D2F7-4DEC-8EEF-87C662C3D3EB}" type="pres">
      <dgm:prSet presAssocID="{FECEE345-855F-4D98-A74A-CE24B2A5D8D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4650715-387C-4FC3-B59B-E68B62D1BE39}" type="pres">
      <dgm:prSet presAssocID="{BA9A9043-F580-4E5C-A906-677C39CF0A59}" presName="node" presStyleLbl="node1" presStyleIdx="0" presStyleCnt="5" custScaleX="125770" custScaleY="1314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35F3C7-6E34-4A80-B529-7F6F946F46A3}" type="pres">
      <dgm:prSet presAssocID="{BA9A9043-F580-4E5C-A906-677C39CF0A59}" presName="spNode" presStyleCnt="0"/>
      <dgm:spPr/>
      <dgm:t>
        <a:bodyPr/>
        <a:lstStyle/>
        <a:p>
          <a:endParaRPr lang="ru-RU"/>
        </a:p>
      </dgm:t>
    </dgm:pt>
    <dgm:pt modelId="{0DCA2340-B679-4009-8EDB-42731F93FE6B}" type="pres">
      <dgm:prSet presAssocID="{266DE5F6-5AB1-4D6F-9CD4-2ECFFC0A859D}" presName="sibTrans" presStyleLbl="sibTrans1D1" presStyleIdx="0" presStyleCnt="5"/>
      <dgm:spPr/>
      <dgm:t>
        <a:bodyPr/>
        <a:lstStyle/>
        <a:p>
          <a:endParaRPr lang="ru-RU"/>
        </a:p>
      </dgm:t>
    </dgm:pt>
    <dgm:pt modelId="{206C27A2-BEEB-4547-A582-7D77AD4798C0}" type="pres">
      <dgm:prSet presAssocID="{7524A259-0E6A-435E-A5DB-3A5B05F21E09}" presName="node" presStyleLbl="node1" presStyleIdx="1" presStyleCnt="5" custScaleX="125770" custScaleY="1314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0DAB56-C836-4F3D-B447-2B77F517AFCF}" type="pres">
      <dgm:prSet presAssocID="{7524A259-0E6A-435E-A5DB-3A5B05F21E09}" presName="spNode" presStyleCnt="0"/>
      <dgm:spPr/>
      <dgm:t>
        <a:bodyPr/>
        <a:lstStyle/>
        <a:p>
          <a:endParaRPr lang="ru-RU"/>
        </a:p>
      </dgm:t>
    </dgm:pt>
    <dgm:pt modelId="{720B3F7A-27F3-4829-ABA4-80E1B6246494}" type="pres">
      <dgm:prSet presAssocID="{8F1A3342-33F4-4AA2-A232-F6875778B977}" presName="sibTrans" presStyleLbl="sibTrans1D1" presStyleIdx="1" presStyleCnt="5"/>
      <dgm:spPr/>
      <dgm:t>
        <a:bodyPr/>
        <a:lstStyle/>
        <a:p>
          <a:endParaRPr lang="ru-RU"/>
        </a:p>
      </dgm:t>
    </dgm:pt>
    <dgm:pt modelId="{3A2E2BBE-0B8B-47F8-99EF-D7F07541DDAA}" type="pres">
      <dgm:prSet presAssocID="{AF7DDE4E-D2B9-4FCE-9880-B64900D3AD6E}" presName="node" presStyleLbl="node1" presStyleIdx="2" presStyleCnt="5" custScaleX="125770" custScaleY="1314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8C72C0-197D-42F3-9A4B-925AF719CDB3}" type="pres">
      <dgm:prSet presAssocID="{AF7DDE4E-D2B9-4FCE-9880-B64900D3AD6E}" presName="spNode" presStyleCnt="0"/>
      <dgm:spPr/>
      <dgm:t>
        <a:bodyPr/>
        <a:lstStyle/>
        <a:p>
          <a:endParaRPr lang="ru-RU"/>
        </a:p>
      </dgm:t>
    </dgm:pt>
    <dgm:pt modelId="{7409CE39-5245-463C-952C-D0B0FD09260C}" type="pres">
      <dgm:prSet presAssocID="{0967B964-DCAB-4A33-AF8C-4C7B1B1B5332}" presName="sibTrans" presStyleLbl="sibTrans1D1" presStyleIdx="2" presStyleCnt="5"/>
      <dgm:spPr/>
      <dgm:t>
        <a:bodyPr/>
        <a:lstStyle/>
        <a:p>
          <a:endParaRPr lang="ru-RU"/>
        </a:p>
      </dgm:t>
    </dgm:pt>
    <dgm:pt modelId="{50ECB624-A604-46E0-A2CB-0708662F13D3}" type="pres">
      <dgm:prSet presAssocID="{FA72D40A-EB9C-4552-A845-D2A3644243AF}" presName="node" presStyleLbl="node1" presStyleIdx="3" presStyleCnt="5" custScaleX="125770" custScaleY="1314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7322909-5444-4C2E-8F5D-5031BC333389}" type="pres">
      <dgm:prSet presAssocID="{FA72D40A-EB9C-4552-A845-D2A3644243AF}" presName="spNode" presStyleCnt="0"/>
      <dgm:spPr/>
      <dgm:t>
        <a:bodyPr/>
        <a:lstStyle/>
        <a:p>
          <a:endParaRPr lang="ru-RU"/>
        </a:p>
      </dgm:t>
    </dgm:pt>
    <dgm:pt modelId="{EE037A9B-F077-4C69-A16E-538C50E092B1}" type="pres">
      <dgm:prSet presAssocID="{73B396E9-5290-4FFF-B1AE-1D7165D9A5B0}" presName="sibTrans" presStyleLbl="sibTrans1D1" presStyleIdx="3" presStyleCnt="5"/>
      <dgm:spPr/>
      <dgm:t>
        <a:bodyPr/>
        <a:lstStyle/>
        <a:p>
          <a:endParaRPr lang="ru-RU"/>
        </a:p>
      </dgm:t>
    </dgm:pt>
    <dgm:pt modelId="{B289771C-1385-47CE-910C-5CCE3EFD7849}" type="pres">
      <dgm:prSet presAssocID="{03F20BA1-36BD-4345-B626-484969680DD8}" presName="node" presStyleLbl="node1" presStyleIdx="4" presStyleCnt="5" custScaleX="125770" custScaleY="1314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DEE674-1C6A-4877-944B-9FDC9E69FB98}" type="pres">
      <dgm:prSet presAssocID="{03F20BA1-36BD-4345-B626-484969680DD8}" presName="spNode" presStyleCnt="0"/>
      <dgm:spPr/>
      <dgm:t>
        <a:bodyPr/>
        <a:lstStyle/>
        <a:p>
          <a:endParaRPr lang="ru-RU"/>
        </a:p>
      </dgm:t>
    </dgm:pt>
    <dgm:pt modelId="{A16FEDFD-E862-4C18-A5E1-6C0B9835189F}" type="pres">
      <dgm:prSet presAssocID="{451045F9-27CA-46DD-963D-5F7D1F4E9381}" presName="sibTrans" presStyleLbl="sibTrans1D1" presStyleIdx="4" presStyleCnt="5"/>
      <dgm:spPr/>
      <dgm:t>
        <a:bodyPr/>
        <a:lstStyle/>
        <a:p>
          <a:endParaRPr lang="ru-RU"/>
        </a:p>
      </dgm:t>
    </dgm:pt>
  </dgm:ptLst>
  <dgm:cxnLst>
    <dgm:cxn modelId="{FBAD2793-FACC-4CEE-9B89-D3B3E97E5EF1}" srcId="{FECEE345-855F-4D98-A74A-CE24B2A5D8DE}" destId="{7524A259-0E6A-435E-A5DB-3A5B05F21E09}" srcOrd="1" destOrd="0" parTransId="{93A133E5-CBF1-4D59-892C-99753B351251}" sibTransId="{8F1A3342-33F4-4AA2-A232-F6875778B977}"/>
    <dgm:cxn modelId="{340566AB-D62B-43FA-985D-99FE134AEA75}" type="presOf" srcId="{03F20BA1-36BD-4345-B626-484969680DD8}" destId="{B289771C-1385-47CE-910C-5CCE3EFD7849}" srcOrd="0" destOrd="0" presId="urn:microsoft.com/office/officeart/2005/8/layout/cycle6"/>
    <dgm:cxn modelId="{1EC6970B-6BFB-44ED-91E6-0B20B0BD4B9B}" type="presOf" srcId="{FECEE345-855F-4D98-A74A-CE24B2A5D8DE}" destId="{694F3C27-D2F7-4DEC-8EEF-87C662C3D3EB}" srcOrd="0" destOrd="0" presId="urn:microsoft.com/office/officeart/2005/8/layout/cycle6"/>
    <dgm:cxn modelId="{BB7E4089-4310-46DA-90D6-20BDF796C2AA}" type="presOf" srcId="{AF7DDE4E-D2B9-4FCE-9880-B64900D3AD6E}" destId="{3A2E2BBE-0B8B-47F8-99EF-D7F07541DDAA}" srcOrd="0" destOrd="0" presId="urn:microsoft.com/office/officeart/2005/8/layout/cycle6"/>
    <dgm:cxn modelId="{37B84EAB-F1C0-4F9A-845E-554CC5163453}" srcId="{FECEE345-855F-4D98-A74A-CE24B2A5D8DE}" destId="{FA72D40A-EB9C-4552-A845-D2A3644243AF}" srcOrd="3" destOrd="0" parTransId="{78D76B64-2150-4B0A-8C5A-A0C38DC0D761}" sibTransId="{73B396E9-5290-4FFF-B1AE-1D7165D9A5B0}"/>
    <dgm:cxn modelId="{63798D2D-6303-48C2-987D-82159FBB548B}" type="presOf" srcId="{8F1A3342-33F4-4AA2-A232-F6875778B977}" destId="{720B3F7A-27F3-4829-ABA4-80E1B6246494}" srcOrd="0" destOrd="0" presId="urn:microsoft.com/office/officeart/2005/8/layout/cycle6"/>
    <dgm:cxn modelId="{301265E5-3D6D-458B-90C1-FCAB8D772F54}" type="presOf" srcId="{266DE5F6-5AB1-4D6F-9CD4-2ECFFC0A859D}" destId="{0DCA2340-B679-4009-8EDB-42731F93FE6B}" srcOrd="0" destOrd="0" presId="urn:microsoft.com/office/officeart/2005/8/layout/cycle6"/>
    <dgm:cxn modelId="{C48EEFCC-3C4D-4DCB-99C0-893F82EA7C24}" type="presOf" srcId="{73B396E9-5290-4FFF-B1AE-1D7165D9A5B0}" destId="{EE037A9B-F077-4C69-A16E-538C50E092B1}" srcOrd="0" destOrd="0" presId="urn:microsoft.com/office/officeart/2005/8/layout/cycle6"/>
    <dgm:cxn modelId="{4CCD4BD7-162A-4105-AF4A-324A0B6AE945}" srcId="{FECEE345-855F-4D98-A74A-CE24B2A5D8DE}" destId="{AF7DDE4E-D2B9-4FCE-9880-B64900D3AD6E}" srcOrd="2" destOrd="0" parTransId="{CE3FBDDB-3538-4226-8124-BB4110DEA165}" sibTransId="{0967B964-DCAB-4A33-AF8C-4C7B1B1B5332}"/>
    <dgm:cxn modelId="{638E1092-4F9E-43D4-89B6-3CD1E71D5E9B}" type="presOf" srcId="{FA72D40A-EB9C-4552-A845-D2A3644243AF}" destId="{50ECB624-A604-46E0-A2CB-0708662F13D3}" srcOrd="0" destOrd="0" presId="urn:microsoft.com/office/officeart/2005/8/layout/cycle6"/>
    <dgm:cxn modelId="{85EA8DAF-6C45-4994-A595-1805B742CF98}" type="presOf" srcId="{0967B964-DCAB-4A33-AF8C-4C7B1B1B5332}" destId="{7409CE39-5245-463C-952C-D0B0FD09260C}" srcOrd="0" destOrd="0" presId="urn:microsoft.com/office/officeart/2005/8/layout/cycle6"/>
    <dgm:cxn modelId="{AE72F5CB-6E7A-4A4C-918E-B887C65B1CE6}" srcId="{FECEE345-855F-4D98-A74A-CE24B2A5D8DE}" destId="{BA9A9043-F580-4E5C-A906-677C39CF0A59}" srcOrd="0" destOrd="0" parTransId="{A4A872E0-D9E7-4F1B-8777-FF148E31979C}" sibTransId="{266DE5F6-5AB1-4D6F-9CD4-2ECFFC0A859D}"/>
    <dgm:cxn modelId="{BE22141E-F762-42DA-8115-A806663D22B4}" type="presOf" srcId="{BA9A9043-F580-4E5C-A906-677C39CF0A59}" destId="{24650715-387C-4FC3-B59B-E68B62D1BE39}" srcOrd="0" destOrd="0" presId="urn:microsoft.com/office/officeart/2005/8/layout/cycle6"/>
    <dgm:cxn modelId="{D1636327-64F4-404A-A493-4C8DD4997487}" type="presOf" srcId="{451045F9-27CA-46DD-963D-5F7D1F4E9381}" destId="{A16FEDFD-E862-4C18-A5E1-6C0B9835189F}" srcOrd="0" destOrd="0" presId="urn:microsoft.com/office/officeart/2005/8/layout/cycle6"/>
    <dgm:cxn modelId="{0590E82A-F3D9-48FD-AF54-6A6A6005CCB4}" srcId="{FECEE345-855F-4D98-A74A-CE24B2A5D8DE}" destId="{03F20BA1-36BD-4345-B626-484969680DD8}" srcOrd="4" destOrd="0" parTransId="{FF31485E-D8C4-4F98-BB20-B785AAF9FC24}" sibTransId="{451045F9-27CA-46DD-963D-5F7D1F4E9381}"/>
    <dgm:cxn modelId="{C74BA79D-226B-4959-99D8-1278772F1895}" type="presOf" srcId="{7524A259-0E6A-435E-A5DB-3A5B05F21E09}" destId="{206C27A2-BEEB-4547-A582-7D77AD4798C0}" srcOrd="0" destOrd="0" presId="urn:microsoft.com/office/officeart/2005/8/layout/cycle6"/>
    <dgm:cxn modelId="{3755D149-5A09-4B3F-AA07-4AB76E22E966}" type="presParOf" srcId="{694F3C27-D2F7-4DEC-8EEF-87C662C3D3EB}" destId="{24650715-387C-4FC3-B59B-E68B62D1BE39}" srcOrd="0" destOrd="0" presId="urn:microsoft.com/office/officeart/2005/8/layout/cycle6"/>
    <dgm:cxn modelId="{45B1D8EC-7D86-4772-9B07-659D0C69E5B9}" type="presParOf" srcId="{694F3C27-D2F7-4DEC-8EEF-87C662C3D3EB}" destId="{5B35F3C7-6E34-4A80-B529-7F6F946F46A3}" srcOrd="1" destOrd="0" presId="urn:microsoft.com/office/officeart/2005/8/layout/cycle6"/>
    <dgm:cxn modelId="{C732F790-FFDF-4A19-8ABD-D1B37D27DE8E}" type="presParOf" srcId="{694F3C27-D2F7-4DEC-8EEF-87C662C3D3EB}" destId="{0DCA2340-B679-4009-8EDB-42731F93FE6B}" srcOrd="2" destOrd="0" presId="urn:microsoft.com/office/officeart/2005/8/layout/cycle6"/>
    <dgm:cxn modelId="{554FE30C-33F1-493E-801A-049FCDD3DCEB}" type="presParOf" srcId="{694F3C27-D2F7-4DEC-8EEF-87C662C3D3EB}" destId="{206C27A2-BEEB-4547-A582-7D77AD4798C0}" srcOrd="3" destOrd="0" presId="urn:microsoft.com/office/officeart/2005/8/layout/cycle6"/>
    <dgm:cxn modelId="{EBFF16B0-0D69-451F-B896-68DC095453F9}" type="presParOf" srcId="{694F3C27-D2F7-4DEC-8EEF-87C662C3D3EB}" destId="{2E0DAB56-C836-4F3D-B447-2B77F517AFCF}" srcOrd="4" destOrd="0" presId="urn:microsoft.com/office/officeart/2005/8/layout/cycle6"/>
    <dgm:cxn modelId="{8AF0167D-221F-4EEC-83F0-955916BA9F51}" type="presParOf" srcId="{694F3C27-D2F7-4DEC-8EEF-87C662C3D3EB}" destId="{720B3F7A-27F3-4829-ABA4-80E1B6246494}" srcOrd="5" destOrd="0" presId="urn:microsoft.com/office/officeart/2005/8/layout/cycle6"/>
    <dgm:cxn modelId="{93C48814-CDD1-40F2-8D5E-B5134964AD2B}" type="presParOf" srcId="{694F3C27-D2F7-4DEC-8EEF-87C662C3D3EB}" destId="{3A2E2BBE-0B8B-47F8-99EF-D7F07541DDAA}" srcOrd="6" destOrd="0" presId="urn:microsoft.com/office/officeart/2005/8/layout/cycle6"/>
    <dgm:cxn modelId="{10267B67-B5CE-4ABE-AC78-0D904146A8D1}" type="presParOf" srcId="{694F3C27-D2F7-4DEC-8EEF-87C662C3D3EB}" destId="{C68C72C0-197D-42F3-9A4B-925AF719CDB3}" srcOrd="7" destOrd="0" presId="urn:microsoft.com/office/officeart/2005/8/layout/cycle6"/>
    <dgm:cxn modelId="{659A0501-62C5-4819-BF77-0E1FB0B73213}" type="presParOf" srcId="{694F3C27-D2F7-4DEC-8EEF-87C662C3D3EB}" destId="{7409CE39-5245-463C-952C-D0B0FD09260C}" srcOrd="8" destOrd="0" presId="urn:microsoft.com/office/officeart/2005/8/layout/cycle6"/>
    <dgm:cxn modelId="{91ABA5E8-24B7-4428-8A28-C26DF925B830}" type="presParOf" srcId="{694F3C27-D2F7-4DEC-8EEF-87C662C3D3EB}" destId="{50ECB624-A604-46E0-A2CB-0708662F13D3}" srcOrd="9" destOrd="0" presId="urn:microsoft.com/office/officeart/2005/8/layout/cycle6"/>
    <dgm:cxn modelId="{7F025C9A-E9EA-42E2-AF78-E2E2630BECBA}" type="presParOf" srcId="{694F3C27-D2F7-4DEC-8EEF-87C662C3D3EB}" destId="{07322909-5444-4C2E-8F5D-5031BC333389}" srcOrd="10" destOrd="0" presId="urn:microsoft.com/office/officeart/2005/8/layout/cycle6"/>
    <dgm:cxn modelId="{EE40D687-3FE2-4CAB-8994-4FE85D7F1B9E}" type="presParOf" srcId="{694F3C27-D2F7-4DEC-8EEF-87C662C3D3EB}" destId="{EE037A9B-F077-4C69-A16E-538C50E092B1}" srcOrd="11" destOrd="0" presId="urn:microsoft.com/office/officeart/2005/8/layout/cycle6"/>
    <dgm:cxn modelId="{7A97B962-DD5A-4F3F-A437-19CFB21DA252}" type="presParOf" srcId="{694F3C27-D2F7-4DEC-8EEF-87C662C3D3EB}" destId="{B289771C-1385-47CE-910C-5CCE3EFD7849}" srcOrd="12" destOrd="0" presId="urn:microsoft.com/office/officeart/2005/8/layout/cycle6"/>
    <dgm:cxn modelId="{668730EB-3F14-42B4-8080-27382A3C36DA}" type="presParOf" srcId="{694F3C27-D2F7-4DEC-8EEF-87C662C3D3EB}" destId="{62DEE674-1C6A-4877-944B-9FDC9E69FB98}" srcOrd="13" destOrd="0" presId="urn:microsoft.com/office/officeart/2005/8/layout/cycle6"/>
    <dgm:cxn modelId="{A8C1B800-CB02-405C-979C-EBBE733A0102}" type="presParOf" srcId="{694F3C27-D2F7-4DEC-8EEF-87C662C3D3EB}" destId="{A16FEDFD-E862-4C18-A5E1-6C0B9835189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CEE345-855F-4D98-A74A-CE24B2A5D8D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A9A9043-F580-4E5C-A906-677C39CF0A59}">
      <dgm:prSet phldrT="[Текст]" custT="1"/>
      <dgm:spPr/>
      <dgm:t>
        <a:bodyPr/>
        <a:lstStyle/>
        <a:p>
          <a:r>
            <a:rPr lang="ru-RU" sz="1800" b="1" dirty="0" smtClean="0"/>
            <a:t>Выявление риска  </a:t>
          </a:r>
          <a:r>
            <a:rPr lang="ru-RU" sz="1500" dirty="0" smtClean="0"/>
            <a:t>(на этом этапе отвечаем на вопрос: какие риски могут повлиять на проект?  Даем им определение и описываем характеристики каждого из них)</a:t>
          </a:r>
          <a:endParaRPr lang="ru-RU" sz="1500" dirty="0"/>
        </a:p>
      </dgm:t>
    </dgm:pt>
    <dgm:pt modelId="{A4A872E0-D9E7-4F1B-8777-FF148E31979C}" type="parTrans" cxnId="{AE72F5CB-6E7A-4A4C-918E-B887C65B1CE6}">
      <dgm:prSet/>
      <dgm:spPr/>
      <dgm:t>
        <a:bodyPr/>
        <a:lstStyle/>
        <a:p>
          <a:endParaRPr lang="ru-RU"/>
        </a:p>
      </dgm:t>
    </dgm:pt>
    <dgm:pt modelId="{266DE5F6-5AB1-4D6F-9CD4-2ECFFC0A859D}" type="sibTrans" cxnId="{AE72F5CB-6E7A-4A4C-918E-B887C65B1CE6}">
      <dgm:prSet/>
      <dgm:spPr/>
      <dgm:t>
        <a:bodyPr/>
        <a:lstStyle/>
        <a:p>
          <a:endParaRPr lang="ru-RU"/>
        </a:p>
      </dgm:t>
    </dgm:pt>
    <dgm:pt modelId="{7524A259-0E6A-435E-A5DB-3A5B05F21E09}">
      <dgm:prSet phldrT="[Текст]" custT="1"/>
      <dgm:spPr/>
      <dgm:t>
        <a:bodyPr/>
        <a:lstStyle/>
        <a:p>
          <a:r>
            <a:rPr lang="ru-RU" sz="1800" b="1" dirty="0" smtClean="0"/>
            <a:t>Оценка влияния </a:t>
          </a:r>
          <a:r>
            <a:rPr lang="ru-RU" sz="1500" dirty="0" smtClean="0"/>
            <a:t>- оценка риска с точки зрения диапазона возможных результатов, касающихся проекта, и потенциального влияния каждого из них</a:t>
          </a:r>
          <a:endParaRPr lang="ru-RU" sz="1500" dirty="0"/>
        </a:p>
      </dgm:t>
    </dgm:pt>
    <dgm:pt modelId="{93A133E5-CBF1-4D59-892C-99753B351251}" type="parTrans" cxnId="{FBAD2793-FACC-4CEE-9B89-D3B3E97E5EF1}">
      <dgm:prSet/>
      <dgm:spPr/>
      <dgm:t>
        <a:bodyPr/>
        <a:lstStyle/>
        <a:p>
          <a:endParaRPr lang="ru-RU"/>
        </a:p>
      </dgm:t>
    </dgm:pt>
    <dgm:pt modelId="{8F1A3342-33F4-4AA2-A232-F6875778B977}" type="sibTrans" cxnId="{FBAD2793-FACC-4CEE-9B89-D3B3E97E5EF1}">
      <dgm:prSet/>
      <dgm:spPr/>
      <dgm:t>
        <a:bodyPr/>
        <a:lstStyle/>
        <a:p>
          <a:endParaRPr lang="ru-RU"/>
        </a:p>
      </dgm:t>
    </dgm:pt>
    <dgm:pt modelId="{AF7DDE4E-D2B9-4FCE-9880-B64900D3AD6E}">
      <dgm:prSet custT="1"/>
      <dgm:spPr/>
      <dgm:t>
        <a:bodyPr/>
        <a:lstStyle/>
        <a:p>
          <a:pPr marL="0">
            <a:lnSpc>
              <a:spcPct val="90000"/>
            </a:lnSpc>
            <a:spcAft>
              <a:spcPts val="630"/>
            </a:spcAft>
          </a:pPr>
          <a:r>
            <a:rPr lang="ru-RU" sz="1800" b="1" dirty="0" smtClean="0"/>
            <a:t>Планирование запасных вариантов</a:t>
          </a:r>
          <a:r>
            <a:rPr lang="ru-RU" sz="1800" dirty="0" smtClean="0"/>
            <a:t>- </a:t>
          </a:r>
          <a:r>
            <a:rPr lang="ru-RU" sz="1500" dirty="0" smtClean="0"/>
            <a:t>с целью снижения влияния наиболее вероятных рисков и обеспечение реализации этих планов при необходимости</a:t>
          </a:r>
          <a:endParaRPr lang="ru-RU" sz="4500" dirty="0"/>
        </a:p>
      </dgm:t>
    </dgm:pt>
    <dgm:pt modelId="{CE3FBDDB-3538-4226-8124-BB4110DEA165}" type="parTrans" cxnId="{4CCD4BD7-162A-4105-AF4A-324A0B6AE945}">
      <dgm:prSet/>
      <dgm:spPr/>
      <dgm:t>
        <a:bodyPr/>
        <a:lstStyle/>
        <a:p>
          <a:endParaRPr lang="ru-RU"/>
        </a:p>
      </dgm:t>
    </dgm:pt>
    <dgm:pt modelId="{0967B964-DCAB-4A33-AF8C-4C7B1B1B5332}" type="sibTrans" cxnId="{4CCD4BD7-162A-4105-AF4A-324A0B6AE945}">
      <dgm:prSet/>
      <dgm:spPr/>
      <dgm:t>
        <a:bodyPr/>
        <a:lstStyle/>
        <a:p>
          <a:endParaRPr lang="ru-RU"/>
        </a:p>
      </dgm:t>
    </dgm:pt>
    <dgm:pt modelId="{FA72D40A-EB9C-4552-A845-D2A3644243AF}">
      <dgm:prSet custT="1"/>
      <dgm:spPr/>
      <dgm:t>
        <a:bodyPr/>
        <a:lstStyle/>
        <a:p>
          <a:r>
            <a:rPr lang="ru-RU" sz="1800" b="1" dirty="0" smtClean="0"/>
            <a:t>Мониторинг рисков - </a:t>
          </a:r>
          <a:r>
            <a:rPr lang="ru-RU" sz="1600" dirty="0" smtClean="0"/>
            <a:t>риски всегда в поле зрения!  Разрабатываются планы для учета любых изменений типа или вероятности неблагоприятного влияния</a:t>
          </a:r>
          <a:endParaRPr lang="ru-RU" sz="1600" dirty="0"/>
        </a:p>
      </dgm:t>
    </dgm:pt>
    <dgm:pt modelId="{78D76B64-2150-4B0A-8C5A-A0C38DC0D761}" type="parTrans" cxnId="{37B84EAB-F1C0-4F9A-845E-554CC5163453}">
      <dgm:prSet/>
      <dgm:spPr/>
      <dgm:t>
        <a:bodyPr/>
        <a:lstStyle/>
        <a:p>
          <a:endParaRPr lang="ru-RU"/>
        </a:p>
      </dgm:t>
    </dgm:pt>
    <dgm:pt modelId="{73B396E9-5290-4FFF-B1AE-1D7165D9A5B0}" type="sibTrans" cxnId="{37B84EAB-F1C0-4F9A-845E-554CC5163453}">
      <dgm:prSet/>
      <dgm:spPr/>
      <dgm:t>
        <a:bodyPr/>
        <a:lstStyle/>
        <a:p>
          <a:endParaRPr lang="ru-RU"/>
        </a:p>
      </dgm:t>
    </dgm:pt>
    <dgm:pt modelId="{CD54CCCF-43B2-49C3-AB2D-FA5DA21DE3CF}" type="pres">
      <dgm:prSet presAssocID="{FECEE345-855F-4D98-A74A-CE24B2A5D8D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CB90345-933B-48EE-BA88-B740C3966943}" type="pres">
      <dgm:prSet presAssocID="{FECEE345-855F-4D98-A74A-CE24B2A5D8DE}" presName="dummyMaxCanvas" presStyleCnt="0">
        <dgm:presLayoutVars/>
      </dgm:prSet>
      <dgm:spPr/>
    </dgm:pt>
    <dgm:pt modelId="{A7835DC0-1675-4E72-B348-ADA03AF69EC5}" type="pres">
      <dgm:prSet presAssocID="{FECEE345-855F-4D98-A74A-CE24B2A5D8DE}" presName="FourNodes_1" presStyleLbl="node1" presStyleIdx="0" presStyleCnt="4" custLinFactY="-43939" custLinFactNeighborX="229" custLinFactNeighborY="-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F7F9D5-7C58-4A97-87C7-17F2255FC187}" type="pres">
      <dgm:prSet presAssocID="{FECEE345-855F-4D98-A74A-CE24B2A5D8DE}" presName="FourNodes_2" presStyleLbl="node1" presStyleIdx="1" presStyleCnt="4" custLinFactNeighborX="-103" custLinFactNeighborY="6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B9F8F54-B1E1-43EA-B019-11A109F2F3C9}" type="pres">
      <dgm:prSet presAssocID="{FECEE345-855F-4D98-A74A-CE24B2A5D8DE}" presName="FourNodes_3" presStyleLbl="node1" presStyleIdx="2" presStyleCnt="4" custLinFactNeighborX="-1460" custLinFactNeighborY="-388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8CF99C-1850-46CD-B19A-CA0E268AB3FB}" type="pres">
      <dgm:prSet presAssocID="{FECEE345-855F-4D98-A74A-CE24B2A5D8D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3AF15EF-F58A-4B5E-8488-9EBDF1D58093}" type="pres">
      <dgm:prSet presAssocID="{FECEE345-855F-4D98-A74A-CE24B2A5D8D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80706C-DED4-4FA2-AAFC-0BD0EEB83875}" type="pres">
      <dgm:prSet presAssocID="{FECEE345-855F-4D98-A74A-CE24B2A5D8D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1A851B-7BD5-44CB-80BD-CF68D293B047}" type="pres">
      <dgm:prSet presAssocID="{FECEE345-855F-4D98-A74A-CE24B2A5D8D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18BD7E-AB3A-4266-8A8E-5FDC78DE2184}" type="pres">
      <dgm:prSet presAssocID="{FECEE345-855F-4D98-A74A-CE24B2A5D8D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BDA7386-0D7E-4E82-8AA9-2E3993E16178}" type="pres">
      <dgm:prSet presAssocID="{FECEE345-855F-4D98-A74A-CE24B2A5D8D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C3C519-E527-4801-94E2-5DE1F8A0623C}" type="pres">
      <dgm:prSet presAssocID="{FECEE345-855F-4D98-A74A-CE24B2A5D8D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B10E3E-EB7A-4EE1-963D-F4F88442104F}" type="pres">
      <dgm:prSet presAssocID="{FECEE345-855F-4D98-A74A-CE24B2A5D8D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BAD2793-FACC-4CEE-9B89-D3B3E97E5EF1}" srcId="{FECEE345-855F-4D98-A74A-CE24B2A5D8DE}" destId="{7524A259-0E6A-435E-A5DB-3A5B05F21E09}" srcOrd="1" destOrd="0" parTransId="{93A133E5-CBF1-4D59-892C-99753B351251}" sibTransId="{8F1A3342-33F4-4AA2-A232-F6875778B977}"/>
    <dgm:cxn modelId="{384C0A50-01E0-4769-B900-92666523F38E}" type="presOf" srcId="{8F1A3342-33F4-4AA2-A232-F6875778B977}" destId="{7B80706C-DED4-4FA2-AAFC-0BD0EEB83875}" srcOrd="0" destOrd="0" presId="urn:microsoft.com/office/officeart/2005/8/layout/vProcess5"/>
    <dgm:cxn modelId="{9CFB69C6-B63B-4415-8422-BC08AABEE4D3}" type="presOf" srcId="{AF7DDE4E-D2B9-4FCE-9880-B64900D3AD6E}" destId="{9B9F8F54-B1E1-43EA-B019-11A109F2F3C9}" srcOrd="0" destOrd="0" presId="urn:microsoft.com/office/officeart/2005/8/layout/vProcess5"/>
    <dgm:cxn modelId="{AD393A4A-A4E6-4DC8-861F-A82399BAE017}" type="presOf" srcId="{7524A259-0E6A-435E-A5DB-3A5B05F21E09}" destId="{DBDA7386-0D7E-4E82-8AA9-2E3993E16178}" srcOrd="1" destOrd="0" presId="urn:microsoft.com/office/officeart/2005/8/layout/vProcess5"/>
    <dgm:cxn modelId="{933C045C-3B24-4D0A-A3A4-734AC97BA33D}" type="presOf" srcId="{FECEE345-855F-4D98-A74A-CE24B2A5D8DE}" destId="{CD54CCCF-43B2-49C3-AB2D-FA5DA21DE3CF}" srcOrd="0" destOrd="0" presId="urn:microsoft.com/office/officeart/2005/8/layout/vProcess5"/>
    <dgm:cxn modelId="{C5788D8C-97E9-429E-A552-E87FED373214}" type="presOf" srcId="{FA72D40A-EB9C-4552-A845-D2A3644243AF}" destId="{5BB10E3E-EB7A-4EE1-963D-F4F88442104F}" srcOrd="1" destOrd="0" presId="urn:microsoft.com/office/officeart/2005/8/layout/vProcess5"/>
    <dgm:cxn modelId="{37B84EAB-F1C0-4F9A-845E-554CC5163453}" srcId="{FECEE345-855F-4D98-A74A-CE24B2A5D8DE}" destId="{FA72D40A-EB9C-4552-A845-D2A3644243AF}" srcOrd="3" destOrd="0" parTransId="{78D76B64-2150-4B0A-8C5A-A0C38DC0D761}" sibTransId="{73B396E9-5290-4FFF-B1AE-1D7165D9A5B0}"/>
    <dgm:cxn modelId="{510C68DC-677F-4290-BF7E-B5C6E4BB4FCA}" type="presOf" srcId="{BA9A9043-F580-4E5C-A906-677C39CF0A59}" destId="{A7835DC0-1675-4E72-B348-ADA03AF69EC5}" srcOrd="0" destOrd="0" presId="urn:microsoft.com/office/officeart/2005/8/layout/vProcess5"/>
    <dgm:cxn modelId="{4CCD4BD7-162A-4105-AF4A-324A0B6AE945}" srcId="{FECEE345-855F-4D98-A74A-CE24B2A5D8DE}" destId="{AF7DDE4E-D2B9-4FCE-9880-B64900D3AD6E}" srcOrd="2" destOrd="0" parTransId="{CE3FBDDB-3538-4226-8124-BB4110DEA165}" sibTransId="{0967B964-DCAB-4A33-AF8C-4C7B1B1B5332}"/>
    <dgm:cxn modelId="{AE72F5CB-6E7A-4A4C-918E-B887C65B1CE6}" srcId="{FECEE345-855F-4D98-A74A-CE24B2A5D8DE}" destId="{BA9A9043-F580-4E5C-A906-677C39CF0A59}" srcOrd="0" destOrd="0" parTransId="{A4A872E0-D9E7-4F1B-8777-FF148E31979C}" sibTransId="{266DE5F6-5AB1-4D6F-9CD4-2ECFFC0A859D}"/>
    <dgm:cxn modelId="{ED0E183F-053F-4AED-A534-76EDBEDC9608}" type="presOf" srcId="{BA9A9043-F580-4E5C-A906-677C39CF0A59}" destId="{0B18BD7E-AB3A-4266-8A8E-5FDC78DE2184}" srcOrd="1" destOrd="0" presId="urn:microsoft.com/office/officeart/2005/8/layout/vProcess5"/>
    <dgm:cxn modelId="{CBDC11F4-E3BA-467B-A7D1-33BEBF424886}" type="presOf" srcId="{7524A259-0E6A-435E-A5DB-3A5B05F21E09}" destId="{10F7F9D5-7C58-4A97-87C7-17F2255FC187}" srcOrd="0" destOrd="0" presId="urn:microsoft.com/office/officeart/2005/8/layout/vProcess5"/>
    <dgm:cxn modelId="{E74A9316-57AB-4AF9-8328-4034B6AAEB69}" type="presOf" srcId="{0967B964-DCAB-4A33-AF8C-4C7B1B1B5332}" destId="{391A851B-7BD5-44CB-80BD-CF68D293B047}" srcOrd="0" destOrd="0" presId="urn:microsoft.com/office/officeart/2005/8/layout/vProcess5"/>
    <dgm:cxn modelId="{0C3916F6-25D6-4E40-94DB-239E83E03F65}" type="presOf" srcId="{AF7DDE4E-D2B9-4FCE-9880-B64900D3AD6E}" destId="{7BC3C519-E527-4801-94E2-5DE1F8A0623C}" srcOrd="1" destOrd="0" presId="urn:microsoft.com/office/officeart/2005/8/layout/vProcess5"/>
    <dgm:cxn modelId="{54A91219-E012-40D1-B63C-A2992814DE02}" type="presOf" srcId="{FA72D40A-EB9C-4552-A845-D2A3644243AF}" destId="{DE8CF99C-1850-46CD-B19A-CA0E268AB3FB}" srcOrd="0" destOrd="0" presId="urn:microsoft.com/office/officeart/2005/8/layout/vProcess5"/>
    <dgm:cxn modelId="{0B428151-A2E5-4C90-9CCF-F0745F7F05EF}" type="presOf" srcId="{266DE5F6-5AB1-4D6F-9CD4-2ECFFC0A859D}" destId="{43AF15EF-F58A-4B5E-8488-9EBDF1D58093}" srcOrd="0" destOrd="0" presId="urn:microsoft.com/office/officeart/2005/8/layout/vProcess5"/>
    <dgm:cxn modelId="{7C92CBB9-316A-40C2-80B0-E56025BD934C}" type="presParOf" srcId="{CD54CCCF-43B2-49C3-AB2D-FA5DA21DE3CF}" destId="{FCB90345-933B-48EE-BA88-B740C3966943}" srcOrd="0" destOrd="0" presId="urn:microsoft.com/office/officeart/2005/8/layout/vProcess5"/>
    <dgm:cxn modelId="{9983BFEF-D713-4C40-9487-21F6655B3BD3}" type="presParOf" srcId="{CD54CCCF-43B2-49C3-AB2D-FA5DA21DE3CF}" destId="{A7835DC0-1675-4E72-B348-ADA03AF69EC5}" srcOrd="1" destOrd="0" presId="urn:microsoft.com/office/officeart/2005/8/layout/vProcess5"/>
    <dgm:cxn modelId="{782262B3-BA97-4315-AEF8-365380A13BB4}" type="presParOf" srcId="{CD54CCCF-43B2-49C3-AB2D-FA5DA21DE3CF}" destId="{10F7F9D5-7C58-4A97-87C7-17F2255FC187}" srcOrd="2" destOrd="0" presId="urn:microsoft.com/office/officeart/2005/8/layout/vProcess5"/>
    <dgm:cxn modelId="{D30B34E6-E279-4C18-AF98-57ED93C16E80}" type="presParOf" srcId="{CD54CCCF-43B2-49C3-AB2D-FA5DA21DE3CF}" destId="{9B9F8F54-B1E1-43EA-B019-11A109F2F3C9}" srcOrd="3" destOrd="0" presId="urn:microsoft.com/office/officeart/2005/8/layout/vProcess5"/>
    <dgm:cxn modelId="{9EB9CD2F-B4C5-42A5-867C-7669B63C8BD2}" type="presParOf" srcId="{CD54CCCF-43B2-49C3-AB2D-FA5DA21DE3CF}" destId="{DE8CF99C-1850-46CD-B19A-CA0E268AB3FB}" srcOrd="4" destOrd="0" presId="urn:microsoft.com/office/officeart/2005/8/layout/vProcess5"/>
    <dgm:cxn modelId="{AB09295D-82E9-43CE-8E35-D26B1F1AF030}" type="presParOf" srcId="{CD54CCCF-43B2-49C3-AB2D-FA5DA21DE3CF}" destId="{43AF15EF-F58A-4B5E-8488-9EBDF1D58093}" srcOrd="5" destOrd="0" presId="urn:microsoft.com/office/officeart/2005/8/layout/vProcess5"/>
    <dgm:cxn modelId="{FC7898A6-B63B-4EC6-8BF9-5D3BB2DB1DBC}" type="presParOf" srcId="{CD54CCCF-43B2-49C3-AB2D-FA5DA21DE3CF}" destId="{7B80706C-DED4-4FA2-AAFC-0BD0EEB83875}" srcOrd="6" destOrd="0" presId="urn:microsoft.com/office/officeart/2005/8/layout/vProcess5"/>
    <dgm:cxn modelId="{AB6E665A-9417-4392-8F87-0F799070BE41}" type="presParOf" srcId="{CD54CCCF-43B2-49C3-AB2D-FA5DA21DE3CF}" destId="{391A851B-7BD5-44CB-80BD-CF68D293B047}" srcOrd="7" destOrd="0" presId="urn:microsoft.com/office/officeart/2005/8/layout/vProcess5"/>
    <dgm:cxn modelId="{4C2EC330-B657-4908-A3F4-6BDFFE6D6DAA}" type="presParOf" srcId="{CD54CCCF-43B2-49C3-AB2D-FA5DA21DE3CF}" destId="{0B18BD7E-AB3A-4266-8A8E-5FDC78DE2184}" srcOrd="8" destOrd="0" presId="urn:microsoft.com/office/officeart/2005/8/layout/vProcess5"/>
    <dgm:cxn modelId="{E8582C5A-06C3-4F10-B1ED-6D7310DA282A}" type="presParOf" srcId="{CD54CCCF-43B2-49C3-AB2D-FA5DA21DE3CF}" destId="{DBDA7386-0D7E-4E82-8AA9-2E3993E16178}" srcOrd="9" destOrd="0" presId="urn:microsoft.com/office/officeart/2005/8/layout/vProcess5"/>
    <dgm:cxn modelId="{CAB9D793-D996-4B00-8B45-DC78CD1E4317}" type="presParOf" srcId="{CD54CCCF-43B2-49C3-AB2D-FA5DA21DE3CF}" destId="{7BC3C519-E527-4801-94E2-5DE1F8A0623C}" srcOrd="10" destOrd="0" presId="urn:microsoft.com/office/officeart/2005/8/layout/vProcess5"/>
    <dgm:cxn modelId="{73326638-1542-443C-B3AE-5F5A24421F2B}" type="presParOf" srcId="{CD54CCCF-43B2-49C3-AB2D-FA5DA21DE3CF}" destId="{5BB10E3E-EB7A-4EE1-963D-F4F8844210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56522C-04D6-4A0C-AF57-8DD02E040B60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B6B0327-76A2-4C50-9B51-E6096FD8639D}">
      <dgm:prSet phldrT="[Текст]"/>
      <dgm:spPr/>
      <dgm:t>
        <a:bodyPr/>
        <a:lstStyle/>
        <a:p>
          <a:r>
            <a:rPr lang="ru-RU" dirty="0" smtClean="0"/>
            <a:t>Материальные</a:t>
          </a:r>
          <a:endParaRPr lang="ru-RU" dirty="0"/>
        </a:p>
      </dgm:t>
    </dgm:pt>
    <dgm:pt modelId="{CE2156B3-5FF9-48D2-A3EA-0623F634B713}" type="parTrans" cxnId="{40BBFB6C-FDE8-49B1-B683-55A86EFFA088}">
      <dgm:prSet/>
      <dgm:spPr/>
      <dgm:t>
        <a:bodyPr/>
        <a:lstStyle/>
        <a:p>
          <a:endParaRPr lang="ru-RU"/>
        </a:p>
      </dgm:t>
    </dgm:pt>
    <dgm:pt modelId="{A3AC5A54-DF28-4726-BB74-DBE1B8F952AC}" type="sibTrans" cxnId="{40BBFB6C-FDE8-49B1-B683-55A86EFFA088}">
      <dgm:prSet/>
      <dgm:spPr/>
      <dgm:t>
        <a:bodyPr/>
        <a:lstStyle/>
        <a:p>
          <a:endParaRPr lang="ru-RU"/>
        </a:p>
      </dgm:t>
    </dgm:pt>
    <dgm:pt modelId="{77D3D32D-CDD7-492D-87F2-79CA69902E80}">
      <dgm:prSet phldrT="[Текст]"/>
      <dgm:spPr/>
      <dgm:t>
        <a:bodyPr/>
        <a:lstStyle/>
        <a:p>
          <a:r>
            <a:rPr lang="ru-RU" dirty="0" smtClean="0"/>
            <a:t>Возможность утраты или повреждения информации, оборудования или зданий вследствие несчастного случая, стихийного бедствия</a:t>
          </a:r>
          <a:endParaRPr lang="ru-RU" dirty="0"/>
        </a:p>
      </dgm:t>
    </dgm:pt>
    <dgm:pt modelId="{32043526-A912-466B-A76D-20D2CFC33183}" type="parTrans" cxnId="{A551F55F-8DAB-4EC4-A3A0-2228B0BFFF4B}">
      <dgm:prSet/>
      <dgm:spPr/>
      <dgm:t>
        <a:bodyPr/>
        <a:lstStyle/>
        <a:p>
          <a:endParaRPr lang="ru-RU"/>
        </a:p>
      </dgm:t>
    </dgm:pt>
    <dgm:pt modelId="{9C7F3A0C-2A28-427B-A6A2-2AA11218E121}" type="sibTrans" cxnId="{A551F55F-8DAB-4EC4-A3A0-2228B0BFFF4B}">
      <dgm:prSet/>
      <dgm:spPr/>
      <dgm:t>
        <a:bodyPr/>
        <a:lstStyle/>
        <a:p>
          <a:endParaRPr lang="ru-RU"/>
        </a:p>
      </dgm:t>
    </dgm:pt>
    <dgm:pt modelId="{964E3302-4964-445E-A4A2-BA1AD966F020}">
      <dgm:prSet phldrT="[Текст]"/>
      <dgm:spPr/>
      <dgm:t>
        <a:bodyPr/>
        <a:lstStyle/>
        <a:p>
          <a:r>
            <a:rPr lang="ru-RU" dirty="0" smtClean="0"/>
            <a:t>Технические</a:t>
          </a:r>
          <a:endParaRPr lang="ru-RU" dirty="0"/>
        </a:p>
      </dgm:t>
    </dgm:pt>
    <dgm:pt modelId="{9B4FEBED-28EB-4567-A267-EB7B722894CC}" type="parTrans" cxnId="{1FBEC8A1-5AA2-4042-B8D5-0160E63BB7CB}">
      <dgm:prSet/>
      <dgm:spPr/>
      <dgm:t>
        <a:bodyPr/>
        <a:lstStyle/>
        <a:p>
          <a:endParaRPr lang="ru-RU"/>
        </a:p>
      </dgm:t>
    </dgm:pt>
    <dgm:pt modelId="{09ABBBBC-D9B8-4CF3-A3A7-AF9BD1860ADD}" type="sibTrans" cxnId="{1FBEC8A1-5AA2-4042-B8D5-0160E63BB7CB}">
      <dgm:prSet/>
      <dgm:spPr/>
      <dgm:t>
        <a:bodyPr/>
        <a:lstStyle/>
        <a:p>
          <a:endParaRPr lang="ru-RU"/>
        </a:p>
      </dgm:t>
    </dgm:pt>
    <dgm:pt modelId="{E86C12C8-74C7-4DFC-AC80-21853EE679F1}">
      <dgm:prSet phldrT="[Текст]"/>
      <dgm:spPr/>
      <dgm:t>
        <a:bodyPr/>
        <a:lstStyle/>
        <a:p>
          <a:r>
            <a:rPr lang="ru-RU" dirty="0" smtClean="0"/>
            <a:t>Системы не работают или работают недостаточно хорошо для получения  ожидаемых результатов</a:t>
          </a:r>
          <a:endParaRPr lang="ru-RU" dirty="0"/>
        </a:p>
      </dgm:t>
    </dgm:pt>
    <dgm:pt modelId="{1DB44258-368C-42B5-856F-97E99EA57475}" type="parTrans" cxnId="{6DB23458-C1A8-4102-B4E6-A0D0F40A0D8C}">
      <dgm:prSet/>
      <dgm:spPr/>
      <dgm:t>
        <a:bodyPr/>
        <a:lstStyle/>
        <a:p>
          <a:endParaRPr lang="ru-RU"/>
        </a:p>
      </dgm:t>
    </dgm:pt>
    <dgm:pt modelId="{22A8F7B5-D3E0-45D2-9403-2D8B04BBB39B}" type="sibTrans" cxnId="{6DB23458-C1A8-4102-B4E6-A0D0F40A0D8C}">
      <dgm:prSet/>
      <dgm:spPr/>
      <dgm:t>
        <a:bodyPr/>
        <a:lstStyle/>
        <a:p>
          <a:endParaRPr lang="ru-RU"/>
        </a:p>
      </dgm:t>
    </dgm:pt>
    <dgm:pt modelId="{0134E2D4-DD08-4CB6-9B5B-16D2DBCD3FBD}">
      <dgm:prSet phldrT="[Текст]"/>
      <dgm:spPr/>
      <dgm:t>
        <a:bodyPr/>
        <a:lstStyle/>
        <a:p>
          <a:r>
            <a:rPr lang="ru-RU" dirty="0" smtClean="0"/>
            <a:t>Кадровые</a:t>
          </a:r>
          <a:endParaRPr lang="ru-RU" dirty="0"/>
        </a:p>
      </dgm:t>
    </dgm:pt>
    <dgm:pt modelId="{5583666B-7583-46AE-B78A-49B80CB79748}" type="parTrans" cxnId="{983CB358-DA5F-4585-8282-E40EA90AB00F}">
      <dgm:prSet/>
      <dgm:spPr/>
      <dgm:t>
        <a:bodyPr/>
        <a:lstStyle/>
        <a:p>
          <a:endParaRPr lang="ru-RU"/>
        </a:p>
      </dgm:t>
    </dgm:pt>
    <dgm:pt modelId="{50B0DCEC-0446-4228-8A83-5089E94EE9DB}" type="sibTrans" cxnId="{983CB358-DA5F-4585-8282-E40EA90AB00F}">
      <dgm:prSet/>
      <dgm:spPr/>
      <dgm:t>
        <a:bodyPr/>
        <a:lstStyle/>
        <a:p>
          <a:endParaRPr lang="ru-RU"/>
        </a:p>
      </dgm:t>
    </dgm:pt>
    <dgm:pt modelId="{329B1C47-20C7-40D6-A0E2-D4A3CE978F0D}">
      <dgm:prSet phldrT="[Текст]"/>
      <dgm:spPr/>
      <dgm:t>
        <a:bodyPr/>
        <a:lstStyle/>
        <a:p>
          <a:r>
            <a:rPr lang="ru-RU" dirty="0" smtClean="0"/>
            <a:t>Социально – политические</a:t>
          </a:r>
          <a:endParaRPr lang="ru-RU" dirty="0"/>
        </a:p>
      </dgm:t>
    </dgm:pt>
    <dgm:pt modelId="{FDE11C84-B7CE-4A65-B34C-B87BEB7BB9EE}" type="parTrans" cxnId="{536D354F-61D8-49C9-B6A0-B8EE1A7433A0}">
      <dgm:prSet/>
      <dgm:spPr/>
      <dgm:t>
        <a:bodyPr/>
        <a:lstStyle/>
        <a:p>
          <a:endParaRPr lang="ru-RU"/>
        </a:p>
      </dgm:t>
    </dgm:pt>
    <dgm:pt modelId="{BF62C83C-4D98-4577-92A5-1119DCBA6A30}" type="sibTrans" cxnId="{536D354F-61D8-49C9-B6A0-B8EE1A7433A0}">
      <dgm:prSet/>
      <dgm:spPr/>
      <dgm:t>
        <a:bodyPr/>
        <a:lstStyle/>
        <a:p>
          <a:endParaRPr lang="ru-RU"/>
        </a:p>
      </dgm:t>
    </dgm:pt>
    <dgm:pt modelId="{233F9EF0-75F1-4C61-BA8C-230163549A1E}">
      <dgm:prSet phldrT="[Текст]"/>
      <dgm:spPr/>
      <dgm:t>
        <a:bodyPr/>
        <a:lstStyle/>
        <a:p>
          <a:r>
            <a:rPr lang="ru-RU" dirty="0" smtClean="0"/>
            <a:t>Правовые</a:t>
          </a:r>
          <a:endParaRPr lang="ru-RU" dirty="0"/>
        </a:p>
      </dgm:t>
    </dgm:pt>
    <dgm:pt modelId="{9000FE8C-8995-41C1-A2F6-A61214389DDD}" type="parTrans" cxnId="{0131FA50-FCB7-45B7-AA1C-93B387128B43}">
      <dgm:prSet/>
      <dgm:spPr/>
      <dgm:t>
        <a:bodyPr/>
        <a:lstStyle/>
        <a:p>
          <a:endParaRPr lang="ru-RU"/>
        </a:p>
      </dgm:t>
    </dgm:pt>
    <dgm:pt modelId="{BAEDAF3E-21FA-4DD7-BE64-F0FA16490F3D}" type="sibTrans" cxnId="{0131FA50-FCB7-45B7-AA1C-93B387128B43}">
      <dgm:prSet/>
      <dgm:spPr/>
      <dgm:t>
        <a:bodyPr/>
        <a:lstStyle/>
        <a:p>
          <a:endParaRPr lang="ru-RU"/>
        </a:p>
      </dgm:t>
    </dgm:pt>
    <dgm:pt modelId="{288B2800-4C6A-4240-BB7D-1AB5DFE63F3F}">
      <dgm:prSet/>
      <dgm:spPr/>
      <dgm:t>
        <a:bodyPr/>
        <a:lstStyle/>
        <a:p>
          <a:r>
            <a:rPr lang="ru-RU" dirty="0" smtClean="0"/>
            <a:t>Ключевые работники не могут участвовать   в проекте (в силу различных причин)</a:t>
          </a:r>
          <a:endParaRPr lang="ru-RU" dirty="0"/>
        </a:p>
      </dgm:t>
    </dgm:pt>
    <dgm:pt modelId="{52C9C016-9D67-4A84-9BD4-BB0F76D298A4}" type="parTrans" cxnId="{0E54FA0F-B0C6-47F1-BA85-6F098A93B033}">
      <dgm:prSet/>
      <dgm:spPr/>
      <dgm:t>
        <a:bodyPr/>
        <a:lstStyle/>
        <a:p>
          <a:endParaRPr lang="uk-UA"/>
        </a:p>
      </dgm:t>
    </dgm:pt>
    <dgm:pt modelId="{C4AEE63A-AE9C-4F72-8FC4-FAF3D9474745}" type="sibTrans" cxnId="{0E54FA0F-B0C6-47F1-BA85-6F098A93B033}">
      <dgm:prSet/>
      <dgm:spPr/>
      <dgm:t>
        <a:bodyPr/>
        <a:lstStyle/>
        <a:p>
          <a:endParaRPr lang="uk-UA"/>
        </a:p>
      </dgm:t>
    </dgm:pt>
    <dgm:pt modelId="{91056EFB-FD61-4544-B951-1F2FAF10D6BF}">
      <dgm:prSet/>
      <dgm:spPr/>
      <dgm:t>
        <a:bodyPr/>
        <a:lstStyle/>
        <a:p>
          <a:r>
            <a:rPr lang="ru-RU" dirty="0" smtClean="0"/>
            <a:t>Проект лишается поддержки (например на уровне правительства или высшего руководства)</a:t>
          </a:r>
          <a:endParaRPr lang="ru-RU" dirty="0"/>
        </a:p>
      </dgm:t>
    </dgm:pt>
    <dgm:pt modelId="{D1DD3145-9C88-4872-95CD-37F59FB6AFF0}" type="parTrans" cxnId="{61DEA244-1DD8-41E0-AC9D-46119E26DCD1}">
      <dgm:prSet/>
      <dgm:spPr/>
      <dgm:t>
        <a:bodyPr/>
        <a:lstStyle/>
        <a:p>
          <a:endParaRPr lang="uk-UA"/>
        </a:p>
      </dgm:t>
    </dgm:pt>
    <dgm:pt modelId="{6DCF1266-F006-4FD3-87D6-5E5943A54503}" type="sibTrans" cxnId="{61DEA244-1DD8-41E0-AC9D-46119E26DCD1}">
      <dgm:prSet/>
      <dgm:spPr/>
      <dgm:t>
        <a:bodyPr/>
        <a:lstStyle/>
        <a:p>
          <a:endParaRPr lang="uk-UA"/>
        </a:p>
      </dgm:t>
    </dgm:pt>
    <dgm:pt modelId="{37A5F58F-7641-4F82-8621-D765D0286AB0}">
      <dgm:prSet/>
      <dgm:spPr/>
      <dgm:t>
        <a:bodyPr/>
        <a:lstStyle/>
        <a:p>
          <a:r>
            <a:rPr lang="ru-RU" dirty="0" smtClean="0"/>
            <a:t>Угроза того, что некоторые аспекты проекта могут рассматриваться как незаконные</a:t>
          </a:r>
          <a:endParaRPr lang="ru-RU" dirty="0"/>
        </a:p>
      </dgm:t>
    </dgm:pt>
    <dgm:pt modelId="{A4B99C64-A3A1-46E6-A67F-1F4F8BF919D9}" type="parTrans" cxnId="{F83817B7-9E30-46EF-AE7E-37E38B2819F8}">
      <dgm:prSet/>
      <dgm:spPr/>
      <dgm:t>
        <a:bodyPr/>
        <a:lstStyle/>
        <a:p>
          <a:endParaRPr lang="uk-UA"/>
        </a:p>
      </dgm:t>
    </dgm:pt>
    <dgm:pt modelId="{79F7442A-7B09-431F-AAC7-DD10D4C81F12}" type="sibTrans" cxnId="{F83817B7-9E30-46EF-AE7E-37E38B2819F8}">
      <dgm:prSet/>
      <dgm:spPr/>
      <dgm:t>
        <a:bodyPr/>
        <a:lstStyle/>
        <a:p>
          <a:endParaRPr lang="uk-UA"/>
        </a:p>
      </dgm:t>
    </dgm:pt>
    <dgm:pt modelId="{640D18A5-9B00-4FEB-9AD9-E5681AE9C3A0}" type="pres">
      <dgm:prSet presAssocID="{7956522C-04D6-4A0C-AF57-8DD02E040B60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C595F4A-081B-4016-9548-89A963FCE3CB}" type="pres">
      <dgm:prSet presAssocID="{6B6B0327-76A2-4C50-9B51-E6096FD8639D}" presName="linNode" presStyleCnt="0"/>
      <dgm:spPr/>
    </dgm:pt>
    <dgm:pt modelId="{F022B924-E2F2-4F41-B5CC-8C4CE203C4CF}" type="pres">
      <dgm:prSet presAssocID="{6B6B0327-76A2-4C50-9B51-E6096FD8639D}" presName="parent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DC4E43-EEC7-42B3-BF36-93C11D747ADE}" type="pres">
      <dgm:prSet presAssocID="{6B6B0327-76A2-4C50-9B51-E6096FD8639D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CCB07FE-475A-4681-AB4E-DED97C49303F}" type="pres">
      <dgm:prSet presAssocID="{A3AC5A54-DF28-4726-BB74-DBE1B8F952AC}" presName="spacing" presStyleCnt="0"/>
      <dgm:spPr/>
    </dgm:pt>
    <dgm:pt modelId="{D4F86DAF-C4DF-4779-AC2C-55971E7C0AE5}" type="pres">
      <dgm:prSet presAssocID="{964E3302-4964-445E-A4A2-BA1AD966F020}" presName="linNode" presStyleCnt="0"/>
      <dgm:spPr/>
    </dgm:pt>
    <dgm:pt modelId="{ABF2A375-AC83-46E1-AF85-36C7D8C3D5C9}" type="pres">
      <dgm:prSet presAssocID="{964E3302-4964-445E-A4A2-BA1AD966F020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2A7CFCC-9FD2-4678-B9F7-B821E96D172D}" type="pres">
      <dgm:prSet presAssocID="{964E3302-4964-445E-A4A2-BA1AD966F020}" presName="childShp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5F43659-C60F-4BB3-88F7-04EEA33568B3}" type="pres">
      <dgm:prSet presAssocID="{09ABBBBC-D9B8-4CF3-A3A7-AF9BD1860ADD}" presName="spacing" presStyleCnt="0"/>
      <dgm:spPr/>
    </dgm:pt>
    <dgm:pt modelId="{982A0F61-DD1E-486B-B087-E26E4C1536A7}" type="pres">
      <dgm:prSet presAssocID="{0134E2D4-DD08-4CB6-9B5B-16D2DBCD3FBD}" presName="linNode" presStyleCnt="0"/>
      <dgm:spPr/>
    </dgm:pt>
    <dgm:pt modelId="{E91FCF5C-0806-43A1-9B41-17753282D8B7}" type="pres">
      <dgm:prSet presAssocID="{0134E2D4-DD08-4CB6-9B5B-16D2DBCD3FBD}" presName="parent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72F211-60D1-4E3A-96B4-2EE185BDE417}" type="pres">
      <dgm:prSet presAssocID="{0134E2D4-DD08-4CB6-9B5B-16D2DBCD3FBD}" presName="childShp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F39974-DE17-4E8A-8D8B-8CA55A6EEBC9}" type="pres">
      <dgm:prSet presAssocID="{50B0DCEC-0446-4228-8A83-5089E94EE9DB}" presName="spacing" presStyleCnt="0"/>
      <dgm:spPr/>
    </dgm:pt>
    <dgm:pt modelId="{21C05639-B3C0-4313-9BAC-04269B9FBEBD}" type="pres">
      <dgm:prSet presAssocID="{329B1C47-20C7-40D6-A0E2-D4A3CE978F0D}" presName="linNode" presStyleCnt="0"/>
      <dgm:spPr/>
    </dgm:pt>
    <dgm:pt modelId="{B0E0935D-EA84-43EC-AA04-84FD0F9BEF9A}" type="pres">
      <dgm:prSet presAssocID="{329B1C47-20C7-40D6-A0E2-D4A3CE978F0D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FB9E78-8526-486A-8F18-87B476714233}" type="pres">
      <dgm:prSet presAssocID="{329B1C47-20C7-40D6-A0E2-D4A3CE978F0D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2366FBB-C2B6-4560-86CB-06BAFB721C7C}" type="pres">
      <dgm:prSet presAssocID="{BF62C83C-4D98-4577-92A5-1119DCBA6A30}" presName="spacing" presStyleCnt="0"/>
      <dgm:spPr/>
    </dgm:pt>
    <dgm:pt modelId="{8DA19159-9FE2-43D2-9B7F-CE63D4490E88}" type="pres">
      <dgm:prSet presAssocID="{233F9EF0-75F1-4C61-BA8C-230163549A1E}" presName="linNode" presStyleCnt="0"/>
      <dgm:spPr/>
    </dgm:pt>
    <dgm:pt modelId="{CCFD6B8B-DB81-4E97-8A2F-24DE491E5CB0}" type="pres">
      <dgm:prSet presAssocID="{233F9EF0-75F1-4C61-BA8C-230163549A1E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67C258-A16B-47BC-A351-20303EF97231}" type="pres">
      <dgm:prSet presAssocID="{233F9EF0-75F1-4C61-BA8C-230163549A1E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83CB358-DA5F-4585-8282-E40EA90AB00F}" srcId="{7956522C-04D6-4A0C-AF57-8DD02E040B60}" destId="{0134E2D4-DD08-4CB6-9B5B-16D2DBCD3FBD}" srcOrd="2" destOrd="0" parTransId="{5583666B-7583-46AE-B78A-49B80CB79748}" sibTransId="{50B0DCEC-0446-4228-8A83-5089E94EE9DB}"/>
    <dgm:cxn modelId="{33272AD0-E864-45EA-AAAA-939DF6948DE1}" type="presOf" srcId="{288B2800-4C6A-4240-BB7D-1AB5DFE63F3F}" destId="{A972F211-60D1-4E3A-96B4-2EE185BDE417}" srcOrd="0" destOrd="0" presId="urn:microsoft.com/office/officeart/2005/8/layout/vList6"/>
    <dgm:cxn modelId="{E638C21C-9CB8-4D29-8AC7-1BDB83B40FDE}" type="presOf" srcId="{77D3D32D-CDD7-492D-87F2-79CA69902E80}" destId="{8EDC4E43-EEC7-42B3-BF36-93C11D747ADE}" srcOrd="0" destOrd="0" presId="urn:microsoft.com/office/officeart/2005/8/layout/vList6"/>
    <dgm:cxn modelId="{536D354F-61D8-49C9-B6A0-B8EE1A7433A0}" srcId="{7956522C-04D6-4A0C-AF57-8DD02E040B60}" destId="{329B1C47-20C7-40D6-A0E2-D4A3CE978F0D}" srcOrd="3" destOrd="0" parTransId="{FDE11C84-B7CE-4A65-B34C-B87BEB7BB9EE}" sibTransId="{BF62C83C-4D98-4577-92A5-1119DCBA6A30}"/>
    <dgm:cxn modelId="{3D50E297-7068-41BF-B7B5-4387B3C4BEBC}" type="presOf" srcId="{7956522C-04D6-4A0C-AF57-8DD02E040B60}" destId="{640D18A5-9B00-4FEB-9AD9-E5681AE9C3A0}" srcOrd="0" destOrd="0" presId="urn:microsoft.com/office/officeart/2005/8/layout/vList6"/>
    <dgm:cxn modelId="{4147B4AA-C661-4525-B507-9A6009817A91}" type="presOf" srcId="{329B1C47-20C7-40D6-A0E2-D4A3CE978F0D}" destId="{B0E0935D-EA84-43EC-AA04-84FD0F9BEF9A}" srcOrd="0" destOrd="0" presId="urn:microsoft.com/office/officeart/2005/8/layout/vList6"/>
    <dgm:cxn modelId="{C68227C8-4E07-4E89-B78E-9A8598E818C3}" type="presOf" srcId="{37A5F58F-7641-4F82-8621-D765D0286AB0}" destId="{3567C258-A16B-47BC-A351-20303EF97231}" srcOrd="0" destOrd="0" presId="urn:microsoft.com/office/officeart/2005/8/layout/vList6"/>
    <dgm:cxn modelId="{F83817B7-9E30-46EF-AE7E-37E38B2819F8}" srcId="{233F9EF0-75F1-4C61-BA8C-230163549A1E}" destId="{37A5F58F-7641-4F82-8621-D765D0286AB0}" srcOrd="0" destOrd="0" parTransId="{A4B99C64-A3A1-46E6-A67F-1F4F8BF919D9}" sibTransId="{79F7442A-7B09-431F-AAC7-DD10D4C81F12}"/>
    <dgm:cxn modelId="{40BBFB6C-FDE8-49B1-B683-55A86EFFA088}" srcId="{7956522C-04D6-4A0C-AF57-8DD02E040B60}" destId="{6B6B0327-76A2-4C50-9B51-E6096FD8639D}" srcOrd="0" destOrd="0" parTransId="{CE2156B3-5FF9-48D2-A3EA-0623F634B713}" sibTransId="{A3AC5A54-DF28-4726-BB74-DBE1B8F952AC}"/>
    <dgm:cxn modelId="{1FBEC8A1-5AA2-4042-B8D5-0160E63BB7CB}" srcId="{7956522C-04D6-4A0C-AF57-8DD02E040B60}" destId="{964E3302-4964-445E-A4A2-BA1AD966F020}" srcOrd="1" destOrd="0" parTransId="{9B4FEBED-28EB-4567-A267-EB7B722894CC}" sibTransId="{09ABBBBC-D9B8-4CF3-A3A7-AF9BD1860ADD}"/>
    <dgm:cxn modelId="{24147A5A-C992-43A4-93DD-EF6FEE9E2070}" type="presOf" srcId="{964E3302-4964-445E-A4A2-BA1AD966F020}" destId="{ABF2A375-AC83-46E1-AF85-36C7D8C3D5C9}" srcOrd="0" destOrd="0" presId="urn:microsoft.com/office/officeart/2005/8/layout/vList6"/>
    <dgm:cxn modelId="{0131FA50-FCB7-45B7-AA1C-93B387128B43}" srcId="{7956522C-04D6-4A0C-AF57-8DD02E040B60}" destId="{233F9EF0-75F1-4C61-BA8C-230163549A1E}" srcOrd="4" destOrd="0" parTransId="{9000FE8C-8995-41C1-A2F6-A61214389DDD}" sibTransId="{BAEDAF3E-21FA-4DD7-BE64-F0FA16490F3D}"/>
    <dgm:cxn modelId="{372AAA50-90AE-4803-BB83-0F9EC66D3B10}" type="presOf" srcId="{E86C12C8-74C7-4DFC-AC80-21853EE679F1}" destId="{A2A7CFCC-9FD2-4678-B9F7-B821E96D172D}" srcOrd="0" destOrd="0" presId="urn:microsoft.com/office/officeart/2005/8/layout/vList6"/>
    <dgm:cxn modelId="{A551F55F-8DAB-4EC4-A3A0-2228B0BFFF4B}" srcId="{6B6B0327-76A2-4C50-9B51-E6096FD8639D}" destId="{77D3D32D-CDD7-492D-87F2-79CA69902E80}" srcOrd="0" destOrd="0" parTransId="{32043526-A912-466B-A76D-20D2CFC33183}" sibTransId="{9C7F3A0C-2A28-427B-A6A2-2AA11218E121}"/>
    <dgm:cxn modelId="{61DEA244-1DD8-41E0-AC9D-46119E26DCD1}" srcId="{329B1C47-20C7-40D6-A0E2-D4A3CE978F0D}" destId="{91056EFB-FD61-4544-B951-1F2FAF10D6BF}" srcOrd="0" destOrd="0" parTransId="{D1DD3145-9C88-4872-95CD-37F59FB6AFF0}" sibTransId="{6DCF1266-F006-4FD3-87D6-5E5943A54503}"/>
    <dgm:cxn modelId="{F87A655F-C169-44FA-8198-DAD12CC6343E}" type="presOf" srcId="{0134E2D4-DD08-4CB6-9B5B-16D2DBCD3FBD}" destId="{E91FCF5C-0806-43A1-9B41-17753282D8B7}" srcOrd="0" destOrd="0" presId="urn:microsoft.com/office/officeart/2005/8/layout/vList6"/>
    <dgm:cxn modelId="{8C321E18-5F8B-4C8C-8584-CEC0EE6E442D}" type="presOf" srcId="{91056EFB-FD61-4544-B951-1F2FAF10D6BF}" destId="{92FB9E78-8526-486A-8F18-87B476714233}" srcOrd="0" destOrd="0" presId="urn:microsoft.com/office/officeart/2005/8/layout/vList6"/>
    <dgm:cxn modelId="{EC38B350-C608-4CE1-A8AC-653BD4AAA404}" type="presOf" srcId="{6B6B0327-76A2-4C50-9B51-E6096FD8639D}" destId="{F022B924-E2F2-4F41-B5CC-8C4CE203C4CF}" srcOrd="0" destOrd="0" presId="urn:microsoft.com/office/officeart/2005/8/layout/vList6"/>
    <dgm:cxn modelId="{214A6902-B79C-4186-B647-9C5CEE2BD79E}" type="presOf" srcId="{233F9EF0-75F1-4C61-BA8C-230163549A1E}" destId="{CCFD6B8B-DB81-4E97-8A2F-24DE491E5CB0}" srcOrd="0" destOrd="0" presId="urn:microsoft.com/office/officeart/2005/8/layout/vList6"/>
    <dgm:cxn modelId="{6DB23458-C1A8-4102-B4E6-A0D0F40A0D8C}" srcId="{964E3302-4964-445E-A4A2-BA1AD966F020}" destId="{E86C12C8-74C7-4DFC-AC80-21853EE679F1}" srcOrd="0" destOrd="0" parTransId="{1DB44258-368C-42B5-856F-97E99EA57475}" sibTransId="{22A8F7B5-D3E0-45D2-9403-2D8B04BBB39B}"/>
    <dgm:cxn modelId="{0E54FA0F-B0C6-47F1-BA85-6F098A93B033}" srcId="{0134E2D4-DD08-4CB6-9B5B-16D2DBCD3FBD}" destId="{288B2800-4C6A-4240-BB7D-1AB5DFE63F3F}" srcOrd="0" destOrd="0" parTransId="{52C9C016-9D67-4A84-9BD4-BB0F76D298A4}" sibTransId="{C4AEE63A-AE9C-4F72-8FC4-FAF3D9474745}"/>
    <dgm:cxn modelId="{04E22DEF-2EFD-4BE3-8A49-0176D1724F30}" type="presParOf" srcId="{640D18A5-9B00-4FEB-9AD9-E5681AE9C3A0}" destId="{7C595F4A-081B-4016-9548-89A963FCE3CB}" srcOrd="0" destOrd="0" presId="urn:microsoft.com/office/officeart/2005/8/layout/vList6"/>
    <dgm:cxn modelId="{E84A6C9F-387F-4200-A3F2-7852F422C3B8}" type="presParOf" srcId="{7C595F4A-081B-4016-9548-89A963FCE3CB}" destId="{F022B924-E2F2-4F41-B5CC-8C4CE203C4CF}" srcOrd="0" destOrd="0" presId="urn:microsoft.com/office/officeart/2005/8/layout/vList6"/>
    <dgm:cxn modelId="{49798D9C-50F4-4979-B7B1-7FBB9CA78208}" type="presParOf" srcId="{7C595F4A-081B-4016-9548-89A963FCE3CB}" destId="{8EDC4E43-EEC7-42B3-BF36-93C11D747ADE}" srcOrd="1" destOrd="0" presId="urn:microsoft.com/office/officeart/2005/8/layout/vList6"/>
    <dgm:cxn modelId="{F3D7113A-26A5-4915-85D2-40A047F7F553}" type="presParOf" srcId="{640D18A5-9B00-4FEB-9AD9-E5681AE9C3A0}" destId="{0CCB07FE-475A-4681-AB4E-DED97C49303F}" srcOrd="1" destOrd="0" presId="urn:microsoft.com/office/officeart/2005/8/layout/vList6"/>
    <dgm:cxn modelId="{1132597E-E436-470B-8FB2-43D5997FB2BC}" type="presParOf" srcId="{640D18A5-9B00-4FEB-9AD9-E5681AE9C3A0}" destId="{D4F86DAF-C4DF-4779-AC2C-55971E7C0AE5}" srcOrd="2" destOrd="0" presId="urn:microsoft.com/office/officeart/2005/8/layout/vList6"/>
    <dgm:cxn modelId="{A8D9F8E6-4F2F-46CE-9D3C-C2A5F2872031}" type="presParOf" srcId="{D4F86DAF-C4DF-4779-AC2C-55971E7C0AE5}" destId="{ABF2A375-AC83-46E1-AF85-36C7D8C3D5C9}" srcOrd="0" destOrd="0" presId="urn:microsoft.com/office/officeart/2005/8/layout/vList6"/>
    <dgm:cxn modelId="{3818EF9E-0279-4C60-AC56-74A1F96F86C7}" type="presParOf" srcId="{D4F86DAF-C4DF-4779-AC2C-55971E7C0AE5}" destId="{A2A7CFCC-9FD2-4678-B9F7-B821E96D172D}" srcOrd="1" destOrd="0" presId="urn:microsoft.com/office/officeart/2005/8/layout/vList6"/>
    <dgm:cxn modelId="{4184E236-7DD0-4B7D-BE92-36A14D93FE40}" type="presParOf" srcId="{640D18A5-9B00-4FEB-9AD9-E5681AE9C3A0}" destId="{45F43659-C60F-4BB3-88F7-04EEA33568B3}" srcOrd="3" destOrd="0" presId="urn:microsoft.com/office/officeart/2005/8/layout/vList6"/>
    <dgm:cxn modelId="{22F8381D-90C3-45DB-A38B-28FB2DF217D2}" type="presParOf" srcId="{640D18A5-9B00-4FEB-9AD9-E5681AE9C3A0}" destId="{982A0F61-DD1E-486B-B087-E26E4C1536A7}" srcOrd="4" destOrd="0" presId="urn:microsoft.com/office/officeart/2005/8/layout/vList6"/>
    <dgm:cxn modelId="{7210AF81-53F5-4C18-A50E-3C14DF1B36E2}" type="presParOf" srcId="{982A0F61-DD1E-486B-B087-E26E4C1536A7}" destId="{E91FCF5C-0806-43A1-9B41-17753282D8B7}" srcOrd="0" destOrd="0" presId="urn:microsoft.com/office/officeart/2005/8/layout/vList6"/>
    <dgm:cxn modelId="{A38464DA-3412-499C-A631-878F82502A6F}" type="presParOf" srcId="{982A0F61-DD1E-486B-B087-E26E4C1536A7}" destId="{A972F211-60D1-4E3A-96B4-2EE185BDE417}" srcOrd="1" destOrd="0" presId="urn:microsoft.com/office/officeart/2005/8/layout/vList6"/>
    <dgm:cxn modelId="{CBD88A1A-FF48-438B-B66E-AFC549675AB4}" type="presParOf" srcId="{640D18A5-9B00-4FEB-9AD9-E5681AE9C3A0}" destId="{44F39974-DE17-4E8A-8D8B-8CA55A6EEBC9}" srcOrd="5" destOrd="0" presId="urn:microsoft.com/office/officeart/2005/8/layout/vList6"/>
    <dgm:cxn modelId="{8F828E1E-378D-421A-B5CE-33521ADAAF6C}" type="presParOf" srcId="{640D18A5-9B00-4FEB-9AD9-E5681AE9C3A0}" destId="{21C05639-B3C0-4313-9BAC-04269B9FBEBD}" srcOrd="6" destOrd="0" presId="urn:microsoft.com/office/officeart/2005/8/layout/vList6"/>
    <dgm:cxn modelId="{8E701F2B-3687-409E-B473-A67258369E56}" type="presParOf" srcId="{21C05639-B3C0-4313-9BAC-04269B9FBEBD}" destId="{B0E0935D-EA84-43EC-AA04-84FD0F9BEF9A}" srcOrd="0" destOrd="0" presId="urn:microsoft.com/office/officeart/2005/8/layout/vList6"/>
    <dgm:cxn modelId="{C92CF2B4-C446-402E-928B-158960111122}" type="presParOf" srcId="{21C05639-B3C0-4313-9BAC-04269B9FBEBD}" destId="{92FB9E78-8526-486A-8F18-87B476714233}" srcOrd="1" destOrd="0" presId="urn:microsoft.com/office/officeart/2005/8/layout/vList6"/>
    <dgm:cxn modelId="{5602B977-6A34-4159-ADFE-37BAB22039FC}" type="presParOf" srcId="{640D18A5-9B00-4FEB-9AD9-E5681AE9C3A0}" destId="{82366FBB-C2B6-4560-86CB-06BAFB721C7C}" srcOrd="7" destOrd="0" presId="urn:microsoft.com/office/officeart/2005/8/layout/vList6"/>
    <dgm:cxn modelId="{AD0FF4BA-53B7-4602-BB0C-FF6EEDC83EAE}" type="presParOf" srcId="{640D18A5-9B00-4FEB-9AD9-E5681AE9C3A0}" destId="{8DA19159-9FE2-43D2-9B7F-CE63D4490E88}" srcOrd="8" destOrd="0" presId="urn:microsoft.com/office/officeart/2005/8/layout/vList6"/>
    <dgm:cxn modelId="{F7425BDA-CA6B-42EA-BBC6-8B4B1374C626}" type="presParOf" srcId="{8DA19159-9FE2-43D2-9B7F-CE63D4490E88}" destId="{CCFD6B8B-DB81-4E97-8A2F-24DE491E5CB0}" srcOrd="0" destOrd="0" presId="urn:microsoft.com/office/officeart/2005/8/layout/vList6"/>
    <dgm:cxn modelId="{996D8703-0882-4777-9179-5964DA3841FF}" type="presParOf" srcId="{8DA19159-9FE2-43D2-9B7F-CE63D4490E88}" destId="{3567C258-A16B-47BC-A351-20303EF9723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B462CE-5A93-47DE-A2D3-F951AD6586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2C7C995-666B-4F4C-A9AE-B7889F2BA2F6}">
      <dgm:prSet phldrT="[Текст]"/>
      <dgm:spPr/>
      <dgm:t>
        <a:bodyPr/>
        <a:lstStyle/>
        <a:p>
          <a:r>
            <a:rPr lang="ru-RU" dirty="0" smtClean="0"/>
            <a:t>Внешние</a:t>
          </a:r>
          <a:endParaRPr lang="ru-RU" dirty="0"/>
        </a:p>
      </dgm:t>
    </dgm:pt>
    <dgm:pt modelId="{F9DD6DE6-DB7B-49F7-AE17-31CB43AA7A32}" type="parTrans" cxnId="{CCEE7FD0-C8B1-4903-ADA9-EB6F1B9FBE1E}">
      <dgm:prSet/>
      <dgm:spPr/>
      <dgm:t>
        <a:bodyPr/>
        <a:lstStyle/>
        <a:p>
          <a:endParaRPr lang="ru-RU"/>
        </a:p>
      </dgm:t>
    </dgm:pt>
    <dgm:pt modelId="{4E3EDE63-B0B2-483E-8775-A3484718928C}" type="sibTrans" cxnId="{CCEE7FD0-C8B1-4903-ADA9-EB6F1B9FBE1E}">
      <dgm:prSet/>
      <dgm:spPr/>
      <dgm:t>
        <a:bodyPr/>
        <a:lstStyle/>
        <a:p>
          <a:endParaRPr lang="ru-RU"/>
        </a:p>
      </dgm:t>
    </dgm:pt>
    <dgm:pt modelId="{ED84D1DA-8B31-46CC-8054-006BD427B7D7}">
      <dgm:prSet phldrT="[Текст]"/>
      <dgm:spPr/>
      <dgm:t>
        <a:bodyPr/>
        <a:lstStyle/>
        <a:p>
          <a:r>
            <a:rPr lang="ru-RU" dirty="0" smtClean="0"/>
            <a:t>политические</a:t>
          </a:r>
          <a:endParaRPr lang="ru-RU" dirty="0"/>
        </a:p>
      </dgm:t>
    </dgm:pt>
    <dgm:pt modelId="{AA2D5E28-7A25-4CCE-869D-7A93FFE5C00E}" type="parTrans" cxnId="{11371C47-338C-4025-ACFF-28262D5892F0}">
      <dgm:prSet/>
      <dgm:spPr/>
      <dgm:t>
        <a:bodyPr/>
        <a:lstStyle/>
        <a:p>
          <a:endParaRPr lang="ru-RU"/>
        </a:p>
      </dgm:t>
    </dgm:pt>
    <dgm:pt modelId="{BB29D38B-3234-461F-981F-C5AEEE2BC21B}" type="sibTrans" cxnId="{11371C47-338C-4025-ACFF-28262D5892F0}">
      <dgm:prSet/>
      <dgm:spPr/>
      <dgm:t>
        <a:bodyPr/>
        <a:lstStyle/>
        <a:p>
          <a:endParaRPr lang="ru-RU"/>
        </a:p>
      </dgm:t>
    </dgm:pt>
    <dgm:pt modelId="{1DA5D8C7-646D-48C8-80ED-4C3D59004B57}">
      <dgm:prSet phldrT="[Текст]"/>
      <dgm:spPr/>
      <dgm:t>
        <a:bodyPr/>
        <a:lstStyle/>
        <a:p>
          <a:r>
            <a:rPr lang="ru-RU" dirty="0" smtClean="0"/>
            <a:t>Внутренние</a:t>
          </a:r>
          <a:endParaRPr lang="ru-RU" dirty="0"/>
        </a:p>
      </dgm:t>
    </dgm:pt>
    <dgm:pt modelId="{1F7EA534-5369-4FC2-ABC0-35E4474CC66A}" type="parTrans" cxnId="{ED23431A-3021-4024-87AB-2E860F10CF39}">
      <dgm:prSet/>
      <dgm:spPr/>
      <dgm:t>
        <a:bodyPr/>
        <a:lstStyle/>
        <a:p>
          <a:endParaRPr lang="ru-RU"/>
        </a:p>
      </dgm:t>
    </dgm:pt>
    <dgm:pt modelId="{7BCED91A-AD65-42AE-AE8C-B16D24413C76}" type="sibTrans" cxnId="{ED23431A-3021-4024-87AB-2E860F10CF39}">
      <dgm:prSet/>
      <dgm:spPr/>
      <dgm:t>
        <a:bodyPr/>
        <a:lstStyle/>
        <a:p>
          <a:endParaRPr lang="ru-RU"/>
        </a:p>
      </dgm:t>
    </dgm:pt>
    <dgm:pt modelId="{8612DD97-3E6E-4703-ABD5-5948654809A8}">
      <dgm:prSet phldrT="[Текст]"/>
      <dgm:spPr/>
      <dgm:t>
        <a:bodyPr/>
        <a:lstStyle/>
        <a:p>
          <a:r>
            <a:rPr lang="ru-RU" dirty="0" smtClean="0"/>
            <a:t>техническое оснащение</a:t>
          </a:r>
          <a:endParaRPr lang="ru-RU" dirty="0"/>
        </a:p>
      </dgm:t>
    </dgm:pt>
    <dgm:pt modelId="{E63378AA-BAED-4CE0-B132-7B49178331F6}" type="parTrans" cxnId="{AFCEDA16-FF14-49D2-AD7A-C737790CBDBF}">
      <dgm:prSet/>
      <dgm:spPr/>
      <dgm:t>
        <a:bodyPr/>
        <a:lstStyle/>
        <a:p>
          <a:endParaRPr lang="ru-RU"/>
        </a:p>
      </dgm:t>
    </dgm:pt>
    <dgm:pt modelId="{43EFEF87-453E-4646-A59B-BA487DA15E9D}" type="sibTrans" cxnId="{AFCEDA16-FF14-49D2-AD7A-C737790CBDBF}">
      <dgm:prSet/>
      <dgm:spPr/>
      <dgm:t>
        <a:bodyPr/>
        <a:lstStyle/>
        <a:p>
          <a:endParaRPr lang="ru-RU"/>
        </a:p>
      </dgm:t>
    </dgm:pt>
    <dgm:pt modelId="{81671812-DDDF-490E-98A3-4608A8C05916}">
      <dgm:prSet phldrT="[Текст]"/>
      <dgm:spPr/>
      <dgm:t>
        <a:bodyPr/>
        <a:lstStyle/>
        <a:p>
          <a:r>
            <a:rPr lang="ru-RU" dirty="0" smtClean="0"/>
            <a:t>научно-технические</a:t>
          </a:r>
          <a:endParaRPr lang="ru-RU" dirty="0"/>
        </a:p>
      </dgm:t>
    </dgm:pt>
    <dgm:pt modelId="{DA41D6CC-0353-46F5-9EF4-B7344D04940D}" type="parTrans" cxnId="{2C8025D0-BD27-4A34-B14C-5C4ABF132A12}">
      <dgm:prSet/>
      <dgm:spPr/>
      <dgm:t>
        <a:bodyPr/>
        <a:lstStyle/>
        <a:p>
          <a:endParaRPr lang="ru-RU"/>
        </a:p>
      </dgm:t>
    </dgm:pt>
    <dgm:pt modelId="{64548B18-A115-4503-9526-2C185E564C18}" type="sibTrans" cxnId="{2C8025D0-BD27-4A34-B14C-5C4ABF132A12}">
      <dgm:prSet/>
      <dgm:spPr/>
      <dgm:t>
        <a:bodyPr/>
        <a:lstStyle/>
        <a:p>
          <a:endParaRPr lang="ru-RU"/>
        </a:p>
      </dgm:t>
    </dgm:pt>
    <dgm:pt modelId="{516A4771-DF7D-443C-8CA2-0643661E5587}">
      <dgm:prSet phldrT="[Текст]"/>
      <dgm:spPr/>
      <dgm:t>
        <a:bodyPr/>
        <a:lstStyle/>
        <a:p>
          <a:r>
            <a:rPr lang="ru-RU" dirty="0" smtClean="0"/>
            <a:t> социально-экономические</a:t>
          </a:r>
          <a:endParaRPr lang="ru-RU" dirty="0"/>
        </a:p>
      </dgm:t>
    </dgm:pt>
    <dgm:pt modelId="{F8DBDA4F-7B6B-4567-BC7E-1CF0E6EC6037}" type="parTrans" cxnId="{36817380-54C5-459B-906D-3AE935B9EF8D}">
      <dgm:prSet/>
      <dgm:spPr/>
      <dgm:t>
        <a:bodyPr/>
        <a:lstStyle/>
        <a:p>
          <a:endParaRPr lang="ru-RU"/>
        </a:p>
      </dgm:t>
    </dgm:pt>
    <dgm:pt modelId="{353B3215-DD51-4A11-AD3A-D07EC10EC0B7}" type="sibTrans" cxnId="{36817380-54C5-459B-906D-3AE935B9EF8D}">
      <dgm:prSet/>
      <dgm:spPr/>
      <dgm:t>
        <a:bodyPr/>
        <a:lstStyle/>
        <a:p>
          <a:endParaRPr lang="ru-RU"/>
        </a:p>
      </dgm:t>
    </dgm:pt>
    <dgm:pt modelId="{E641090F-E1C0-488C-9390-0DB1C2521209}">
      <dgm:prSet phldrT="[Текст]"/>
      <dgm:spPr/>
      <dgm:t>
        <a:bodyPr/>
        <a:lstStyle/>
        <a:p>
          <a:r>
            <a:rPr lang="ru-RU" dirty="0" smtClean="0"/>
            <a:t> экологические факторы</a:t>
          </a:r>
          <a:endParaRPr lang="ru-RU" dirty="0"/>
        </a:p>
      </dgm:t>
    </dgm:pt>
    <dgm:pt modelId="{520349B2-3A9C-467E-962E-9F6F3DF59594}" type="parTrans" cxnId="{328DE6D7-CF9B-4433-9561-1749A97345FE}">
      <dgm:prSet/>
      <dgm:spPr/>
      <dgm:t>
        <a:bodyPr/>
        <a:lstStyle/>
        <a:p>
          <a:endParaRPr lang="ru-RU"/>
        </a:p>
      </dgm:t>
    </dgm:pt>
    <dgm:pt modelId="{1758E1CE-A96A-41D9-986B-860A3A52B896}" type="sibTrans" cxnId="{328DE6D7-CF9B-4433-9561-1749A97345FE}">
      <dgm:prSet/>
      <dgm:spPr/>
      <dgm:t>
        <a:bodyPr/>
        <a:lstStyle/>
        <a:p>
          <a:endParaRPr lang="ru-RU"/>
        </a:p>
      </dgm:t>
    </dgm:pt>
    <dgm:pt modelId="{77528550-2C9A-4FEC-9007-EE30517A4ABC}">
      <dgm:prSet phldrT="[Текст]"/>
      <dgm:spPr/>
      <dgm:t>
        <a:bodyPr/>
        <a:lstStyle/>
        <a:p>
          <a:r>
            <a:rPr lang="ru-RU" dirty="0" smtClean="0"/>
            <a:t>уровень подготовки персонала </a:t>
          </a:r>
          <a:endParaRPr lang="ru-RU" dirty="0"/>
        </a:p>
      </dgm:t>
    </dgm:pt>
    <dgm:pt modelId="{F5A5D1B4-71FE-41F7-AB37-39CBE3BED090}" type="parTrans" cxnId="{42D3EDA1-4A7B-4EA7-9CD7-37671085537D}">
      <dgm:prSet/>
      <dgm:spPr/>
      <dgm:t>
        <a:bodyPr/>
        <a:lstStyle/>
        <a:p>
          <a:endParaRPr lang="ru-RU"/>
        </a:p>
      </dgm:t>
    </dgm:pt>
    <dgm:pt modelId="{B14604C2-D456-405F-8040-4BA2BCE3302E}" type="sibTrans" cxnId="{42D3EDA1-4A7B-4EA7-9CD7-37671085537D}">
      <dgm:prSet/>
      <dgm:spPr/>
      <dgm:t>
        <a:bodyPr/>
        <a:lstStyle/>
        <a:p>
          <a:endParaRPr lang="ru-RU"/>
        </a:p>
      </dgm:t>
    </dgm:pt>
    <dgm:pt modelId="{988DE468-6335-481E-9F56-B3023BAD5C14}">
      <dgm:prSet phldrT="[Текст]"/>
      <dgm:spPr/>
      <dgm:t>
        <a:bodyPr/>
        <a:lstStyle/>
        <a:p>
          <a:r>
            <a:rPr lang="ru-RU" dirty="0" smtClean="0"/>
            <a:t>финансовая устойчивость организации</a:t>
          </a:r>
          <a:endParaRPr lang="ru-RU" dirty="0"/>
        </a:p>
      </dgm:t>
    </dgm:pt>
    <dgm:pt modelId="{30C3E789-1F80-42E6-857A-5C4990D3B9AF}" type="parTrans" cxnId="{57747AC5-D7C1-4BD5-A70F-853F5D95527F}">
      <dgm:prSet/>
      <dgm:spPr/>
      <dgm:t>
        <a:bodyPr/>
        <a:lstStyle/>
        <a:p>
          <a:endParaRPr lang="ru-RU"/>
        </a:p>
      </dgm:t>
    </dgm:pt>
    <dgm:pt modelId="{4B277667-AD1F-4C62-BFC0-66E5A044BCA5}" type="sibTrans" cxnId="{57747AC5-D7C1-4BD5-A70F-853F5D95527F}">
      <dgm:prSet/>
      <dgm:spPr/>
      <dgm:t>
        <a:bodyPr/>
        <a:lstStyle/>
        <a:p>
          <a:endParaRPr lang="ru-RU"/>
        </a:p>
      </dgm:t>
    </dgm:pt>
    <dgm:pt modelId="{2434B735-3B0D-4721-9939-4266FDDC2483}">
      <dgm:prSet phldrT="[Текст]"/>
      <dgm:spPr/>
      <dgm:t>
        <a:bodyPr/>
        <a:lstStyle/>
        <a:p>
          <a:r>
            <a:rPr lang="ru-RU" dirty="0" smtClean="0"/>
            <a:t>нормативно - законодательные</a:t>
          </a:r>
          <a:endParaRPr lang="ru-RU" dirty="0"/>
        </a:p>
      </dgm:t>
    </dgm:pt>
    <dgm:pt modelId="{0F103E6D-2B29-48B3-ABF1-7275C711BCF6}" type="parTrans" cxnId="{FDD04BFC-4A8E-4D3A-8FCA-C0A46A5901C7}">
      <dgm:prSet/>
      <dgm:spPr/>
    </dgm:pt>
    <dgm:pt modelId="{34BDC158-DAF3-4780-A97A-E2272E46DB43}" type="sibTrans" cxnId="{FDD04BFC-4A8E-4D3A-8FCA-C0A46A5901C7}">
      <dgm:prSet/>
      <dgm:spPr/>
    </dgm:pt>
    <dgm:pt modelId="{2380CF5C-3D3E-4A37-893C-F18250F6826F}">
      <dgm:prSet phldrT="[Текст]"/>
      <dgm:spPr/>
      <dgm:t>
        <a:bodyPr/>
        <a:lstStyle/>
        <a:p>
          <a:r>
            <a:rPr lang="ru-RU" dirty="0" smtClean="0"/>
            <a:t>отсутствие регламентов</a:t>
          </a:r>
          <a:endParaRPr lang="ru-RU" dirty="0"/>
        </a:p>
      </dgm:t>
    </dgm:pt>
    <dgm:pt modelId="{D9AD9E0A-E78F-4FE1-9E8F-E838F908DC9C}" type="sibTrans" cxnId="{7C515DED-88B2-48C9-AB1E-FE0501611900}">
      <dgm:prSet/>
      <dgm:spPr/>
    </dgm:pt>
    <dgm:pt modelId="{CFEEB0B4-EDB6-4887-A2A7-EB63EA55B57F}" type="parTrans" cxnId="{7C515DED-88B2-48C9-AB1E-FE0501611900}">
      <dgm:prSet/>
      <dgm:spPr/>
    </dgm:pt>
    <dgm:pt modelId="{ED0D7E89-A097-4730-A56E-3E0E777E87B3}" type="pres">
      <dgm:prSet presAssocID="{49B462CE-5A93-47DE-A2D3-F951AD65861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A50551F-DD93-4371-A034-B02B34BADA92}" type="pres">
      <dgm:prSet presAssocID="{32C7C995-666B-4F4C-A9AE-B7889F2BA2F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B047557-8E4F-48F8-B547-F1587B98E330}" type="pres">
      <dgm:prSet presAssocID="{32C7C995-666B-4F4C-A9AE-B7889F2BA2F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F225605-D1A1-4450-A355-ED39B309810F}" type="pres">
      <dgm:prSet presAssocID="{1DA5D8C7-646D-48C8-80ED-4C3D59004B5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8D8E4A0-452F-4B69-8020-3F47A79EAEFE}" type="pres">
      <dgm:prSet presAssocID="{1DA5D8C7-646D-48C8-80ED-4C3D59004B5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111FA5F-D7D1-42B0-BEEE-E888E2325744}" type="presOf" srcId="{516A4771-DF7D-443C-8CA2-0643661E5587}" destId="{8B047557-8E4F-48F8-B547-F1587B98E330}" srcOrd="0" destOrd="2" presId="urn:microsoft.com/office/officeart/2005/8/layout/vList2"/>
    <dgm:cxn modelId="{F9C53DA7-BEC4-48D9-9AA5-BCE6ACC08BFE}" type="presOf" srcId="{2434B735-3B0D-4721-9939-4266FDDC2483}" destId="{8B047557-8E4F-48F8-B547-F1587B98E330}" srcOrd="0" destOrd="3" presId="urn:microsoft.com/office/officeart/2005/8/layout/vList2"/>
    <dgm:cxn modelId="{42D3EDA1-4A7B-4EA7-9CD7-37671085537D}" srcId="{1DA5D8C7-646D-48C8-80ED-4C3D59004B57}" destId="{77528550-2C9A-4FEC-9007-EE30517A4ABC}" srcOrd="1" destOrd="0" parTransId="{F5A5D1B4-71FE-41F7-AB37-39CBE3BED090}" sibTransId="{B14604C2-D456-405F-8040-4BA2BCE3302E}"/>
    <dgm:cxn modelId="{CCEE7FD0-C8B1-4903-ADA9-EB6F1B9FBE1E}" srcId="{49B462CE-5A93-47DE-A2D3-F951AD65861F}" destId="{32C7C995-666B-4F4C-A9AE-B7889F2BA2F6}" srcOrd="0" destOrd="0" parTransId="{F9DD6DE6-DB7B-49F7-AE17-31CB43AA7A32}" sibTransId="{4E3EDE63-B0B2-483E-8775-A3484718928C}"/>
    <dgm:cxn modelId="{635AC58F-B8F5-42EC-BFF1-7363EE73ECEB}" type="presOf" srcId="{1DA5D8C7-646D-48C8-80ED-4C3D59004B57}" destId="{BF225605-D1A1-4450-A355-ED39B309810F}" srcOrd="0" destOrd="0" presId="urn:microsoft.com/office/officeart/2005/8/layout/vList2"/>
    <dgm:cxn modelId="{328DE6D7-CF9B-4433-9561-1749A97345FE}" srcId="{32C7C995-666B-4F4C-A9AE-B7889F2BA2F6}" destId="{E641090F-E1C0-488C-9390-0DB1C2521209}" srcOrd="4" destOrd="0" parTransId="{520349B2-3A9C-467E-962E-9F6F3DF59594}" sibTransId="{1758E1CE-A96A-41D9-986B-860A3A52B896}"/>
    <dgm:cxn modelId="{A29CC1A3-D9CA-4A94-9AF7-910B5583626C}" type="presOf" srcId="{32C7C995-666B-4F4C-A9AE-B7889F2BA2F6}" destId="{3A50551F-DD93-4371-A034-B02B34BADA92}" srcOrd="0" destOrd="0" presId="urn:microsoft.com/office/officeart/2005/8/layout/vList2"/>
    <dgm:cxn modelId="{A11D416C-8A5F-4ECC-9FF3-C11FE29A5B33}" type="presOf" srcId="{49B462CE-5A93-47DE-A2D3-F951AD65861F}" destId="{ED0D7E89-A097-4730-A56E-3E0E777E87B3}" srcOrd="0" destOrd="0" presId="urn:microsoft.com/office/officeart/2005/8/layout/vList2"/>
    <dgm:cxn modelId="{427775D4-D02A-478F-85FE-0DAD6EFA9343}" type="presOf" srcId="{8612DD97-3E6E-4703-ABD5-5948654809A8}" destId="{98D8E4A0-452F-4B69-8020-3F47A79EAEFE}" srcOrd="0" destOrd="0" presId="urn:microsoft.com/office/officeart/2005/8/layout/vList2"/>
    <dgm:cxn modelId="{11371C47-338C-4025-ACFF-28262D5892F0}" srcId="{32C7C995-666B-4F4C-A9AE-B7889F2BA2F6}" destId="{ED84D1DA-8B31-46CC-8054-006BD427B7D7}" srcOrd="0" destOrd="0" parTransId="{AA2D5E28-7A25-4CCE-869D-7A93FFE5C00E}" sibTransId="{BB29D38B-3234-461F-981F-C5AEEE2BC21B}"/>
    <dgm:cxn modelId="{4D0FDC16-3344-4EA8-9F96-248A01082162}" type="presOf" srcId="{2380CF5C-3D3E-4A37-893C-F18250F6826F}" destId="{98D8E4A0-452F-4B69-8020-3F47A79EAEFE}" srcOrd="0" destOrd="2" presId="urn:microsoft.com/office/officeart/2005/8/layout/vList2"/>
    <dgm:cxn modelId="{97AA8D3A-3C15-4809-8F08-43B1581D4814}" type="presOf" srcId="{81671812-DDDF-490E-98A3-4608A8C05916}" destId="{8B047557-8E4F-48F8-B547-F1587B98E330}" srcOrd="0" destOrd="1" presId="urn:microsoft.com/office/officeart/2005/8/layout/vList2"/>
    <dgm:cxn modelId="{57747AC5-D7C1-4BD5-A70F-853F5D95527F}" srcId="{1DA5D8C7-646D-48C8-80ED-4C3D59004B57}" destId="{988DE468-6335-481E-9F56-B3023BAD5C14}" srcOrd="3" destOrd="0" parTransId="{30C3E789-1F80-42E6-857A-5C4990D3B9AF}" sibTransId="{4B277667-AD1F-4C62-BFC0-66E5A044BCA5}"/>
    <dgm:cxn modelId="{1F9205D4-C756-4DC3-9D46-C110C3DDD665}" type="presOf" srcId="{988DE468-6335-481E-9F56-B3023BAD5C14}" destId="{98D8E4A0-452F-4B69-8020-3F47A79EAEFE}" srcOrd="0" destOrd="3" presId="urn:microsoft.com/office/officeart/2005/8/layout/vList2"/>
    <dgm:cxn modelId="{36817380-54C5-459B-906D-3AE935B9EF8D}" srcId="{32C7C995-666B-4F4C-A9AE-B7889F2BA2F6}" destId="{516A4771-DF7D-443C-8CA2-0643661E5587}" srcOrd="2" destOrd="0" parTransId="{F8DBDA4F-7B6B-4567-BC7E-1CF0E6EC6037}" sibTransId="{353B3215-DD51-4A11-AD3A-D07EC10EC0B7}"/>
    <dgm:cxn modelId="{4B51835B-6FF1-44EB-A2BE-B921DA038282}" type="presOf" srcId="{ED84D1DA-8B31-46CC-8054-006BD427B7D7}" destId="{8B047557-8E4F-48F8-B547-F1587B98E330}" srcOrd="0" destOrd="0" presId="urn:microsoft.com/office/officeart/2005/8/layout/vList2"/>
    <dgm:cxn modelId="{7C515DED-88B2-48C9-AB1E-FE0501611900}" srcId="{1DA5D8C7-646D-48C8-80ED-4C3D59004B57}" destId="{2380CF5C-3D3E-4A37-893C-F18250F6826F}" srcOrd="2" destOrd="0" parTransId="{CFEEB0B4-EDB6-4887-A2A7-EB63EA55B57F}" sibTransId="{D9AD9E0A-E78F-4FE1-9E8F-E838F908DC9C}"/>
    <dgm:cxn modelId="{FDD04BFC-4A8E-4D3A-8FCA-C0A46A5901C7}" srcId="{32C7C995-666B-4F4C-A9AE-B7889F2BA2F6}" destId="{2434B735-3B0D-4721-9939-4266FDDC2483}" srcOrd="3" destOrd="0" parTransId="{0F103E6D-2B29-48B3-ABF1-7275C711BCF6}" sibTransId="{34BDC158-DAF3-4780-A97A-E2272E46DB43}"/>
    <dgm:cxn modelId="{ED23431A-3021-4024-87AB-2E860F10CF39}" srcId="{49B462CE-5A93-47DE-A2D3-F951AD65861F}" destId="{1DA5D8C7-646D-48C8-80ED-4C3D59004B57}" srcOrd="1" destOrd="0" parTransId="{1F7EA534-5369-4FC2-ABC0-35E4474CC66A}" sibTransId="{7BCED91A-AD65-42AE-AE8C-B16D24413C76}"/>
    <dgm:cxn modelId="{04188514-1CF7-4EB8-B3C6-7DE560D3803B}" type="presOf" srcId="{77528550-2C9A-4FEC-9007-EE30517A4ABC}" destId="{98D8E4A0-452F-4B69-8020-3F47A79EAEFE}" srcOrd="0" destOrd="1" presId="urn:microsoft.com/office/officeart/2005/8/layout/vList2"/>
    <dgm:cxn modelId="{2C8025D0-BD27-4A34-B14C-5C4ABF132A12}" srcId="{32C7C995-666B-4F4C-A9AE-B7889F2BA2F6}" destId="{81671812-DDDF-490E-98A3-4608A8C05916}" srcOrd="1" destOrd="0" parTransId="{DA41D6CC-0353-46F5-9EF4-B7344D04940D}" sibTransId="{64548B18-A115-4503-9526-2C185E564C18}"/>
    <dgm:cxn modelId="{D5E8B334-8294-4477-814A-D25C0E425A94}" type="presOf" srcId="{E641090F-E1C0-488C-9390-0DB1C2521209}" destId="{8B047557-8E4F-48F8-B547-F1587B98E330}" srcOrd="0" destOrd="4" presId="urn:microsoft.com/office/officeart/2005/8/layout/vList2"/>
    <dgm:cxn modelId="{AFCEDA16-FF14-49D2-AD7A-C737790CBDBF}" srcId="{1DA5D8C7-646D-48C8-80ED-4C3D59004B57}" destId="{8612DD97-3E6E-4703-ABD5-5948654809A8}" srcOrd="0" destOrd="0" parTransId="{E63378AA-BAED-4CE0-B132-7B49178331F6}" sibTransId="{43EFEF87-453E-4646-A59B-BA487DA15E9D}"/>
    <dgm:cxn modelId="{659E1FA2-5D83-4482-BD24-A7BD5A39C639}" type="presParOf" srcId="{ED0D7E89-A097-4730-A56E-3E0E777E87B3}" destId="{3A50551F-DD93-4371-A034-B02B34BADA92}" srcOrd="0" destOrd="0" presId="urn:microsoft.com/office/officeart/2005/8/layout/vList2"/>
    <dgm:cxn modelId="{D7779498-A47E-4A94-A79D-4B309D211DF1}" type="presParOf" srcId="{ED0D7E89-A097-4730-A56E-3E0E777E87B3}" destId="{8B047557-8E4F-48F8-B547-F1587B98E330}" srcOrd="1" destOrd="0" presId="urn:microsoft.com/office/officeart/2005/8/layout/vList2"/>
    <dgm:cxn modelId="{55AB37C0-09EB-4828-8849-69698BB36644}" type="presParOf" srcId="{ED0D7E89-A097-4730-A56E-3E0E777E87B3}" destId="{BF225605-D1A1-4450-A355-ED39B309810F}" srcOrd="2" destOrd="0" presId="urn:microsoft.com/office/officeart/2005/8/layout/vList2"/>
    <dgm:cxn modelId="{EE41885F-D7DB-4525-9DB7-965A51D4E47F}" type="presParOf" srcId="{ED0D7E89-A097-4730-A56E-3E0E777E87B3}" destId="{98D8E4A0-452F-4B69-8020-3F47A79EAEF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7E870A-0F07-414E-B016-04368ACE5FC4}" type="doc">
      <dgm:prSet loTypeId="urn:microsoft.com/office/officeart/2005/8/layout/arrow3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8EBB1C1-B608-45D1-A112-7C76A1B29CE7}">
      <dgm:prSet phldrT="[Текст]" custT="1"/>
      <dgm:spPr/>
      <dgm:t>
        <a:bodyPr/>
        <a:lstStyle/>
        <a:p>
          <a:r>
            <a:rPr lang="ru-RU" sz="2400" dirty="0" smtClean="0"/>
            <a:t>систематические</a:t>
          </a:r>
          <a:endParaRPr lang="ru-RU" sz="2400" dirty="0"/>
        </a:p>
      </dgm:t>
    </dgm:pt>
    <dgm:pt modelId="{4898C6CD-F88C-43D7-9064-2E5E70837A42}" type="parTrans" cxnId="{4130292F-A86E-4DE3-AE85-6540196E65DD}">
      <dgm:prSet/>
      <dgm:spPr/>
      <dgm:t>
        <a:bodyPr/>
        <a:lstStyle/>
        <a:p>
          <a:endParaRPr lang="ru-RU"/>
        </a:p>
      </dgm:t>
    </dgm:pt>
    <dgm:pt modelId="{6E9AAA3A-7255-4317-AEF3-4496A644A9BF}" type="sibTrans" cxnId="{4130292F-A86E-4DE3-AE85-6540196E65DD}">
      <dgm:prSet/>
      <dgm:spPr/>
      <dgm:t>
        <a:bodyPr/>
        <a:lstStyle/>
        <a:p>
          <a:endParaRPr lang="ru-RU"/>
        </a:p>
      </dgm:t>
    </dgm:pt>
    <dgm:pt modelId="{41817096-0EBC-4AC5-82C2-887757DE1C67}">
      <dgm:prSet phldrT="[Текст]" custT="1"/>
      <dgm:spPr/>
      <dgm:t>
        <a:bodyPr/>
        <a:lstStyle/>
        <a:p>
          <a:r>
            <a:rPr lang="ru-RU" sz="2400" dirty="0" smtClean="0"/>
            <a:t>несистематические</a:t>
          </a:r>
          <a:endParaRPr lang="ru-RU" sz="2400" dirty="0"/>
        </a:p>
      </dgm:t>
    </dgm:pt>
    <dgm:pt modelId="{8D1B8457-F776-4E3F-8686-44ED24F7E6F4}" type="parTrans" cxnId="{F36DAA43-4538-4D1D-9412-5FD86F5C7091}">
      <dgm:prSet/>
      <dgm:spPr/>
      <dgm:t>
        <a:bodyPr/>
        <a:lstStyle/>
        <a:p>
          <a:endParaRPr lang="ru-RU"/>
        </a:p>
      </dgm:t>
    </dgm:pt>
    <dgm:pt modelId="{BE36A8E6-0B65-45EF-BAA0-E7D2438B7ACB}" type="sibTrans" cxnId="{F36DAA43-4538-4D1D-9412-5FD86F5C7091}">
      <dgm:prSet/>
      <dgm:spPr/>
      <dgm:t>
        <a:bodyPr/>
        <a:lstStyle/>
        <a:p>
          <a:endParaRPr lang="ru-RU"/>
        </a:p>
      </dgm:t>
    </dgm:pt>
    <dgm:pt modelId="{3CD7D6A4-D85E-4C21-B8D0-DAEB826A3406}" type="pres">
      <dgm:prSet presAssocID="{217E870A-0F07-414E-B016-04368ACE5FC4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1D49A67-23BA-438C-A7AC-D0B52DB38963}" type="pres">
      <dgm:prSet presAssocID="{217E870A-0F07-414E-B016-04368ACE5FC4}" presName="divider" presStyleLbl="fgShp" presStyleIdx="0" presStyleCnt="1"/>
      <dgm:spPr/>
    </dgm:pt>
    <dgm:pt modelId="{548CD7E1-211C-409A-80D5-85B117DE873F}" type="pres">
      <dgm:prSet presAssocID="{08EBB1C1-B608-45D1-A112-7C76A1B29CE7}" presName="downArrow" presStyleLbl="node1" presStyleIdx="0" presStyleCnt="2" custScaleX="113958" custLinFactNeighborX="-19052" custLinFactNeighborY="2083"/>
      <dgm:spPr/>
    </dgm:pt>
    <dgm:pt modelId="{933F9EBD-5C4E-45C1-842B-7E7127E4636F}" type="pres">
      <dgm:prSet presAssocID="{08EBB1C1-B608-45D1-A112-7C76A1B29CE7}" presName="downArrowText" presStyleLbl="revTx" presStyleIdx="0" presStyleCnt="2" custScaleX="274077" custScaleY="7966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682D62-B0FA-4D75-852B-ED12856567CA}" type="pres">
      <dgm:prSet presAssocID="{41817096-0EBC-4AC5-82C2-887757DE1C67}" presName="upArrow" presStyleLbl="node1" presStyleIdx="1" presStyleCnt="2" custScaleX="112825" custLinFactNeighborX="36618" custLinFactNeighborY="2084"/>
      <dgm:spPr/>
    </dgm:pt>
    <dgm:pt modelId="{EA75FC47-07B6-44CF-A72F-8838A866B1E6}" type="pres">
      <dgm:prSet presAssocID="{41817096-0EBC-4AC5-82C2-887757DE1C67}" presName="upArrowText" presStyleLbl="revTx" presStyleIdx="1" presStyleCnt="2" custScaleX="284922" custScaleY="65674" custLinFactNeighborX="0" custLinFactNeighborY="1860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0D5BDC9-EDDD-4749-9336-6D9DC02D775D}" type="presOf" srcId="{217E870A-0F07-414E-B016-04368ACE5FC4}" destId="{3CD7D6A4-D85E-4C21-B8D0-DAEB826A3406}" srcOrd="0" destOrd="0" presId="urn:microsoft.com/office/officeart/2005/8/layout/arrow3"/>
    <dgm:cxn modelId="{3760B178-55BA-4B6E-9443-8E50D5176DB3}" type="presOf" srcId="{41817096-0EBC-4AC5-82C2-887757DE1C67}" destId="{EA75FC47-07B6-44CF-A72F-8838A866B1E6}" srcOrd="0" destOrd="0" presId="urn:microsoft.com/office/officeart/2005/8/layout/arrow3"/>
    <dgm:cxn modelId="{F36DAA43-4538-4D1D-9412-5FD86F5C7091}" srcId="{217E870A-0F07-414E-B016-04368ACE5FC4}" destId="{41817096-0EBC-4AC5-82C2-887757DE1C67}" srcOrd="1" destOrd="0" parTransId="{8D1B8457-F776-4E3F-8686-44ED24F7E6F4}" sibTransId="{BE36A8E6-0B65-45EF-BAA0-E7D2438B7ACB}"/>
    <dgm:cxn modelId="{3D39D5EE-8DA9-414A-A2D6-E7C16D288455}" type="presOf" srcId="{08EBB1C1-B608-45D1-A112-7C76A1B29CE7}" destId="{933F9EBD-5C4E-45C1-842B-7E7127E4636F}" srcOrd="0" destOrd="0" presId="urn:microsoft.com/office/officeart/2005/8/layout/arrow3"/>
    <dgm:cxn modelId="{4130292F-A86E-4DE3-AE85-6540196E65DD}" srcId="{217E870A-0F07-414E-B016-04368ACE5FC4}" destId="{08EBB1C1-B608-45D1-A112-7C76A1B29CE7}" srcOrd="0" destOrd="0" parTransId="{4898C6CD-F88C-43D7-9064-2E5E70837A42}" sibTransId="{6E9AAA3A-7255-4317-AEF3-4496A644A9BF}"/>
    <dgm:cxn modelId="{2B35D42E-F612-49DE-88B9-5CDA270E4871}" type="presParOf" srcId="{3CD7D6A4-D85E-4C21-B8D0-DAEB826A3406}" destId="{D1D49A67-23BA-438C-A7AC-D0B52DB38963}" srcOrd="0" destOrd="0" presId="urn:microsoft.com/office/officeart/2005/8/layout/arrow3"/>
    <dgm:cxn modelId="{F6ECDDD3-B271-4F80-A816-62715D4DF695}" type="presParOf" srcId="{3CD7D6A4-D85E-4C21-B8D0-DAEB826A3406}" destId="{548CD7E1-211C-409A-80D5-85B117DE873F}" srcOrd="1" destOrd="0" presId="urn:microsoft.com/office/officeart/2005/8/layout/arrow3"/>
    <dgm:cxn modelId="{CC593DDA-ABCA-4483-9C3B-63151FD35CF7}" type="presParOf" srcId="{3CD7D6A4-D85E-4C21-B8D0-DAEB826A3406}" destId="{933F9EBD-5C4E-45C1-842B-7E7127E4636F}" srcOrd="2" destOrd="0" presId="urn:microsoft.com/office/officeart/2005/8/layout/arrow3"/>
    <dgm:cxn modelId="{39FCC39B-FB03-41A8-8A56-E3CA151EB316}" type="presParOf" srcId="{3CD7D6A4-D85E-4C21-B8D0-DAEB826A3406}" destId="{38682D62-B0FA-4D75-852B-ED12856567CA}" srcOrd="3" destOrd="0" presId="urn:microsoft.com/office/officeart/2005/8/layout/arrow3"/>
    <dgm:cxn modelId="{EDA52C73-0E2B-4410-99E9-F16AA638EC9D}" type="presParOf" srcId="{3CD7D6A4-D85E-4C21-B8D0-DAEB826A3406}" destId="{EA75FC47-07B6-44CF-A72F-8838A866B1E6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E7DD7-DF59-4516-AA7E-022D1C79C4C0}" type="doc">
      <dgm:prSet loTypeId="urn:microsoft.com/office/officeart/2005/8/layout/arrow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32058E4-62E7-4657-9B9C-936310DE5554}">
      <dgm:prSet phldrT="[Текст]" custT="1"/>
      <dgm:spPr/>
      <dgm:t>
        <a:bodyPr/>
        <a:lstStyle/>
        <a:p>
          <a:r>
            <a:rPr lang="ru-RU" sz="2400" dirty="0" smtClean="0"/>
            <a:t>прогнозируемые</a:t>
          </a:r>
          <a:endParaRPr lang="ru-RU" sz="1600" dirty="0"/>
        </a:p>
      </dgm:t>
    </dgm:pt>
    <dgm:pt modelId="{CDAEA0BF-0E58-45C5-AFAC-44E1142E9955}" type="parTrans" cxnId="{2CAD15E6-4727-4E87-9AE6-B7F409100CC2}">
      <dgm:prSet/>
      <dgm:spPr/>
      <dgm:t>
        <a:bodyPr/>
        <a:lstStyle/>
        <a:p>
          <a:endParaRPr lang="ru-RU"/>
        </a:p>
      </dgm:t>
    </dgm:pt>
    <dgm:pt modelId="{A1B825D5-7C77-44BD-82CD-1C111651B20A}" type="sibTrans" cxnId="{2CAD15E6-4727-4E87-9AE6-B7F409100CC2}">
      <dgm:prSet/>
      <dgm:spPr/>
      <dgm:t>
        <a:bodyPr/>
        <a:lstStyle/>
        <a:p>
          <a:endParaRPr lang="ru-RU"/>
        </a:p>
      </dgm:t>
    </dgm:pt>
    <dgm:pt modelId="{768F9D08-8233-4563-91B5-FE2FE8C3941A}">
      <dgm:prSet phldrT="[Текст]" custT="1"/>
      <dgm:spPr/>
      <dgm:t>
        <a:bodyPr/>
        <a:lstStyle/>
        <a:p>
          <a:r>
            <a:rPr lang="ru-RU" sz="2400" dirty="0" smtClean="0"/>
            <a:t>непрогнозируемые</a:t>
          </a:r>
          <a:endParaRPr lang="ru-RU" sz="1400" dirty="0"/>
        </a:p>
      </dgm:t>
    </dgm:pt>
    <dgm:pt modelId="{C6D9D963-4EF4-4682-8A66-2D0BE605BC6E}" type="parTrans" cxnId="{34C6E459-6462-44C4-A7ED-5BA94B31BB29}">
      <dgm:prSet/>
      <dgm:spPr/>
      <dgm:t>
        <a:bodyPr/>
        <a:lstStyle/>
        <a:p>
          <a:endParaRPr lang="ru-RU"/>
        </a:p>
      </dgm:t>
    </dgm:pt>
    <dgm:pt modelId="{FE3D3A97-9AD4-4A5F-8765-FD844596FE23}" type="sibTrans" cxnId="{34C6E459-6462-44C4-A7ED-5BA94B31BB29}">
      <dgm:prSet/>
      <dgm:spPr/>
      <dgm:t>
        <a:bodyPr/>
        <a:lstStyle/>
        <a:p>
          <a:endParaRPr lang="ru-RU"/>
        </a:p>
      </dgm:t>
    </dgm:pt>
    <dgm:pt modelId="{57553CEE-D760-4984-B283-E0F6A21295FE}" type="pres">
      <dgm:prSet presAssocID="{E6FE7DD7-DF59-4516-AA7E-022D1C79C4C0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699BE9A-2BE6-4B65-BBF5-3C74C9E4D7E5}" type="pres">
      <dgm:prSet presAssocID="{132058E4-62E7-4657-9B9C-936310DE5554}" presName="upArrow" presStyleLbl="node1" presStyleIdx="0" presStyleCnt="2" custScaleX="60827"/>
      <dgm:spPr/>
    </dgm:pt>
    <dgm:pt modelId="{B15723CD-9056-459F-B9DC-A3B5C085B400}" type="pres">
      <dgm:prSet presAssocID="{132058E4-62E7-4657-9B9C-936310DE5554}" presName="upArrowText" presStyleLbl="revTx" presStyleIdx="0" presStyleCnt="2" custScaleX="14971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5502F83-E05A-43E4-B7B2-C1CEC32FFCDC}" type="pres">
      <dgm:prSet presAssocID="{768F9D08-8233-4563-91B5-FE2FE8C3941A}" presName="downArrow" presStyleLbl="node1" presStyleIdx="1" presStyleCnt="2" custScaleX="63237" custLinFactNeighborX="-4230" custLinFactNeighborY="1476"/>
      <dgm:spPr/>
    </dgm:pt>
    <dgm:pt modelId="{5D522B5A-EC76-4534-8217-C7D2C9D874BC}" type="pres">
      <dgm:prSet presAssocID="{768F9D08-8233-4563-91B5-FE2FE8C3941A}" presName="downArrowText" presStyleLbl="revTx" presStyleIdx="1" presStyleCnt="2" custScaleX="166669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4C6E459-6462-44C4-A7ED-5BA94B31BB29}" srcId="{E6FE7DD7-DF59-4516-AA7E-022D1C79C4C0}" destId="{768F9D08-8233-4563-91B5-FE2FE8C3941A}" srcOrd="1" destOrd="0" parTransId="{C6D9D963-4EF4-4682-8A66-2D0BE605BC6E}" sibTransId="{FE3D3A97-9AD4-4A5F-8765-FD844596FE23}"/>
    <dgm:cxn modelId="{0DDBDAEF-6F18-453E-80E1-A3F4FC1F9D7A}" type="presOf" srcId="{768F9D08-8233-4563-91B5-FE2FE8C3941A}" destId="{5D522B5A-EC76-4534-8217-C7D2C9D874BC}" srcOrd="0" destOrd="0" presId="urn:microsoft.com/office/officeart/2005/8/layout/arrow4"/>
    <dgm:cxn modelId="{E1F2C27E-8D97-4E55-B21F-49CA6384D389}" type="presOf" srcId="{132058E4-62E7-4657-9B9C-936310DE5554}" destId="{B15723CD-9056-459F-B9DC-A3B5C085B400}" srcOrd="0" destOrd="0" presId="urn:microsoft.com/office/officeart/2005/8/layout/arrow4"/>
    <dgm:cxn modelId="{862AEBB6-C609-45F5-B274-766B57D652DC}" type="presOf" srcId="{E6FE7DD7-DF59-4516-AA7E-022D1C79C4C0}" destId="{57553CEE-D760-4984-B283-E0F6A21295FE}" srcOrd="0" destOrd="0" presId="urn:microsoft.com/office/officeart/2005/8/layout/arrow4"/>
    <dgm:cxn modelId="{2CAD15E6-4727-4E87-9AE6-B7F409100CC2}" srcId="{E6FE7DD7-DF59-4516-AA7E-022D1C79C4C0}" destId="{132058E4-62E7-4657-9B9C-936310DE5554}" srcOrd="0" destOrd="0" parTransId="{CDAEA0BF-0E58-45C5-AFAC-44E1142E9955}" sibTransId="{A1B825D5-7C77-44BD-82CD-1C111651B20A}"/>
    <dgm:cxn modelId="{41285ACB-1D30-4509-8CB1-B8AB6BE900FD}" type="presParOf" srcId="{57553CEE-D760-4984-B283-E0F6A21295FE}" destId="{B699BE9A-2BE6-4B65-BBF5-3C74C9E4D7E5}" srcOrd="0" destOrd="0" presId="urn:microsoft.com/office/officeart/2005/8/layout/arrow4"/>
    <dgm:cxn modelId="{6D3223BB-E7A5-4D5F-8C07-351E1EDFD6FC}" type="presParOf" srcId="{57553CEE-D760-4984-B283-E0F6A21295FE}" destId="{B15723CD-9056-459F-B9DC-A3B5C085B400}" srcOrd="1" destOrd="0" presId="urn:microsoft.com/office/officeart/2005/8/layout/arrow4"/>
    <dgm:cxn modelId="{D3D60F0F-3950-4713-B5E4-3565B0E229C3}" type="presParOf" srcId="{57553CEE-D760-4984-B283-E0F6A21295FE}" destId="{65502F83-E05A-43E4-B7B2-C1CEC32FFCDC}" srcOrd="2" destOrd="0" presId="urn:microsoft.com/office/officeart/2005/8/layout/arrow4"/>
    <dgm:cxn modelId="{70FD8627-F109-4F33-BBB6-6EB9FEC5AD89}" type="presParOf" srcId="{57553CEE-D760-4984-B283-E0F6A21295FE}" destId="{5D522B5A-EC76-4534-8217-C7D2C9D874BC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35DC0-1675-4E72-B348-ADA03AF69EC5}">
      <dsp:nvSpPr>
        <dsp:cNvPr id="0" name=""/>
        <dsp:cNvSpPr/>
      </dsp:nvSpPr>
      <dsp:spPr>
        <a:xfrm>
          <a:off x="14239" y="0"/>
          <a:ext cx="6217920" cy="1005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Выявление риска  </a:t>
          </a:r>
          <a:r>
            <a:rPr lang="ru-RU" sz="1500" kern="1200" dirty="0" smtClean="0"/>
            <a:t>(на этом этапе отвечаем на вопрос: какие риски могут повлиять на проект?  Даем им определение и описываем характеристики каждого из них)</a:t>
          </a:r>
          <a:endParaRPr lang="ru-RU" sz="1500" kern="1200" dirty="0"/>
        </a:p>
      </dsp:txBody>
      <dsp:txXfrm>
        <a:off x="43699" y="29460"/>
        <a:ext cx="5047546" cy="946920"/>
      </dsp:txXfrm>
    </dsp:sp>
    <dsp:sp modelId="{10F7F9D5-7C58-4A97-87C7-17F2255FC187}">
      <dsp:nvSpPr>
        <dsp:cNvPr id="0" name=""/>
        <dsp:cNvSpPr/>
      </dsp:nvSpPr>
      <dsp:spPr>
        <a:xfrm>
          <a:off x="514346" y="1195378"/>
          <a:ext cx="6217920" cy="1005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Оценка влияния </a:t>
          </a:r>
          <a:r>
            <a:rPr lang="ru-RU" sz="1500" kern="1200" dirty="0" smtClean="0"/>
            <a:t>- оценка риска с точки зрения диапазона возможных результатов, касающихся проекта, и потенциального влияния каждого из них</a:t>
          </a:r>
          <a:endParaRPr lang="ru-RU" sz="1500" kern="1200" dirty="0"/>
        </a:p>
      </dsp:txBody>
      <dsp:txXfrm>
        <a:off x="543806" y="1224838"/>
        <a:ext cx="4984453" cy="946920"/>
      </dsp:txXfrm>
    </dsp:sp>
    <dsp:sp modelId="{9B9F8F54-B1E1-43EA-B019-11A109F2F3C9}">
      <dsp:nvSpPr>
        <dsp:cNvPr id="0" name=""/>
        <dsp:cNvSpPr/>
      </dsp:nvSpPr>
      <dsp:spPr>
        <a:xfrm>
          <a:off x="942947" y="2338393"/>
          <a:ext cx="6217920" cy="1005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ts val="630"/>
            </a:spcAft>
          </a:pPr>
          <a:r>
            <a:rPr lang="ru-RU" sz="1800" b="1" kern="1200" dirty="0" smtClean="0"/>
            <a:t>Планирование запасных вариантов</a:t>
          </a:r>
          <a:r>
            <a:rPr lang="ru-RU" sz="1800" kern="1200" dirty="0" smtClean="0"/>
            <a:t>- </a:t>
          </a:r>
          <a:r>
            <a:rPr lang="ru-RU" sz="1500" kern="1200" dirty="0" smtClean="0"/>
            <a:t>с целью снижения влияния наиболее вероятных рисков и обеспечение реализации этих планов при необходимости</a:t>
          </a:r>
          <a:endParaRPr lang="ru-RU" sz="4500" kern="1200" dirty="0"/>
        </a:p>
      </dsp:txBody>
      <dsp:txXfrm>
        <a:off x="972407" y="2367853"/>
        <a:ext cx="4992225" cy="946920"/>
      </dsp:txXfrm>
    </dsp:sp>
    <dsp:sp modelId="{DE8CF99C-1850-46CD-B19A-CA0E268AB3FB}">
      <dsp:nvSpPr>
        <dsp:cNvPr id="0" name=""/>
        <dsp:cNvSpPr/>
      </dsp:nvSpPr>
      <dsp:spPr>
        <a:xfrm>
          <a:off x="1554479" y="3566160"/>
          <a:ext cx="6217920" cy="1005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Мониторинг рисков - </a:t>
          </a:r>
          <a:r>
            <a:rPr lang="ru-RU" sz="1600" kern="1200" dirty="0" smtClean="0"/>
            <a:t>риски всегда в поле зрения!  Разрабатываются планы для учета любых изменений типа или вероятности неблагоприятного влияния</a:t>
          </a:r>
          <a:endParaRPr lang="ru-RU" sz="1600" kern="1200" dirty="0"/>
        </a:p>
      </dsp:txBody>
      <dsp:txXfrm>
        <a:off x="1583939" y="3595620"/>
        <a:ext cx="4984453" cy="946920"/>
      </dsp:txXfrm>
    </dsp:sp>
    <dsp:sp modelId="{43AF15EF-F58A-4B5E-8488-9EBDF1D58093}">
      <dsp:nvSpPr>
        <dsp:cNvPr id="0" name=""/>
        <dsp:cNvSpPr/>
      </dsp:nvSpPr>
      <dsp:spPr>
        <a:xfrm>
          <a:off x="5564124" y="770382"/>
          <a:ext cx="653796" cy="6537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000" kern="1200"/>
        </a:p>
      </dsp:txBody>
      <dsp:txXfrm>
        <a:off x="5711228" y="770382"/>
        <a:ext cx="359588" cy="491981"/>
      </dsp:txXfrm>
    </dsp:sp>
    <dsp:sp modelId="{7B80706C-DED4-4FA2-AAFC-0BD0EEB83875}">
      <dsp:nvSpPr>
        <dsp:cNvPr id="0" name=""/>
        <dsp:cNvSpPr/>
      </dsp:nvSpPr>
      <dsp:spPr>
        <a:xfrm>
          <a:off x="6084874" y="1959102"/>
          <a:ext cx="653796" cy="6537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000" kern="1200"/>
        </a:p>
      </dsp:txBody>
      <dsp:txXfrm>
        <a:off x="6231978" y="1959102"/>
        <a:ext cx="359588" cy="491981"/>
      </dsp:txXfrm>
    </dsp:sp>
    <dsp:sp modelId="{391A851B-7BD5-44CB-80BD-CF68D293B047}">
      <dsp:nvSpPr>
        <dsp:cNvPr id="0" name=""/>
        <dsp:cNvSpPr/>
      </dsp:nvSpPr>
      <dsp:spPr>
        <a:xfrm>
          <a:off x="6597853" y="3147822"/>
          <a:ext cx="653796" cy="6537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000" kern="1200"/>
        </a:p>
      </dsp:txBody>
      <dsp:txXfrm>
        <a:off x="6744957" y="3147822"/>
        <a:ext cx="359588" cy="4919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C4E43-EEC7-42B3-BF36-93C11D747ADE}">
      <dsp:nvSpPr>
        <dsp:cNvPr id="0" name=""/>
        <dsp:cNvSpPr/>
      </dsp:nvSpPr>
      <dsp:spPr>
        <a:xfrm>
          <a:off x="3108960" y="1562"/>
          <a:ext cx="4663440" cy="84608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Возможность утраты или повреждения информации, оборудования или зданий вследствие несчастного случая, стихийного бедствия</a:t>
          </a:r>
          <a:endParaRPr lang="ru-RU" sz="1400" kern="1200" dirty="0"/>
        </a:p>
      </dsp:txBody>
      <dsp:txXfrm>
        <a:off x="3108960" y="107323"/>
        <a:ext cx="4346157" cy="634565"/>
      </dsp:txXfrm>
    </dsp:sp>
    <dsp:sp modelId="{F022B924-E2F2-4F41-B5CC-8C4CE203C4CF}">
      <dsp:nvSpPr>
        <dsp:cNvPr id="0" name=""/>
        <dsp:cNvSpPr/>
      </dsp:nvSpPr>
      <dsp:spPr>
        <a:xfrm>
          <a:off x="0" y="1562"/>
          <a:ext cx="3108960" cy="846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Материальные</a:t>
          </a:r>
          <a:endParaRPr lang="ru-RU" sz="2400" kern="1200" dirty="0"/>
        </a:p>
      </dsp:txBody>
      <dsp:txXfrm>
        <a:off x="41303" y="42865"/>
        <a:ext cx="3026354" cy="763481"/>
      </dsp:txXfrm>
    </dsp:sp>
    <dsp:sp modelId="{A2A7CFCC-9FD2-4678-B9F7-B821E96D172D}">
      <dsp:nvSpPr>
        <dsp:cNvPr id="0" name=""/>
        <dsp:cNvSpPr/>
      </dsp:nvSpPr>
      <dsp:spPr>
        <a:xfrm>
          <a:off x="3108960" y="932259"/>
          <a:ext cx="4663440" cy="84608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Системы не работают или работают недостаточно хорошо для получения  ожидаемых результатов</a:t>
          </a:r>
          <a:endParaRPr lang="ru-RU" sz="1400" kern="1200" dirty="0"/>
        </a:p>
      </dsp:txBody>
      <dsp:txXfrm>
        <a:off x="3108960" y="1038020"/>
        <a:ext cx="4346157" cy="634565"/>
      </dsp:txXfrm>
    </dsp:sp>
    <dsp:sp modelId="{ABF2A375-AC83-46E1-AF85-36C7D8C3D5C9}">
      <dsp:nvSpPr>
        <dsp:cNvPr id="0" name=""/>
        <dsp:cNvSpPr/>
      </dsp:nvSpPr>
      <dsp:spPr>
        <a:xfrm>
          <a:off x="0" y="932259"/>
          <a:ext cx="3108960" cy="846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Технические</a:t>
          </a:r>
          <a:endParaRPr lang="ru-RU" sz="2400" kern="1200" dirty="0"/>
        </a:p>
      </dsp:txBody>
      <dsp:txXfrm>
        <a:off x="41303" y="973562"/>
        <a:ext cx="3026354" cy="763481"/>
      </dsp:txXfrm>
    </dsp:sp>
    <dsp:sp modelId="{A972F211-60D1-4E3A-96B4-2EE185BDE417}">
      <dsp:nvSpPr>
        <dsp:cNvPr id="0" name=""/>
        <dsp:cNvSpPr/>
      </dsp:nvSpPr>
      <dsp:spPr>
        <a:xfrm>
          <a:off x="3108960" y="1862956"/>
          <a:ext cx="4663440" cy="84608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Ключевые работники не могут участвовать   в проекте (в силу различных причин)</a:t>
          </a:r>
          <a:endParaRPr lang="ru-RU" sz="1400" kern="1200" dirty="0"/>
        </a:p>
      </dsp:txBody>
      <dsp:txXfrm>
        <a:off x="3108960" y="1968717"/>
        <a:ext cx="4346157" cy="634565"/>
      </dsp:txXfrm>
    </dsp:sp>
    <dsp:sp modelId="{E91FCF5C-0806-43A1-9B41-17753282D8B7}">
      <dsp:nvSpPr>
        <dsp:cNvPr id="0" name=""/>
        <dsp:cNvSpPr/>
      </dsp:nvSpPr>
      <dsp:spPr>
        <a:xfrm>
          <a:off x="0" y="1862956"/>
          <a:ext cx="3108960" cy="846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Кадровые</a:t>
          </a:r>
          <a:endParaRPr lang="ru-RU" sz="2400" kern="1200" dirty="0"/>
        </a:p>
      </dsp:txBody>
      <dsp:txXfrm>
        <a:off x="41303" y="1904259"/>
        <a:ext cx="3026354" cy="763481"/>
      </dsp:txXfrm>
    </dsp:sp>
    <dsp:sp modelId="{92FB9E78-8526-486A-8F18-87B476714233}">
      <dsp:nvSpPr>
        <dsp:cNvPr id="0" name=""/>
        <dsp:cNvSpPr/>
      </dsp:nvSpPr>
      <dsp:spPr>
        <a:xfrm>
          <a:off x="3108960" y="2793652"/>
          <a:ext cx="4663440" cy="84608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Проект лишается поддержки (например на уровне правительства или высшего руководства)</a:t>
          </a:r>
          <a:endParaRPr lang="ru-RU" sz="1400" kern="1200" dirty="0"/>
        </a:p>
      </dsp:txBody>
      <dsp:txXfrm>
        <a:off x="3108960" y="2899413"/>
        <a:ext cx="4346157" cy="634565"/>
      </dsp:txXfrm>
    </dsp:sp>
    <dsp:sp modelId="{B0E0935D-EA84-43EC-AA04-84FD0F9BEF9A}">
      <dsp:nvSpPr>
        <dsp:cNvPr id="0" name=""/>
        <dsp:cNvSpPr/>
      </dsp:nvSpPr>
      <dsp:spPr>
        <a:xfrm>
          <a:off x="0" y="2793652"/>
          <a:ext cx="3108960" cy="846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Социально – политические</a:t>
          </a:r>
          <a:endParaRPr lang="ru-RU" sz="2400" kern="1200" dirty="0"/>
        </a:p>
      </dsp:txBody>
      <dsp:txXfrm>
        <a:off x="41303" y="2834955"/>
        <a:ext cx="3026354" cy="763481"/>
      </dsp:txXfrm>
    </dsp:sp>
    <dsp:sp modelId="{3567C258-A16B-47BC-A351-20303EF97231}">
      <dsp:nvSpPr>
        <dsp:cNvPr id="0" name=""/>
        <dsp:cNvSpPr/>
      </dsp:nvSpPr>
      <dsp:spPr>
        <a:xfrm>
          <a:off x="3108960" y="3724349"/>
          <a:ext cx="4663440" cy="84608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Угроза того, что некоторые аспекты проекта могут рассматриваться как незаконные</a:t>
          </a:r>
          <a:endParaRPr lang="ru-RU" sz="1400" kern="1200" dirty="0"/>
        </a:p>
      </dsp:txBody>
      <dsp:txXfrm>
        <a:off x="3108960" y="3830110"/>
        <a:ext cx="4346157" cy="634565"/>
      </dsp:txXfrm>
    </dsp:sp>
    <dsp:sp modelId="{CCFD6B8B-DB81-4E97-8A2F-24DE491E5CB0}">
      <dsp:nvSpPr>
        <dsp:cNvPr id="0" name=""/>
        <dsp:cNvSpPr/>
      </dsp:nvSpPr>
      <dsp:spPr>
        <a:xfrm>
          <a:off x="0" y="3724349"/>
          <a:ext cx="3108960" cy="846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Правовые</a:t>
          </a:r>
          <a:endParaRPr lang="ru-RU" sz="2400" kern="1200" dirty="0"/>
        </a:p>
      </dsp:txBody>
      <dsp:txXfrm>
        <a:off x="41303" y="3765652"/>
        <a:ext cx="3026354" cy="7634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0551F-DD93-4371-A034-B02B34BADA92}">
      <dsp:nvSpPr>
        <dsp:cNvPr id="0" name=""/>
        <dsp:cNvSpPr/>
      </dsp:nvSpPr>
      <dsp:spPr>
        <a:xfrm>
          <a:off x="0" y="89280"/>
          <a:ext cx="7772400" cy="631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Внешние</a:t>
          </a:r>
          <a:endParaRPr lang="ru-RU" sz="2700" kern="1200" dirty="0"/>
        </a:p>
      </dsp:txBody>
      <dsp:txXfrm>
        <a:off x="30842" y="120122"/>
        <a:ext cx="7710716" cy="570116"/>
      </dsp:txXfrm>
    </dsp:sp>
    <dsp:sp modelId="{8B047557-8E4F-48F8-B547-F1587B98E330}">
      <dsp:nvSpPr>
        <dsp:cNvPr id="0" name=""/>
        <dsp:cNvSpPr/>
      </dsp:nvSpPr>
      <dsp:spPr>
        <a:xfrm>
          <a:off x="0" y="721080"/>
          <a:ext cx="7772400" cy="173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77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100" kern="1200" dirty="0" smtClean="0"/>
            <a:t>политические</a:t>
          </a:r>
          <a:endParaRPr lang="ru-RU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100" kern="1200" dirty="0" smtClean="0"/>
            <a:t>научно-технические</a:t>
          </a:r>
          <a:endParaRPr lang="ru-RU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100" kern="1200" dirty="0" smtClean="0"/>
            <a:t> социально-экономические</a:t>
          </a:r>
          <a:endParaRPr lang="ru-RU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100" kern="1200" dirty="0" smtClean="0"/>
            <a:t>нормативно - законодательные</a:t>
          </a:r>
          <a:endParaRPr lang="ru-RU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100" kern="1200" dirty="0" smtClean="0"/>
            <a:t> экологические факторы</a:t>
          </a:r>
          <a:endParaRPr lang="ru-RU" sz="2100" kern="1200" dirty="0"/>
        </a:p>
      </dsp:txBody>
      <dsp:txXfrm>
        <a:off x="0" y="721080"/>
        <a:ext cx="7772400" cy="1732590"/>
      </dsp:txXfrm>
    </dsp:sp>
    <dsp:sp modelId="{BF225605-D1A1-4450-A355-ED39B309810F}">
      <dsp:nvSpPr>
        <dsp:cNvPr id="0" name=""/>
        <dsp:cNvSpPr/>
      </dsp:nvSpPr>
      <dsp:spPr>
        <a:xfrm>
          <a:off x="0" y="2453670"/>
          <a:ext cx="7772400" cy="631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Внутренние</a:t>
          </a:r>
          <a:endParaRPr lang="ru-RU" sz="2700" kern="1200" dirty="0"/>
        </a:p>
      </dsp:txBody>
      <dsp:txXfrm>
        <a:off x="30842" y="2484512"/>
        <a:ext cx="7710716" cy="570116"/>
      </dsp:txXfrm>
    </dsp:sp>
    <dsp:sp modelId="{98D8E4A0-452F-4B69-8020-3F47A79EAEFE}">
      <dsp:nvSpPr>
        <dsp:cNvPr id="0" name=""/>
        <dsp:cNvSpPr/>
      </dsp:nvSpPr>
      <dsp:spPr>
        <a:xfrm>
          <a:off x="0" y="3085470"/>
          <a:ext cx="7772400" cy="139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77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100" kern="1200" dirty="0" smtClean="0"/>
            <a:t>техническое оснащение</a:t>
          </a:r>
          <a:endParaRPr lang="ru-RU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100" kern="1200" dirty="0" smtClean="0"/>
            <a:t>уровень подготовки персонала </a:t>
          </a:r>
          <a:endParaRPr lang="ru-RU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100" kern="1200" dirty="0" smtClean="0"/>
            <a:t>отсутствие регламентов</a:t>
          </a:r>
          <a:endParaRPr lang="ru-RU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100" kern="1200" dirty="0" smtClean="0"/>
            <a:t>финансовая устойчивость организации</a:t>
          </a:r>
          <a:endParaRPr lang="ru-RU" sz="2100" kern="1200" dirty="0"/>
        </a:p>
      </dsp:txBody>
      <dsp:txXfrm>
        <a:off x="0" y="3085470"/>
        <a:ext cx="7772400" cy="1397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50715-387C-4FC3-B59B-E68B62D1BE39}">
      <dsp:nvSpPr>
        <dsp:cNvPr id="0" name=""/>
        <dsp:cNvSpPr/>
      </dsp:nvSpPr>
      <dsp:spPr>
        <a:xfrm>
          <a:off x="2941122" y="-120324"/>
          <a:ext cx="1890155" cy="1283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Избежание риска</a:t>
          </a:r>
          <a:endParaRPr lang="ru-RU" sz="2000" kern="1200" dirty="0"/>
        </a:p>
      </dsp:txBody>
      <dsp:txXfrm>
        <a:off x="3003786" y="-57660"/>
        <a:ext cx="1764827" cy="1158358"/>
      </dsp:txXfrm>
    </dsp:sp>
    <dsp:sp modelId="{0DCA2340-B679-4009-8EDB-42731F93FE6B}">
      <dsp:nvSpPr>
        <dsp:cNvPr id="0" name=""/>
        <dsp:cNvSpPr/>
      </dsp:nvSpPr>
      <dsp:spPr>
        <a:xfrm>
          <a:off x="1935437" y="521518"/>
          <a:ext cx="3901525" cy="3901525"/>
        </a:xfrm>
        <a:custGeom>
          <a:avLst/>
          <a:gdLst/>
          <a:ahLst/>
          <a:cxnLst/>
          <a:rect l="0" t="0" r="0" b="0"/>
          <a:pathLst>
            <a:path>
              <a:moveTo>
                <a:pt x="2902164" y="247732"/>
              </a:moveTo>
              <a:arcTo wR="1950762" hR="1950762" stAng="17951400" swAng="12571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6C27A2-BEEB-4547-A582-7D77AD4798C0}">
      <dsp:nvSpPr>
        <dsp:cNvPr id="0" name=""/>
        <dsp:cNvSpPr/>
      </dsp:nvSpPr>
      <dsp:spPr>
        <a:xfrm>
          <a:off x="4796408" y="1227619"/>
          <a:ext cx="1890155" cy="1283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Защита от риска</a:t>
          </a:r>
          <a:endParaRPr lang="ru-RU" sz="2000" kern="1200" dirty="0"/>
        </a:p>
      </dsp:txBody>
      <dsp:txXfrm>
        <a:off x="4859072" y="1290283"/>
        <a:ext cx="1764827" cy="1158358"/>
      </dsp:txXfrm>
    </dsp:sp>
    <dsp:sp modelId="{720B3F7A-27F3-4829-ABA4-80E1B6246494}">
      <dsp:nvSpPr>
        <dsp:cNvPr id="0" name=""/>
        <dsp:cNvSpPr/>
      </dsp:nvSpPr>
      <dsp:spPr>
        <a:xfrm>
          <a:off x="1935437" y="521518"/>
          <a:ext cx="3901525" cy="3901525"/>
        </a:xfrm>
        <a:custGeom>
          <a:avLst/>
          <a:gdLst/>
          <a:ahLst/>
          <a:cxnLst/>
          <a:rect l="0" t="0" r="0" b="0"/>
          <a:pathLst>
            <a:path>
              <a:moveTo>
                <a:pt x="3900927" y="1999071"/>
              </a:moveTo>
              <a:arcTo wR="1950762" hR="1950762" stAng="85140" swAng="161960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2E2BBE-0B8B-47F8-99EF-D7F07541DDAA}">
      <dsp:nvSpPr>
        <dsp:cNvPr id="0" name=""/>
        <dsp:cNvSpPr/>
      </dsp:nvSpPr>
      <dsp:spPr>
        <a:xfrm>
          <a:off x="4087752" y="3408638"/>
          <a:ext cx="1890155" cy="1283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ts val="630"/>
            </a:spcAft>
          </a:pPr>
          <a:r>
            <a:rPr lang="ru-RU" sz="2000" kern="1200" dirty="0" smtClean="0"/>
            <a:t>Перемещение риска</a:t>
          </a:r>
          <a:endParaRPr lang="ru-RU" sz="2000" kern="1200" dirty="0"/>
        </a:p>
      </dsp:txBody>
      <dsp:txXfrm>
        <a:off x="4150416" y="3471302"/>
        <a:ext cx="1764827" cy="1158358"/>
      </dsp:txXfrm>
    </dsp:sp>
    <dsp:sp modelId="{7409CE39-5245-463C-952C-D0B0FD09260C}">
      <dsp:nvSpPr>
        <dsp:cNvPr id="0" name=""/>
        <dsp:cNvSpPr/>
      </dsp:nvSpPr>
      <dsp:spPr>
        <a:xfrm>
          <a:off x="1935437" y="521518"/>
          <a:ext cx="3901525" cy="3901525"/>
        </a:xfrm>
        <a:custGeom>
          <a:avLst/>
          <a:gdLst/>
          <a:ahLst/>
          <a:cxnLst/>
          <a:rect l="0" t="0" r="0" b="0"/>
          <a:pathLst>
            <a:path>
              <a:moveTo>
                <a:pt x="2148305" y="3891498"/>
              </a:moveTo>
              <a:arcTo wR="1950762" hR="1950762" stAng="5051282" swAng="69743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CB624-A604-46E0-A2CB-0708662F13D3}">
      <dsp:nvSpPr>
        <dsp:cNvPr id="0" name=""/>
        <dsp:cNvSpPr/>
      </dsp:nvSpPr>
      <dsp:spPr>
        <a:xfrm>
          <a:off x="1794492" y="3408638"/>
          <a:ext cx="1890155" cy="1283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Управление риском</a:t>
          </a:r>
          <a:endParaRPr lang="ru-RU" sz="2000" kern="1200" dirty="0"/>
        </a:p>
      </dsp:txBody>
      <dsp:txXfrm>
        <a:off x="1857156" y="3471302"/>
        <a:ext cx="1764827" cy="1158358"/>
      </dsp:txXfrm>
    </dsp:sp>
    <dsp:sp modelId="{EE037A9B-F077-4C69-A16E-538C50E092B1}">
      <dsp:nvSpPr>
        <dsp:cNvPr id="0" name=""/>
        <dsp:cNvSpPr/>
      </dsp:nvSpPr>
      <dsp:spPr>
        <a:xfrm>
          <a:off x="1935437" y="521518"/>
          <a:ext cx="3901525" cy="3901525"/>
        </a:xfrm>
        <a:custGeom>
          <a:avLst/>
          <a:gdLst/>
          <a:ahLst/>
          <a:cxnLst/>
          <a:rect l="0" t="0" r="0" b="0"/>
          <a:pathLst>
            <a:path>
              <a:moveTo>
                <a:pt x="234977" y="2878963"/>
              </a:moveTo>
              <a:arcTo wR="1950762" hR="1950762" stAng="9095258" swAng="161960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9771C-1385-47CE-910C-5CCE3EFD7849}">
      <dsp:nvSpPr>
        <dsp:cNvPr id="0" name=""/>
        <dsp:cNvSpPr/>
      </dsp:nvSpPr>
      <dsp:spPr>
        <a:xfrm>
          <a:off x="1085836" y="1227619"/>
          <a:ext cx="1890155" cy="1283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Снижение риска</a:t>
          </a:r>
          <a:endParaRPr lang="ru-RU" sz="2000" kern="1200" dirty="0"/>
        </a:p>
      </dsp:txBody>
      <dsp:txXfrm>
        <a:off x="1148500" y="1290283"/>
        <a:ext cx="1764827" cy="1158358"/>
      </dsp:txXfrm>
    </dsp:sp>
    <dsp:sp modelId="{A16FEDFD-E862-4C18-A5E1-6C0B9835189F}">
      <dsp:nvSpPr>
        <dsp:cNvPr id="0" name=""/>
        <dsp:cNvSpPr/>
      </dsp:nvSpPr>
      <dsp:spPr>
        <a:xfrm>
          <a:off x="1935437" y="521518"/>
          <a:ext cx="3901525" cy="3901525"/>
        </a:xfrm>
        <a:custGeom>
          <a:avLst/>
          <a:gdLst/>
          <a:ahLst/>
          <a:cxnLst/>
          <a:rect l="0" t="0" r="0" b="0"/>
          <a:pathLst>
            <a:path>
              <a:moveTo>
                <a:pt x="453294" y="700537"/>
              </a:moveTo>
              <a:arcTo wR="1950762" hR="1950762" stAng="13191495" swAng="12571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7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1451" y="0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22E53-D927-42F3-B2B8-0853480187EC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1451" y="9428583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78BA1-AD5D-4FB4-9516-E73FB794339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6983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1451" y="0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2C5D9-520E-4472-A2A5-AB58DD4B1BDB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8180" y="4715153"/>
            <a:ext cx="54254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1451" y="9428583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87A3-2B34-461B-8FBA-5EB354E95255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002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uk-UA" smtClean="0">
              <a:cs typeface="Arial" pitchFamily="34" charset="0"/>
            </a:endParaRPr>
          </a:p>
        </p:txBody>
      </p:sp>
      <p:sp>
        <p:nvSpPr>
          <p:cNvPr id="7885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2E6B6BCD-CD89-4455-80F5-1918AFFF7887}" type="slidenum">
              <a:rPr lang="ru-RU" smtClean="0"/>
              <a:pPr eaLnBrk="1" hangingPunct="1"/>
              <a:t>25</a:t>
            </a:fld>
            <a:endParaRPr lang="ru-RU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0A137B0A-CEF4-4E84-97B7-F59A7A0285B9}" type="slidenum">
              <a:rPr kumimoji="0" lang="ru-RU" sz="1200"/>
              <a:pPr/>
              <a:t>109</a:t>
            </a:fld>
            <a:endParaRPr kumimoji="0" lang="ru-RU" sz="1200"/>
          </a:p>
        </p:txBody>
      </p:sp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41451" y="9428583"/>
            <a:ext cx="293878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6C0C5CC7-7D13-4588-961D-DEFC1E351C60}" type="slidenum">
              <a:rPr kumimoji="0" lang="ru-RU" sz="1200">
                <a:latin typeface="Calibri" pitchFamily="34" charset="0"/>
              </a:rPr>
              <a:pPr algn="r"/>
              <a:t>109</a:t>
            </a:fld>
            <a:endParaRPr kumimoji="0" lang="ru-RU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EB90D6F3-C3AA-4959-B776-844BAFDD9C05}" type="slidenum">
              <a:rPr kumimoji="0" lang="ru-RU" sz="1200"/>
              <a:pPr/>
              <a:t>110</a:t>
            </a:fld>
            <a:endParaRPr kumimoji="0" lang="ru-RU" sz="1200"/>
          </a:p>
        </p:txBody>
      </p:sp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3841451" y="9428583"/>
            <a:ext cx="293878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F2BD0EB2-F467-4265-A423-DC8641D8D38B}" type="slidenum">
              <a:rPr kumimoji="0" lang="ru-RU" sz="1200">
                <a:latin typeface="Calibri" pitchFamily="34" charset="0"/>
              </a:rPr>
              <a:pPr algn="r"/>
              <a:t>110</a:t>
            </a:fld>
            <a:endParaRPr kumimoji="0" lang="ru-RU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4796E6D1-95DD-456D-A83B-AEDAA031F2C2}" type="slidenum">
              <a:rPr kumimoji="0" lang="ru-RU" sz="1200"/>
              <a:pPr/>
              <a:t>111</a:t>
            </a:fld>
            <a:endParaRPr kumimoji="0" lang="ru-RU" sz="1200"/>
          </a:p>
        </p:txBody>
      </p:sp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841451" y="9428583"/>
            <a:ext cx="293878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F7DE91A2-48C2-4D64-AFDD-4D4C0629F4A3}" type="slidenum">
              <a:rPr kumimoji="0" lang="ru-RU" sz="1200">
                <a:latin typeface="Calibri" pitchFamily="34" charset="0"/>
              </a:rPr>
              <a:pPr algn="r"/>
              <a:t>111</a:t>
            </a:fld>
            <a:endParaRPr kumimoji="0" lang="ru-RU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1660CEDB-CC40-4E07-A6A7-B9B722B5947A}" type="slidenum">
              <a:rPr kumimoji="0" lang="ru-RU" sz="1200"/>
              <a:pPr/>
              <a:t>112</a:t>
            </a:fld>
            <a:endParaRPr kumimoji="0" lang="ru-RU" sz="1200"/>
          </a:p>
        </p:txBody>
      </p:sp>
      <p:sp>
        <p:nvSpPr>
          <p:cNvPr id="89090" name="Rectangle 7"/>
          <p:cNvSpPr txBox="1">
            <a:spLocks noGrp="1" noChangeArrowheads="1"/>
          </p:cNvSpPr>
          <p:nvPr/>
        </p:nvSpPr>
        <p:spPr bwMode="auto">
          <a:xfrm>
            <a:off x="3841451" y="9428583"/>
            <a:ext cx="293878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5BCDA4C4-8D7A-4032-888B-D9B36A83D7E2}" type="slidenum">
              <a:rPr kumimoji="0" lang="ru-RU" sz="1200">
                <a:latin typeface="Calibri" pitchFamily="34" charset="0"/>
              </a:rPr>
              <a:pPr algn="r"/>
              <a:t>112</a:t>
            </a:fld>
            <a:endParaRPr kumimoji="0" lang="ru-RU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uk-UA" smtClean="0">
              <a:cs typeface="Arial" pitchFamily="34" charset="0"/>
            </a:endParaRPr>
          </a:p>
        </p:txBody>
      </p:sp>
      <p:sp>
        <p:nvSpPr>
          <p:cNvPr id="12800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04066EE2-1876-417C-8C9B-E48AF6907052}" type="slidenum">
              <a:rPr lang="ru-RU" smtClean="0"/>
              <a:pPr eaLnBrk="1" hangingPunct="1"/>
              <a:t>252</a:t>
            </a:fld>
            <a:endParaRPr lang="ru-RU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uk-UA" smtClean="0">
              <a:cs typeface="Arial" pitchFamily="34" charset="0"/>
            </a:endParaRPr>
          </a:p>
        </p:txBody>
      </p:sp>
      <p:sp>
        <p:nvSpPr>
          <p:cNvPr id="1290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EFDA6F9-EE7C-47B3-A4C9-6127EEA24623}" type="slidenum">
              <a:rPr lang="ru-RU" smtClean="0"/>
              <a:pPr eaLnBrk="1" hangingPunct="1"/>
              <a:t>253</a:t>
            </a:fld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uk-UA" smtClean="0">
              <a:cs typeface="Arial" pitchFamily="34" charset="0"/>
            </a:endParaRPr>
          </a:p>
        </p:txBody>
      </p:sp>
      <p:sp>
        <p:nvSpPr>
          <p:cNvPr id="12800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04066EE2-1876-417C-8C9B-E48AF6907052}" type="slidenum">
              <a:rPr lang="ru-RU" smtClean="0"/>
              <a:pPr eaLnBrk="1" hangingPunct="1"/>
              <a:t>29</a:t>
            </a:fld>
            <a:endParaRPr 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7814E26A-8108-4E14-B45D-1FC78F43EF34}" type="slidenum">
              <a:rPr kumimoji="0" lang="ru-RU" sz="1200"/>
              <a:pPr/>
              <a:t>31</a:t>
            </a:fld>
            <a:endParaRPr kumimoji="0" lang="ru-RU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uk-UA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988A3AA5-54B5-4426-860C-69A429A15DDE}" type="slidenum">
              <a:rPr kumimoji="0" lang="ru-RU" sz="1200"/>
              <a:pPr/>
              <a:t>56</a:t>
            </a:fld>
            <a:endParaRPr kumimoji="0" lang="ru-RU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uk-UA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318C113B-2DEA-4F90-A025-C3AF03CF72AA}" type="slidenum">
              <a:rPr kumimoji="0" lang="ru-RU" sz="1200"/>
              <a:pPr/>
              <a:t>60</a:t>
            </a:fld>
            <a:endParaRPr kumimoji="0" lang="ru-RU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uk-UA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smtClean="0">
                <a:cs typeface="Arial" pitchFamily="34" charset="0"/>
              </a:rPr>
              <a:t>Различие стилей и ролей приводит к конфликтной ситуации.</a:t>
            </a:r>
          </a:p>
        </p:txBody>
      </p:sp>
      <p:sp>
        <p:nvSpPr>
          <p:cNvPr id="74755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37872737-AFEA-4A35-9D33-FE9FEA74D526}" type="slidenum">
              <a:rPr kumimoji="0" lang="ru-RU" sz="1200">
                <a:solidFill>
                  <a:srgbClr val="000000"/>
                </a:solidFill>
              </a:rPr>
              <a:pPr/>
              <a:t>105</a:t>
            </a:fld>
            <a:endParaRPr kumimoji="0" 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889BE93D-4185-4324-94E8-88E109BBA75D}" type="slidenum">
              <a:rPr kumimoji="0" lang="ru-RU" sz="1200"/>
              <a:pPr/>
              <a:t>106</a:t>
            </a:fld>
            <a:endParaRPr kumimoji="0" lang="ru-RU" sz="1200"/>
          </a:p>
        </p:txBody>
      </p:sp>
      <p:sp>
        <p:nvSpPr>
          <p:cNvPr id="76802" name="Rectangle 7"/>
          <p:cNvSpPr txBox="1">
            <a:spLocks noGrp="1" noChangeArrowheads="1"/>
          </p:cNvSpPr>
          <p:nvPr/>
        </p:nvSpPr>
        <p:spPr bwMode="auto">
          <a:xfrm>
            <a:off x="3841451" y="9428583"/>
            <a:ext cx="293878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B8B8F1A8-1192-4DB2-82AB-098D7B001A79}" type="slidenum">
              <a:rPr kumimoji="0" lang="ru-RU" sz="1200">
                <a:latin typeface="Calibri" pitchFamily="34" charset="0"/>
              </a:rPr>
              <a:pPr algn="r"/>
              <a:t>106</a:t>
            </a:fld>
            <a:endParaRPr kumimoji="0" lang="ru-RU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9C9328CF-0A62-43A4-9670-4191F5A99BC0}" type="slidenum">
              <a:rPr kumimoji="0" lang="ru-RU" sz="1200"/>
              <a:pPr/>
              <a:t>107</a:t>
            </a:fld>
            <a:endParaRPr kumimoji="0" lang="ru-RU" sz="1200"/>
          </a:p>
        </p:txBody>
      </p:sp>
      <p:sp>
        <p:nvSpPr>
          <p:cNvPr id="78850" name="Rectangle 7"/>
          <p:cNvSpPr txBox="1">
            <a:spLocks noGrp="1" noChangeArrowheads="1"/>
          </p:cNvSpPr>
          <p:nvPr/>
        </p:nvSpPr>
        <p:spPr bwMode="auto">
          <a:xfrm>
            <a:off x="3841451" y="9428583"/>
            <a:ext cx="293878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F5FD65B9-15B4-4259-A814-BE7B9C279FF4}" type="slidenum">
              <a:rPr kumimoji="0" lang="ru-RU" sz="1200">
                <a:latin typeface="Calibri" pitchFamily="34" charset="0"/>
              </a:rPr>
              <a:pPr algn="r"/>
              <a:t>107</a:t>
            </a:fld>
            <a:endParaRPr kumimoji="0" lang="ru-RU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6C317DB6-3A62-417C-83B0-6704F05E50E9}" type="slidenum">
              <a:rPr kumimoji="0" lang="ru-RU" sz="1200"/>
              <a:pPr/>
              <a:t>108</a:t>
            </a:fld>
            <a:endParaRPr kumimoji="0" lang="ru-RU" sz="1200"/>
          </a:p>
        </p:txBody>
      </p:sp>
      <p:sp>
        <p:nvSpPr>
          <p:cNvPr id="80898" name="Rectangle 7"/>
          <p:cNvSpPr txBox="1">
            <a:spLocks noGrp="1" noChangeArrowheads="1"/>
          </p:cNvSpPr>
          <p:nvPr/>
        </p:nvSpPr>
        <p:spPr bwMode="auto">
          <a:xfrm>
            <a:off x="3841451" y="9428583"/>
            <a:ext cx="2938780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fld id="{63EF8096-D5E8-4FEF-BA22-BCC4042D7FFA}" type="slidenum">
              <a:rPr kumimoji="0" lang="ru-RU" sz="1200">
                <a:latin typeface="Calibri" pitchFamily="34" charset="0"/>
              </a:rPr>
              <a:pPr algn="r"/>
              <a:t>108</a:t>
            </a:fld>
            <a:endParaRPr kumimoji="0" lang="ru-RU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Скругленный прямоугольник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Заголовок, схема или 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SmartArt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uk-UA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616304-93C2-4280-AE2C-AD0AF4AF1AC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208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>
                <a:latin typeface="Calibri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B5C492B8-256B-42E3-8CC7-AF913B597125}" type="slidenum">
              <a:rPr lang="uk-UA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58809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fld id="{EEB4F84B-CB06-47E2-B971-68ADB50342FC}" type="slidenum">
              <a:rPr lang="uk-UA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3168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uk-UA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anchor="t"/>
          <a:lstStyle>
            <a:lvl1pPr>
              <a:defRPr/>
            </a:lvl1pPr>
          </a:lstStyle>
          <a:p>
            <a:fld id="{18EB47CA-821D-4125-8984-6F78D15EFD8C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48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Скругленный прямоугольник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  <p:sp>
        <p:nvSpPr>
          <p:cNvPr id="11" name="Объект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Скругленный прямоугольник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  <p:sp>
        <p:nvSpPr>
          <p:cNvPr id="11" name="Объект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Скругленный прямоугольник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A66191A-9E57-487C-9538-05BFEE50E0DF}" type="datetimeFigureOut">
              <a:rPr lang="uk-UA" smtClean="0"/>
              <a:t>27.03.2016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60D6E8B-A8F9-4D45-A202-6DFE523354B6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jpeg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jpeg"/><Relationship Id="rId5" Type="http://schemas.openxmlformats.org/officeDocument/2006/relationships/image" Target="../media/image53.wmf"/><Relationship Id="rId4" Type="http://schemas.openxmlformats.org/officeDocument/2006/relationships/oleObject" Target="../embeddings/oleObject5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2.jpeg"/><Relationship Id="rId5" Type="http://schemas.openxmlformats.org/officeDocument/2006/relationships/image" Target="../media/image53.wmf"/><Relationship Id="rId4" Type="http://schemas.openxmlformats.org/officeDocument/2006/relationships/oleObject" Target="../embeddings/oleObject6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52.jpe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52.jpe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7.emf"/><Relationship Id="rId10" Type="http://schemas.openxmlformats.org/officeDocument/2006/relationships/image" Target="../media/image52.jpeg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19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58.w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://www.baumsoluciones.com/wp-content/uploads/2011/06/img-baum_targets.jpg" TargetMode="Externa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work-blog.com/wp-content/uploads/%D0%BA%D0%BE%D0%BD%D1%84%D0%BB%D0%B8%D0%BA%D1%82%D0%BD%D0%B0%D1%8F-%D1%81%D0%B8%D1%82%D1%83%D0%B0%D1%86%D0%B8%D1%8F.jpg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9.png"/><Relationship Id="rId5" Type="http://schemas.openxmlformats.org/officeDocument/2006/relationships/oleObject" Target="../embeddings/_____Microsoft_Excel_97-20031.xls"/><Relationship Id="rId4" Type="http://schemas.openxmlformats.org/officeDocument/2006/relationships/oleObject" Target="../embeddings/oleObject23.bin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://www.christian-faure.net/wp-images/entreprise2.0/E111.jpeg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png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svetlananovikova\Documents\&#1058;&#1100;&#1102;&#1090;&#1086;&#1088;&#1089;&#1082;&#1072;&#1103;%20&#1076;&#1077;&#1103;&#1090;&#1077;&#1083;&#1100;&#1085;&#1086;&#1089;&#1090;&#1100;\BZR%20716%20_&#1054;&#1089;&#1077;&#1085;&#1100;%2013\&#1058;&#1100;&#1102;&#1090;&#1086;&#1088;&#1080;&#1072;&#1083;&#1099;\&#1058;&#1068;&#1102;&#1090;&#1086;&#1088;&#1080;&#1072;&#1083;%207_&#1054;&#1087;&#1077;&#1088;&#1072;&#1094;&#1080;&#1080;%201\&#1052;&#1072;&#1090;&#1077;&#1088;&#1080;&#1072;&#1083;&#1099;%20&#1058;&#1100;&#1102;&#1090;&#1086;&#1088;&#1072;\Macintosh%20HD:Users:svetlananovikova:Documents:&#1058;&#1100;&#1102;&#1090;&#1086;&#1088;&#1089;&#1082;&#1072;&#1103;%20&#1076;&#1077;&#1103;&#1090;&#1077;&#1083;&#1100;&#1085;&#1086;&#1089;&#1090;&#1100;:BZR700:&#1056;&#1040;&#1047;&#1044;&#1040;&#1058;&#1050;&#1040;%20-%20SADT.doc!OLE_LINK1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Практикум</a:t>
            </a:r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Управление проектами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609329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Новикова С.В.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1761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Характеристики ограниченной проблемы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7586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7587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844824"/>
            <a:ext cx="7772400" cy="3810000"/>
          </a:xfrm>
          <a:noFill/>
        </p:spPr>
      </p:pic>
      <p:sp>
        <p:nvSpPr>
          <p:cNvPr id="2" name="Прямоугольник 1"/>
          <p:cNvSpPr/>
          <p:nvPr/>
        </p:nvSpPr>
        <p:spPr>
          <a:xfrm>
            <a:off x="4860032" y="5589240"/>
            <a:ext cx="3744416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b="1" dirty="0" smtClean="0"/>
              <a:t>ПРОЕКТ</a:t>
            </a:r>
            <a:endParaRPr lang="uk-UA" sz="3000" b="1" dirty="0"/>
          </a:p>
        </p:txBody>
      </p:sp>
    </p:spTree>
    <p:extLst>
      <p:ext uri="{BB962C8B-B14F-4D97-AF65-F5344CB8AC3E}">
        <p14:creationId xmlns:p14="http://schemas.microsoft.com/office/powerpoint/2010/main" val="333558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Люди играют важную роль в успешной реализации проектов в качестве: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51202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120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04800" y="1711424"/>
            <a:ext cx="8587680" cy="3733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400" b="1" i="1" dirty="0" smtClean="0">
                <a:cs typeface="Arial" pitchFamily="34" charset="0"/>
              </a:rPr>
              <a:t>менеджеров проекта</a:t>
            </a:r>
            <a:r>
              <a:rPr kumimoji="0" lang="ru-RU" sz="2400" dirty="0" smtClean="0">
                <a:cs typeface="Arial" pitchFamily="34" charset="0"/>
              </a:rPr>
              <a:t>, ответственных за проект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400" b="1" i="1" dirty="0" smtClean="0">
                <a:cs typeface="Arial" pitchFamily="34" charset="0"/>
              </a:rPr>
              <a:t>членов проектной команды</a:t>
            </a:r>
            <a:r>
              <a:rPr kumimoji="0" lang="ru-RU" sz="2400" dirty="0" smtClean="0">
                <a:cs typeface="Arial" pitchFamily="34" charset="0"/>
              </a:rPr>
              <a:t>, отвечающих за выполнение проекта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400" b="1" i="1" dirty="0" smtClean="0">
                <a:cs typeface="Arial" pitchFamily="34" charset="0"/>
              </a:rPr>
              <a:t>внутренних и внешних потребителей</a:t>
            </a:r>
            <a:r>
              <a:rPr kumimoji="0" lang="ru-RU" sz="2400" dirty="0" smtClean="0">
                <a:cs typeface="Arial" pitchFamily="34" charset="0"/>
              </a:rPr>
              <a:t>, т.е. тех, для кого выполняется проект, – "конечных пользователей"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400" b="1" i="1" dirty="0" smtClean="0">
                <a:cs typeface="Arial" pitchFamily="34" charset="0"/>
              </a:rPr>
              <a:t>организационных "покровителей</a:t>
            </a:r>
            <a:r>
              <a:rPr kumimoji="0" lang="ru-RU" sz="2400" i="1" dirty="0" smtClean="0">
                <a:cs typeface="Arial" pitchFamily="34" charset="0"/>
              </a:rPr>
              <a:t>"</a:t>
            </a:r>
            <a:r>
              <a:rPr kumimoji="0" lang="ru-RU" sz="2400" dirty="0" smtClean="0">
                <a:cs typeface="Arial" pitchFamily="34" charset="0"/>
              </a:rPr>
              <a:t> проекта, например высшего руководства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400" b="1" i="1" dirty="0" smtClean="0">
                <a:cs typeface="Arial" pitchFamily="34" charset="0"/>
              </a:rPr>
              <a:t>заинтересованных сторон</a:t>
            </a:r>
            <a:r>
              <a:rPr kumimoji="0" lang="ru-RU" sz="2400" dirty="0" smtClean="0">
                <a:cs typeface="Arial" pitchFamily="34" charset="0"/>
              </a:rPr>
              <a:t>, подверженных влиянию результатов проекта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400" b="1" i="1" dirty="0" smtClean="0">
                <a:cs typeface="Arial" pitchFamily="34" charset="0"/>
              </a:rPr>
              <a:t>внешних поставщиков</a:t>
            </a:r>
            <a:r>
              <a:rPr kumimoji="0" lang="ru-RU" sz="2400" b="1" dirty="0" smtClean="0">
                <a:cs typeface="Arial" pitchFamily="34" charset="0"/>
              </a:rPr>
              <a:t> </a:t>
            </a:r>
            <a:r>
              <a:rPr kumimoji="0" lang="ru-RU" sz="2400" dirty="0" smtClean="0">
                <a:cs typeface="Arial" pitchFamily="34" charset="0"/>
              </a:rPr>
              <a:t>товаров и услуг, от которых зависит выполнение проекта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ct val="9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Роль менеджера проекта (1)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52226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222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67544" y="1600200"/>
            <a:ext cx="7990656" cy="3733800"/>
          </a:xfrm>
        </p:spPr>
        <p:txBody>
          <a:bodyPr>
            <a:noAutofit/>
          </a:bodyPr>
          <a:lstStyle/>
          <a:p>
            <a:pPr eaLnBrk="1" hangingPunct="1">
              <a:spcAft>
                <a:spcPct val="30000"/>
              </a:spcAft>
            </a:pPr>
            <a:r>
              <a:rPr kumimoji="0" lang="ru-RU" sz="2400" dirty="0" smtClean="0">
                <a:cs typeface="Arial" pitchFamily="34" charset="0"/>
              </a:rPr>
              <a:t>Формирование целей</a:t>
            </a:r>
          </a:p>
          <a:p>
            <a:pPr eaLnBrk="1" hangingPunct="1">
              <a:spcAft>
                <a:spcPct val="30000"/>
              </a:spcAft>
            </a:pPr>
            <a:r>
              <a:rPr kumimoji="0" lang="ru-RU" sz="2400" dirty="0" smtClean="0">
                <a:cs typeface="Arial" pitchFamily="34" charset="0"/>
              </a:rPr>
              <a:t>Получение ресурсов</a:t>
            </a:r>
          </a:p>
          <a:p>
            <a:pPr eaLnBrk="1" hangingPunct="1">
              <a:spcAft>
                <a:spcPct val="30000"/>
              </a:spcAft>
            </a:pPr>
            <a:r>
              <a:rPr kumimoji="0" lang="ru-RU" sz="2400" dirty="0" smtClean="0">
                <a:cs typeface="Arial" pitchFamily="34" charset="0"/>
              </a:rPr>
              <a:t>Прояснение ролей и структур</a:t>
            </a:r>
          </a:p>
          <a:p>
            <a:pPr eaLnBrk="1" hangingPunct="1">
              <a:spcAft>
                <a:spcPct val="30000"/>
              </a:spcAft>
            </a:pPr>
            <a:r>
              <a:rPr kumimoji="0" lang="ru-RU" sz="2400" dirty="0" smtClean="0">
                <a:cs typeface="Arial" pitchFamily="34" charset="0"/>
              </a:rPr>
              <a:t>Организация эффективного общения</a:t>
            </a:r>
          </a:p>
          <a:p>
            <a:pPr eaLnBrk="1" hangingPunct="1">
              <a:spcAft>
                <a:spcPct val="30000"/>
              </a:spcAft>
            </a:pPr>
            <a:r>
              <a:rPr kumimoji="0" lang="ru-RU" sz="2400" dirty="0" smtClean="0">
                <a:cs typeface="Arial" pitchFamily="34" charset="0"/>
              </a:rPr>
              <a:t>Видение полной картины</a:t>
            </a:r>
          </a:p>
          <a:p>
            <a:pPr eaLnBrk="1" hangingPunct="1">
              <a:spcAft>
                <a:spcPct val="30000"/>
              </a:spcAft>
            </a:pPr>
            <a:r>
              <a:rPr kumimoji="0" lang="ru-RU" sz="2400" dirty="0" smtClean="0">
                <a:cs typeface="Arial" pitchFamily="34" charset="0"/>
              </a:rPr>
              <a:t>Продвижение вперед</a:t>
            </a:r>
          </a:p>
          <a:p>
            <a:pPr eaLnBrk="1" hangingPunct="1">
              <a:spcAft>
                <a:spcPct val="3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algn="r" eaLnBrk="1" hangingPunct="1">
              <a:spcAft>
                <a:spcPct val="30000"/>
              </a:spcAft>
              <a:buFont typeface="SymbolPS" charset="0"/>
              <a:buNone/>
            </a:pPr>
            <a:r>
              <a:rPr kumimoji="0" lang="ru-RU" sz="2400" dirty="0" smtClean="0">
                <a:cs typeface="Arial" pitchFamily="34" charset="0"/>
              </a:rPr>
              <a:t>(</a:t>
            </a:r>
            <a:r>
              <a:rPr kumimoji="0" lang="ru-RU" sz="2400" dirty="0" err="1" smtClean="0">
                <a:cs typeface="Arial" pitchFamily="34" charset="0"/>
              </a:rPr>
              <a:t>Бодди</a:t>
            </a:r>
            <a:r>
              <a:rPr kumimoji="0" lang="ru-RU" sz="2400" dirty="0" smtClean="0">
                <a:cs typeface="Arial" pitchFamily="34" charset="0"/>
              </a:rPr>
              <a:t> и </a:t>
            </a:r>
            <a:r>
              <a:rPr kumimoji="0" lang="ru-RU" sz="2400" dirty="0" err="1" smtClean="0">
                <a:cs typeface="Arial" pitchFamily="34" charset="0"/>
              </a:rPr>
              <a:t>Бьюканан</a:t>
            </a:r>
            <a:r>
              <a:rPr kumimoji="0" lang="ru-RU" sz="2400" dirty="0" smtClean="0">
                <a:cs typeface="Arial" pitchFamily="34" charset="0"/>
              </a:rPr>
              <a:t> (</a:t>
            </a:r>
            <a:r>
              <a:rPr kumimoji="0" lang="en-US" sz="2400" dirty="0" err="1" smtClean="0">
                <a:cs typeface="Arial" pitchFamily="34" charset="0"/>
              </a:rPr>
              <a:t>Boddy</a:t>
            </a:r>
            <a:r>
              <a:rPr kumimoji="0" lang="en-US" sz="2400" dirty="0" smtClean="0">
                <a:cs typeface="Arial" pitchFamily="34" charset="0"/>
              </a:rPr>
              <a:t> and Buchanan)</a:t>
            </a:r>
            <a:r>
              <a:rPr kumimoji="0" lang="ru-RU" sz="2400" dirty="0" smtClean="0">
                <a:cs typeface="Arial" pitchFamily="34" charset="0"/>
              </a:rPr>
              <a:t>, 1992</a:t>
            </a:r>
            <a:r>
              <a:rPr kumimoji="0" lang="en-US" sz="2400" dirty="0" smtClean="0">
                <a:cs typeface="Arial" pitchFamily="34" charset="0"/>
              </a:rPr>
              <a:t>)</a:t>
            </a: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spcAft>
                <a:spcPct val="3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spcAft>
                <a:spcPct val="9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/>
            <a:endParaRPr kumimoji="0" lang="ru-RU" sz="2400" dirty="0" smtClean="0">
              <a:cs typeface="Arial" pitchFamily="34" charset="0"/>
            </a:endParaRPr>
          </a:p>
          <a:p>
            <a:pPr eaLnBrk="1" hangingPunct="1"/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2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Роль менеджера проекта (2)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53250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325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7772400" cy="3733800"/>
          </a:xfrm>
        </p:spPr>
        <p:txBody>
          <a:bodyPr>
            <a:noAutofit/>
          </a:bodyPr>
          <a:lstStyle/>
          <a:p>
            <a:pPr eaLnBrk="1" hangingPunct="1">
              <a:spcAft>
                <a:spcPct val="85000"/>
              </a:spcAft>
            </a:pPr>
            <a:r>
              <a:rPr kumimoji="0" lang="ru-RU" sz="2400" dirty="0" smtClean="0">
                <a:cs typeface="Arial" pitchFamily="34" charset="0"/>
              </a:rPr>
              <a:t>Лидерство</a:t>
            </a:r>
          </a:p>
          <a:p>
            <a:pPr eaLnBrk="1" hangingPunct="1">
              <a:spcAft>
                <a:spcPct val="85000"/>
              </a:spcAft>
            </a:pPr>
            <a:r>
              <a:rPr kumimoji="0" lang="ru-RU" sz="2400" dirty="0" smtClean="0">
                <a:cs typeface="Arial" pitchFamily="34" charset="0"/>
              </a:rPr>
              <a:t>Мотивация</a:t>
            </a:r>
          </a:p>
          <a:p>
            <a:pPr eaLnBrk="1" hangingPunct="1">
              <a:spcAft>
                <a:spcPct val="85000"/>
              </a:spcAft>
            </a:pPr>
            <a:r>
              <a:rPr kumimoji="0" lang="ru-RU" sz="2400" dirty="0" smtClean="0">
                <a:cs typeface="Arial" pitchFamily="34" charset="0"/>
              </a:rPr>
              <a:t>Создание команды</a:t>
            </a:r>
          </a:p>
          <a:p>
            <a:pPr eaLnBrk="1" hangingPunct="1">
              <a:spcAft>
                <a:spcPct val="85000"/>
              </a:spcAft>
            </a:pPr>
            <a:r>
              <a:rPr kumimoji="0" lang="ru-RU" sz="2400" dirty="0" smtClean="0">
                <a:cs typeface="Arial" pitchFamily="34" charset="0"/>
              </a:rPr>
              <a:t>Общение</a:t>
            </a:r>
          </a:p>
          <a:p>
            <a:pPr eaLnBrk="1" hangingPunct="1">
              <a:spcAft>
                <a:spcPct val="3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algn="r" eaLnBrk="1" hangingPunct="1">
              <a:spcAft>
                <a:spcPct val="30000"/>
              </a:spcAft>
              <a:buFont typeface="SymbolPS" charset="0"/>
              <a:buNone/>
            </a:pPr>
            <a:r>
              <a:rPr kumimoji="0" lang="ru-RU" sz="2400" dirty="0" smtClean="0">
                <a:cs typeface="Arial" pitchFamily="34" charset="0"/>
              </a:rPr>
              <a:t>(</a:t>
            </a:r>
            <a:r>
              <a:rPr kumimoji="0" lang="en-US" sz="2400" dirty="0" err="1" smtClean="0">
                <a:cs typeface="Arial" pitchFamily="34" charset="0"/>
              </a:rPr>
              <a:t>Boddy</a:t>
            </a:r>
            <a:r>
              <a:rPr kumimoji="0" lang="en-US" sz="2400" dirty="0" smtClean="0">
                <a:cs typeface="Arial" pitchFamily="34" charset="0"/>
              </a:rPr>
              <a:t> and Buchanan</a:t>
            </a:r>
            <a:r>
              <a:rPr kumimoji="0" lang="ru-RU" sz="2400" dirty="0" smtClean="0">
                <a:cs typeface="Arial" pitchFamily="34" charset="0"/>
              </a:rPr>
              <a:t>, 1992</a:t>
            </a:r>
            <a:r>
              <a:rPr kumimoji="0" lang="en-US" sz="2400" dirty="0" smtClean="0">
                <a:cs typeface="Arial" pitchFamily="34" charset="0"/>
              </a:rPr>
              <a:t>)</a:t>
            </a: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spcAft>
                <a:spcPct val="3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spcAft>
                <a:spcPct val="9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/>
            <a:endParaRPr kumimoji="0" lang="ru-RU" sz="2400" dirty="0" smtClean="0">
              <a:cs typeface="Arial" pitchFamily="34" charset="0"/>
            </a:endParaRPr>
          </a:p>
          <a:p>
            <a:pPr eaLnBrk="1" hangingPunct="1"/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ChangeArrowheads="1"/>
          </p:cNvSpPr>
          <p:nvPr/>
        </p:nvSpPr>
        <p:spPr bwMode="auto">
          <a:xfrm>
            <a:off x="304800" y="260648"/>
            <a:ext cx="8839200" cy="103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Типы и источники власти лидера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0658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70659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504" y="1714500"/>
            <a:ext cx="8892709" cy="3730724"/>
          </a:xfrm>
          <a:noFill/>
        </p:spPr>
      </p:pic>
    </p:spTree>
    <p:extLst>
      <p:ext uri="{BB962C8B-B14F-4D97-AF65-F5344CB8AC3E}">
        <p14:creationId xmlns:p14="http://schemas.microsoft.com/office/powerpoint/2010/main" val="33426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0" name="Text Box 31"/>
          <p:cNvSpPr txBox="1">
            <a:spLocks noChangeArrowheads="1"/>
          </p:cNvSpPr>
          <p:nvPr/>
        </p:nvSpPr>
        <p:spPr bwMode="auto">
          <a:xfrm>
            <a:off x="251966" y="116632"/>
            <a:ext cx="8496498" cy="115222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defPPr>
              <a:defRPr lang="uk-UA"/>
            </a:defPPr>
            <a:lvl1pPr>
              <a:defRPr sz="3200" b="1">
                <a:solidFill>
                  <a:srgbClr val="333399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ru-RU" dirty="0"/>
              <a:t>Типология Власти  </a:t>
            </a:r>
          </a:p>
          <a:p>
            <a:r>
              <a:rPr lang="ru-RU" dirty="0"/>
              <a:t>Ключевые источники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0825" y="1641475"/>
            <a:ext cx="8569325" cy="32321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kumimoji="0" lang="ru-RU" sz="3400" dirty="0">
                <a:latin typeface="Calibri" pitchFamily="34" charset="0"/>
              </a:rPr>
              <a:t>Формальное положение и/или полномочия</a:t>
            </a:r>
          </a:p>
          <a:p>
            <a:pPr>
              <a:buFont typeface="Arial" pitchFamily="34" charset="0"/>
              <a:buChar char="•"/>
            </a:pPr>
            <a:r>
              <a:rPr kumimoji="0" lang="ru-RU" sz="3400" dirty="0">
                <a:latin typeface="Calibri" pitchFamily="34" charset="0"/>
              </a:rPr>
              <a:t>Контроль над ресурсами</a:t>
            </a:r>
          </a:p>
          <a:p>
            <a:pPr>
              <a:buFont typeface="Arial" pitchFamily="34" charset="0"/>
              <a:buChar char="•"/>
            </a:pPr>
            <a:r>
              <a:rPr kumimoji="0" lang="ru-RU" sz="3400" dirty="0">
                <a:latin typeface="Calibri" pitchFamily="34" charset="0"/>
              </a:rPr>
              <a:t>Социальные связи</a:t>
            </a:r>
          </a:p>
          <a:p>
            <a:pPr>
              <a:buFont typeface="Arial" pitchFamily="34" charset="0"/>
              <a:buChar char="•"/>
            </a:pPr>
            <a:r>
              <a:rPr kumimoji="0" lang="ru-RU" sz="3400" dirty="0">
                <a:latin typeface="Calibri" pitchFamily="34" charset="0"/>
              </a:rPr>
              <a:t>Опыт</a:t>
            </a:r>
          </a:p>
          <a:p>
            <a:pPr>
              <a:buFont typeface="Arial" pitchFamily="34" charset="0"/>
              <a:buChar char="•"/>
            </a:pPr>
            <a:r>
              <a:rPr kumimoji="0" lang="ru-RU" sz="3400" dirty="0">
                <a:latin typeface="Calibri" pitchFamily="34" charset="0"/>
              </a:rPr>
              <a:t>Контроль за информацией</a:t>
            </a:r>
          </a:p>
          <a:p>
            <a:pPr>
              <a:buFont typeface="Arial" pitchFamily="34" charset="0"/>
              <a:buChar char="•"/>
            </a:pPr>
            <a:r>
              <a:rPr kumimoji="0" lang="ru-RU" sz="3400" dirty="0">
                <a:latin typeface="Calibri" pitchFamily="34" charset="0"/>
              </a:rPr>
              <a:t>Личная власть</a:t>
            </a: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355555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29" name="Группа 18"/>
          <p:cNvGrpSpPr>
            <a:grpSpLocks/>
          </p:cNvGrpSpPr>
          <p:nvPr/>
        </p:nvGrpSpPr>
        <p:grpSpPr bwMode="auto">
          <a:xfrm>
            <a:off x="684213" y="1125538"/>
            <a:ext cx="7632700" cy="5256212"/>
            <a:chOff x="1316433" y="1340769"/>
            <a:chExt cx="6711953" cy="5044201"/>
          </a:xfrm>
        </p:grpSpPr>
        <p:sp>
          <p:nvSpPr>
            <p:cNvPr id="8" name="Овал 7"/>
            <p:cNvSpPr/>
            <p:nvPr/>
          </p:nvSpPr>
          <p:spPr>
            <a:xfrm>
              <a:off x="1316433" y="1340769"/>
              <a:ext cx="4119586" cy="388941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200">
                <a:solidFill>
                  <a:srgbClr val="F96A1B">
                    <a:lumMod val="75000"/>
                  </a:srgbClr>
                </a:solidFill>
              </a:endParaRPr>
            </a:p>
          </p:txBody>
        </p:sp>
        <p:sp>
          <p:nvSpPr>
            <p:cNvPr id="9" name="Овал 8"/>
            <p:cNvSpPr/>
            <p:nvPr/>
          </p:nvSpPr>
          <p:spPr>
            <a:xfrm>
              <a:off x="3852959" y="1340769"/>
              <a:ext cx="4175427" cy="388941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200">
                <a:solidFill>
                  <a:srgbClr val="F96A1B">
                    <a:lumMod val="75000"/>
                  </a:srgbClr>
                </a:solidFill>
              </a:endParaRPr>
            </a:p>
          </p:txBody>
        </p:sp>
        <p:sp>
          <p:nvSpPr>
            <p:cNvPr id="10" name="Овал 9"/>
            <p:cNvSpPr/>
            <p:nvPr/>
          </p:nvSpPr>
          <p:spPr>
            <a:xfrm>
              <a:off x="2699865" y="2853572"/>
              <a:ext cx="4033035" cy="353139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200">
                <a:solidFill>
                  <a:srgbClr val="F96A1B">
                    <a:lumMod val="75000"/>
                  </a:srgb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04126" y="1763583"/>
              <a:ext cx="760795" cy="5611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0195" y="3267171"/>
              <a:ext cx="1718444" cy="5611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CAPI</a:t>
              </a:r>
              <a:endParaRPr lang="ru-RU" sz="3200" b="1" dirty="0">
                <a:ln w="10541" cmpd="sng">
                  <a:solidFill>
                    <a:srgbClr val="797B7E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96A1B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68143" y="1763583"/>
              <a:ext cx="976819" cy="5611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P</a:t>
              </a:r>
              <a:endParaRPr lang="ru-RU" sz="3200" b="1" dirty="0">
                <a:ln w="10541" cmpd="sng">
                  <a:solidFill>
                    <a:srgbClr val="797B7E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96A1B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45475" y="5063736"/>
              <a:ext cx="720080" cy="5611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I</a:t>
              </a:r>
              <a:endParaRPr lang="ru-RU" sz="3200" b="1" dirty="0">
                <a:ln w="10541" cmpd="sng">
                  <a:solidFill>
                    <a:srgbClr val="797B7E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96A1B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5272" y="2644123"/>
              <a:ext cx="2841751" cy="5611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ПОЛНОМОЧИЯ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702" y="5614810"/>
              <a:ext cx="1946755" cy="5611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ВЛИЯНИЕ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44604" y="2603070"/>
              <a:ext cx="1650361" cy="5611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ВЛАСТЬ</a:t>
              </a:r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179512" y="188640"/>
            <a:ext cx="6227763" cy="765175"/>
          </a:xfrm>
          <a:prstGeom prst="rect">
            <a:avLst/>
          </a:prstGeom>
          <a:solidFill>
            <a:srgbClr val="0079C1"/>
          </a:solidFill>
          <a:ln>
            <a:solidFill>
              <a:srgbClr val="007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ru-RU" sz="4000" b="1" dirty="0">
                <a:solidFill>
                  <a:schemeClr val="bg1"/>
                </a:solidFill>
                <a:latin typeface="Franklin Gothic Medium" pitchFamily="34" charset="0"/>
                <a:cs typeface="Arial" pitchFamily="34" charset="0"/>
              </a:rPr>
              <a:t>Теории  Власти Влияния</a:t>
            </a:r>
          </a:p>
        </p:txBody>
      </p:sp>
      <p:pic>
        <p:nvPicPr>
          <p:cNvPr id="31746" name="Picture 2" descr="http://victoriacoach.com.ua/wp-content/uploads/2010/03/Adizes-Institute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324718"/>
            <a:ext cx="1152128" cy="4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8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3619" name="Object 3"/>
          <p:cNvGraphicFramePr>
            <a:graphicFrameLocks noChangeAspect="1"/>
          </p:cNvGraphicFramePr>
          <p:nvPr/>
        </p:nvGraphicFramePr>
        <p:xfrm>
          <a:off x="1763713" y="1316038"/>
          <a:ext cx="2112962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CorelDRAW" r:id="rId4" imgW="2218944" imgH="2218944" progId="CorelDraw.Graphic.8">
                  <p:embed/>
                </p:oleObj>
              </mc:Choice>
              <mc:Fallback>
                <p:oleObj name="CorelDRAW" r:id="rId4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316038"/>
                        <a:ext cx="2112962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3620" name="Text Box 4"/>
          <p:cNvSpPr txBox="1">
            <a:spLocks noChangeArrowheads="1"/>
          </p:cNvSpPr>
          <p:nvPr/>
        </p:nvSpPr>
        <p:spPr bwMode="auto">
          <a:xfrm>
            <a:off x="1916113" y="2166938"/>
            <a:ext cx="17446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en-US" sz="2200" b="1">
                <a:latin typeface="Verdana" pitchFamily="34" charset="0"/>
              </a:rPr>
              <a:t>authority</a:t>
            </a:r>
          </a:p>
        </p:txBody>
      </p:sp>
      <p:sp>
        <p:nvSpPr>
          <p:cNvPr id="2543621" name="AutoShape 5"/>
          <p:cNvSpPr>
            <a:spLocks/>
          </p:cNvSpPr>
          <p:nvPr/>
        </p:nvSpPr>
        <p:spPr bwMode="auto">
          <a:xfrm>
            <a:off x="4716463" y="3467100"/>
            <a:ext cx="3671887" cy="2338388"/>
          </a:xfrm>
          <a:prstGeom prst="borderCallout1">
            <a:avLst>
              <a:gd name="adj1" fmla="val 4889"/>
              <a:gd name="adj2" fmla="val -2074"/>
              <a:gd name="adj3" fmla="val -34079"/>
              <a:gd name="adj4" fmla="val -24602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2400"/>
              <a:t>Authority (</a:t>
            </a:r>
            <a:r>
              <a:rPr lang="ru-RU" sz="2400"/>
              <a:t>полномочия) – формальное право принимать решения, говорить да и говорить нет.</a:t>
            </a:r>
          </a:p>
        </p:txBody>
      </p:sp>
      <p:pic>
        <p:nvPicPr>
          <p:cNvPr id="6" name="Picture 2" descr="http://victoriacoach.com.ua/wp-content/uploads/2010/03/Adizes-Institute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324718"/>
            <a:ext cx="1152128" cy="4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2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6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436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43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3620" grpId="0"/>
      <p:bldP spid="2543621" grpId="0" build="allAtOnce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5669" name="Object 5"/>
          <p:cNvGraphicFramePr>
            <a:graphicFrameLocks noChangeAspect="1"/>
          </p:cNvGraphicFramePr>
          <p:nvPr/>
        </p:nvGraphicFramePr>
        <p:xfrm>
          <a:off x="5330825" y="1316038"/>
          <a:ext cx="2112963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CorelDRAW" r:id="rId4" imgW="2218944" imgH="2218944" progId="CorelDraw.Graphic.8">
                  <p:embed/>
                </p:oleObj>
              </mc:Choice>
              <mc:Fallback>
                <p:oleObj name="CorelDRAW" r:id="rId4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825" y="1316038"/>
                        <a:ext cx="2112963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5670" name="Text Box 6"/>
          <p:cNvSpPr txBox="1">
            <a:spLocks noChangeArrowheads="1"/>
          </p:cNvSpPr>
          <p:nvPr/>
        </p:nvSpPr>
        <p:spPr bwMode="auto">
          <a:xfrm>
            <a:off x="5557838" y="2243138"/>
            <a:ext cx="16700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en-US" sz="2200" b="1">
                <a:latin typeface="Verdana" pitchFamily="34" charset="0"/>
              </a:rPr>
              <a:t>power</a:t>
            </a:r>
          </a:p>
        </p:txBody>
      </p:sp>
      <p:sp>
        <p:nvSpPr>
          <p:cNvPr id="2545671" name="AutoShape 7"/>
          <p:cNvSpPr>
            <a:spLocks/>
          </p:cNvSpPr>
          <p:nvPr/>
        </p:nvSpPr>
        <p:spPr bwMode="auto">
          <a:xfrm>
            <a:off x="1403350" y="3617913"/>
            <a:ext cx="3168650" cy="1682750"/>
          </a:xfrm>
          <a:prstGeom prst="borderCallout1">
            <a:avLst>
              <a:gd name="adj1" fmla="val 6792"/>
              <a:gd name="adj2" fmla="val 102403"/>
              <a:gd name="adj3" fmla="val -47264"/>
              <a:gd name="adj4" fmla="val 12875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2400"/>
              <a:t>Power (</a:t>
            </a:r>
            <a:r>
              <a:rPr lang="ru-RU" sz="2400"/>
              <a:t>сила) – способность наказывать и</a:t>
            </a:r>
            <a:r>
              <a:rPr lang="en-US" sz="2400"/>
              <a:t>/</a:t>
            </a:r>
            <a:r>
              <a:rPr lang="ru-RU" sz="2400"/>
              <a:t>или награждать</a:t>
            </a:r>
          </a:p>
        </p:txBody>
      </p:sp>
      <p:pic>
        <p:nvPicPr>
          <p:cNvPr id="6" name="Picture 2" descr="http://victoriacoach.com.ua/wp-content/uploads/2010/03/Adizes-Institute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324718"/>
            <a:ext cx="1152128" cy="4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2296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45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45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45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5670" grpId="0"/>
      <p:bldP spid="254567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7717" name="Object 5"/>
          <p:cNvGraphicFramePr>
            <a:graphicFrameLocks noChangeAspect="1"/>
          </p:cNvGraphicFramePr>
          <p:nvPr/>
        </p:nvGraphicFramePr>
        <p:xfrm>
          <a:off x="1908175" y="4111625"/>
          <a:ext cx="2112963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CorelDRAW" r:id="rId4" imgW="2218944" imgH="2218944" progId="CorelDraw.Graphic.8">
                  <p:embed/>
                </p:oleObj>
              </mc:Choice>
              <mc:Fallback>
                <p:oleObj name="CorelDRAW" r:id="rId4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111625"/>
                        <a:ext cx="2112963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7718" name="Text Box 6"/>
          <p:cNvSpPr txBox="1">
            <a:spLocks noChangeArrowheads="1"/>
          </p:cNvSpPr>
          <p:nvPr/>
        </p:nvSpPr>
        <p:spPr bwMode="auto">
          <a:xfrm>
            <a:off x="2051720" y="5032086"/>
            <a:ext cx="16700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en-US" sz="2200" b="1" dirty="0">
                <a:latin typeface="Verdana" pitchFamily="34" charset="0"/>
              </a:rPr>
              <a:t>influence</a:t>
            </a:r>
          </a:p>
        </p:txBody>
      </p:sp>
      <p:sp>
        <p:nvSpPr>
          <p:cNvPr id="2547719" name="AutoShape 7"/>
          <p:cNvSpPr>
            <a:spLocks/>
          </p:cNvSpPr>
          <p:nvPr/>
        </p:nvSpPr>
        <p:spPr bwMode="auto">
          <a:xfrm>
            <a:off x="4572000" y="2252663"/>
            <a:ext cx="3816350" cy="2689225"/>
          </a:xfrm>
          <a:prstGeom prst="borderCallout1">
            <a:avLst>
              <a:gd name="adj1" fmla="val 4250"/>
              <a:gd name="adj2" fmla="val -1995"/>
              <a:gd name="adj3" fmla="val 71958"/>
              <a:gd name="adj4" fmla="val -3381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2400"/>
              <a:t>Influence</a:t>
            </a:r>
            <a:r>
              <a:rPr lang="ru-RU" sz="2400"/>
              <a:t> (влияние) – способность добиться определенной реакции от человека без использования полномочий и</a:t>
            </a:r>
            <a:r>
              <a:rPr lang="en-US" sz="2400"/>
              <a:t>/</a:t>
            </a:r>
            <a:r>
              <a:rPr lang="ru-RU" sz="2400"/>
              <a:t>или силы.</a:t>
            </a:r>
          </a:p>
        </p:txBody>
      </p:sp>
      <p:pic>
        <p:nvPicPr>
          <p:cNvPr id="6" name="Picture 2" descr="http://victoriacoach.com.ua/wp-content/uploads/2010/03/Adizes-Institute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324718"/>
            <a:ext cx="1152128" cy="4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049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4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47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47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7718" grpId="0"/>
      <p:bldP spid="254771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0789" name="Object 5"/>
          <p:cNvGraphicFramePr>
            <a:graphicFrameLocks noChangeAspect="1"/>
          </p:cNvGraphicFramePr>
          <p:nvPr/>
        </p:nvGraphicFramePr>
        <p:xfrm>
          <a:off x="827088" y="1316038"/>
          <a:ext cx="2112962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8" name="CorelDRAW" r:id="rId4" imgW="2218944" imgH="2218944" progId="CorelDraw.Graphic.8">
                  <p:embed/>
                </p:oleObj>
              </mc:Choice>
              <mc:Fallback>
                <p:oleObj name="CorelDRAW" r:id="rId4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316038"/>
                        <a:ext cx="2112962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790" name="Object 6"/>
          <p:cNvGraphicFramePr>
            <a:graphicFrameLocks noChangeAspect="1"/>
          </p:cNvGraphicFramePr>
          <p:nvPr/>
        </p:nvGraphicFramePr>
        <p:xfrm>
          <a:off x="4427538" y="1316038"/>
          <a:ext cx="2112962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9" name="CorelDRAW" r:id="rId6" imgW="2218944" imgH="2218944" progId="CorelDraw.Graphic.8">
                  <p:embed/>
                </p:oleObj>
              </mc:Choice>
              <mc:Fallback>
                <p:oleObj name="CorelDRAW" r:id="rId6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316038"/>
                        <a:ext cx="2112962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791" name="Object 7"/>
          <p:cNvGraphicFramePr>
            <a:graphicFrameLocks noChangeAspect="1"/>
          </p:cNvGraphicFramePr>
          <p:nvPr/>
        </p:nvGraphicFramePr>
        <p:xfrm>
          <a:off x="3348038" y="1682750"/>
          <a:ext cx="608012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0" name="CorelDRAW" r:id="rId7" imgW="635000" imgH="1435100" progId="CorelDraw.Graphic.8">
                  <p:embed/>
                </p:oleObj>
              </mc:Choice>
              <mc:Fallback>
                <p:oleObj name="CorelDRAW" r:id="rId7" imgW="635000" imgH="1435100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682750"/>
                        <a:ext cx="608012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0792" name="AutoShape 8"/>
          <p:cNvSpPr>
            <a:spLocks/>
          </p:cNvSpPr>
          <p:nvPr/>
        </p:nvSpPr>
        <p:spPr bwMode="auto">
          <a:xfrm>
            <a:off x="4427538" y="3716338"/>
            <a:ext cx="4032250" cy="2017712"/>
          </a:xfrm>
          <a:prstGeom prst="borderCallout1">
            <a:avLst>
              <a:gd name="adj1" fmla="val 5667"/>
              <a:gd name="adj2" fmla="val -1889"/>
              <a:gd name="adj3" fmla="val -38236"/>
              <a:gd name="adj4" fmla="val -1638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</a:pPr>
            <a:r>
              <a:rPr lang="en-US" sz="2000" b="1">
                <a:solidFill>
                  <a:srgbClr val="008E00"/>
                </a:solidFill>
              </a:rPr>
              <a:t>ap=authorized power </a:t>
            </a:r>
          </a:p>
          <a:p>
            <a:pPr algn="ctr" eaLnBrk="0" hangingPunct="0">
              <a:spcBef>
                <a:spcPct val="20000"/>
              </a:spcBef>
            </a:pPr>
            <a:r>
              <a:rPr lang="ru-RU" sz="2000" b="1">
                <a:solidFill>
                  <a:srgbClr val="008E00"/>
                </a:solidFill>
              </a:rPr>
              <a:t>полномочная сила (власть) </a:t>
            </a:r>
            <a:endParaRPr lang="en-US" sz="2000" b="1">
              <a:solidFill>
                <a:srgbClr val="008E00"/>
              </a:solidFill>
            </a:endParaRPr>
          </a:p>
          <a:p>
            <a:pPr algn="ctr" eaLnBrk="0" hangingPunct="0">
              <a:spcBef>
                <a:spcPct val="20000"/>
              </a:spcBef>
            </a:pPr>
            <a:r>
              <a:rPr lang="ru-RU" sz="2000"/>
              <a:t>Легальное право</a:t>
            </a:r>
            <a:r>
              <a:rPr lang="en-US" sz="2000"/>
              <a:t> </a:t>
            </a:r>
            <a:r>
              <a:rPr lang="ru-RU" sz="2000"/>
              <a:t>наказывать или награждать</a:t>
            </a:r>
          </a:p>
        </p:txBody>
      </p:sp>
      <p:sp>
        <p:nvSpPr>
          <p:cNvPr id="2550793" name="Text Box 9"/>
          <p:cNvSpPr txBox="1">
            <a:spLocks noChangeArrowheads="1"/>
          </p:cNvSpPr>
          <p:nvPr/>
        </p:nvSpPr>
        <p:spPr bwMode="auto">
          <a:xfrm>
            <a:off x="755576" y="2138362"/>
            <a:ext cx="23606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ru-RU" sz="2200" b="1" dirty="0">
                <a:latin typeface="Verdana" pitchFamily="34" charset="0"/>
              </a:rPr>
              <a:t>полномочия</a:t>
            </a:r>
            <a:endParaRPr kumimoji="0" lang="en-US" sz="2200" b="1" dirty="0">
              <a:latin typeface="Verdana" pitchFamily="34" charset="0"/>
            </a:endParaRPr>
          </a:p>
        </p:txBody>
      </p:sp>
      <p:sp>
        <p:nvSpPr>
          <p:cNvPr id="2550794" name="Text Box 10"/>
          <p:cNvSpPr txBox="1">
            <a:spLocks noChangeArrowheads="1"/>
          </p:cNvSpPr>
          <p:nvPr/>
        </p:nvSpPr>
        <p:spPr bwMode="auto">
          <a:xfrm>
            <a:off x="4788024" y="2143126"/>
            <a:ext cx="14430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ru-RU" sz="2200" b="1" dirty="0">
                <a:latin typeface="Verdana" pitchFamily="34" charset="0"/>
              </a:rPr>
              <a:t>сила</a:t>
            </a:r>
            <a:endParaRPr kumimoji="0" lang="en-US" sz="2200" b="1" dirty="0">
              <a:latin typeface="Verdana" pitchFamily="34" charset="0"/>
            </a:endParaRPr>
          </a:p>
        </p:txBody>
      </p:sp>
      <p:pic>
        <p:nvPicPr>
          <p:cNvPr id="9" name="Picture 2" descr="http://victoriacoach.com.ua/wp-content/uploads/2010/03/Adizes-Institute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324718"/>
            <a:ext cx="1152128" cy="4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15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69 L 0.10868 -0.00069 " pathEditMode="fixed" rAng="0" ptsTypes="AA">
                                      <p:cBhvr>
                                        <p:cTn id="6" dur="500" fill="hold"/>
                                        <p:tgtEl>
                                          <p:spTgt spid="25507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69 L -0.11545 -0.00069 " pathEditMode="fixed" rAng="0" ptsTypes="AA">
                                      <p:cBhvr>
                                        <p:cTn id="8" dur="500" fill="hold"/>
                                        <p:tgtEl>
                                          <p:spTgt spid="2550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50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50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0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50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0792" grpId="0" animBg="1"/>
      <p:bldP spid="2550793" grpId="0"/>
      <p:bldP spid="25507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Что такое </a:t>
            </a:r>
            <a:r>
              <a:rPr lang="en-GB" smtClean="0"/>
              <a:t>Brainstorming?</a:t>
            </a:r>
            <a:endParaRPr lang="uk-UA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ru-RU" dirty="0" smtClean="0"/>
              <a:t>Определение правил занятия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8432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1813" name="Object 5"/>
          <p:cNvGraphicFramePr>
            <a:graphicFrameLocks noChangeAspect="1"/>
          </p:cNvGraphicFramePr>
          <p:nvPr/>
        </p:nvGraphicFramePr>
        <p:xfrm>
          <a:off x="2438400" y="3962400"/>
          <a:ext cx="2112963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2" name="CorelDRAW" r:id="rId4" imgW="2218944" imgH="2218944" progId="CorelDraw.Graphic.8">
                  <p:embed/>
                </p:oleObj>
              </mc:Choice>
              <mc:Fallback>
                <p:oleObj name="CorelDRAW" r:id="rId4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962400"/>
                        <a:ext cx="2112963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1814" name="Object 6"/>
          <p:cNvGraphicFramePr>
            <a:graphicFrameLocks noChangeAspect="1"/>
          </p:cNvGraphicFramePr>
          <p:nvPr/>
        </p:nvGraphicFramePr>
        <p:xfrm>
          <a:off x="990600" y="1524000"/>
          <a:ext cx="2112963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3" name="CorelDRAW" r:id="rId6" imgW="2218944" imgH="2218944" progId="CorelDraw.Graphic.8">
                  <p:embed/>
                </p:oleObj>
              </mc:Choice>
              <mc:Fallback>
                <p:oleObj name="CorelDRAW" r:id="rId6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524000"/>
                        <a:ext cx="2112963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1815" name="Object 7"/>
          <p:cNvGraphicFramePr>
            <a:graphicFrameLocks noChangeAspect="1"/>
          </p:cNvGraphicFramePr>
          <p:nvPr/>
        </p:nvGraphicFramePr>
        <p:xfrm>
          <a:off x="2590800" y="3200400"/>
          <a:ext cx="10763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4" name="CorelDRAW" r:id="rId7" imgW="1143000" imgH="977900" progId="CorelDraw.Graphic.8">
                  <p:embed/>
                </p:oleObj>
              </mc:Choice>
              <mc:Fallback>
                <p:oleObj name="CorelDRAW" r:id="rId7" imgW="1143000" imgH="977900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200400"/>
                        <a:ext cx="10763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1816" name="Text Box 8"/>
          <p:cNvSpPr txBox="1">
            <a:spLocks noChangeArrowheads="1"/>
          </p:cNvSpPr>
          <p:nvPr/>
        </p:nvSpPr>
        <p:spPr bwMode="auto">
          <a:xfrm>
            <a:off x="755650" y="2349500"/>
            <a:ext cx="25812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ru-RU" sz="2200" b="1" dirty="0">
                <a:latin typeface="Verdana" pitchFamily="34" charset="0"/>
              </a:rPr>
              <a:t>полномочия</a:t>
            </a:r>
            <a:endParaRPr kumimoji="0" lang="en-US" sz="2200" b="1" dirty="0">
              <a:latin typeface="Verdana" pitchFamily="34" charset="0"/>
            </a:endParaRPr>
          </a:p>
        </p:txBody>
      </p:sp>
      <p:sp>
        <p:nvSpPr>
          <p:cNvPr id="2551817" name="Text Box 9"/>
          <p:cNvSpPr txBox="1">
            <a:spLocks noChangeArrowheads="1"/>
          </p:cNvSpPr>
          <p:nvPr/>
        </p:nvSpPr>
        <p:spPr bwMode="auto">
          <a:xfrm>
            <a:off x="2495927" y="4835670"/>
            <a:ext cx="18224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ru-RU" sz="2200" b="1" dirty="0">
                <a:latin typeface="Verdana" pitchFamily="34" charset="0"/>
              </a:rPr>
              <a:t>влияние</a:t>
            </a:r>
            <a:endParaRPr kumimoji="0" lang="en-US" sz="2200" b="1" dirty="0">
              <a:latin typeface="Verdana" pitchFamily="34" charset="0"/>
            </a:endParaRPr>
          </a:p>
        </p:txBody>
      </p:sp>
      <p:sp>
        <p:nvSpPr>
          <p:cNvPr id="2551818" name="AutoShape 10"/>
          <p:cNvSpPr>
            <a:spLocks/>
          </p:cNvSpPr>
          <p:nvPr/>
        </p:nvSpPr>
        <p:spPr bwMode="auto">
          <a:xfrm>
            <a:off x="4859338" y="2479675"/>
            <a:ext cx="3600450" cy="2605088"/>
          </a:xfrm>
          <a:prstGeom prst="borderCallout1">
            <a:avLst>
              <a:gd name="adj1" fmla="val 4389"/>
              <a:gd name="adj2" fmla="val -2116"/>
              <a:gd name="adj3" fmla="val 24801"/>
              <a:gd name="adj4" fmla="val -3200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2000" b="1">
                <a:solidFill>
                  <a:srgbClr val="FF0033"/>
                </a:solidFill>
              </a:rPr>
              <a:t>ia=Influencing authority</a:t>
            </a:r>
            <a:endParaRPr lang="ru-RU" sz="2000" b="1">
              <a:solidFill>
                <a:srgbClr val="FF0033"/>
              </a:solidFill>
            </a:endParaRPr>
          </a:p>
          <a:p>
            <a:pPr algn="ctr" eaLnBrk="0" hangingPunct="0"/>
            <a:r>
              <a:rPr lang="ru-RU" sz="2000" b="1">
                <a:solidFill>
                  <a:srgbClr val="FF0033"/>
                </a:solidFill>
              </a:rPr>
              <a:t>Признаваемые полномочия</a:t>
            </a:r>
            <a:endParaRPr lang="en-US" sz="2000" b="1">
              <a:solidFill>
                <a:srgbClr val="FF0033"/>
              </a:solidFill>
            </a:endParaRPr>
          </a:p>
          <a:p>
            <a:pPr algn="ctr" eaLnBrk="0" hangingPunct="0"/>
            <a:r>
              <a:rPr lang="ru-RU" sz="2000"/>
              <a:t>Право принимать решение, подкрепленное способностью убедить, что решение верное.</a:t>
            </a:r>
          </a:p>
        </p:txBody>
      </p:sp>
      <p:pic>
        <p:nvPicPr>
          <p:cNvPr id="9" name="Picture 2" descr="http://victoriacoach.com.ua/wp-content/uploads/2010/03/Adizes-Institute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324718"/>
            <a:ext cx="1152128" cy="4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362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69 L 0.08386 0.09885 " pathEditMode="fixed" rAng="0" ptsTypes="AA">
                                      <p:cBhvr>
                                        <p:cTn id="6" dur="500" fill="hold"/>
                                        <p:tgtEl>
                                          <p:spTgt spid="2551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0.00017 -0.14282 " pathEditMode="fixed" rAng="0" ptsTypes="AA">
                                      <p:cBhvr>
                                        <p:cTn id="8" dur="500" fill="hold"/>
                                        <p:tgtEl>
                                          <p:spTgt spid="2551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5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5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5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1816" grpId="0"/>
      <p:bldP spid="2551817" grpId="0"/>
      <p:bldP spid="255181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2837" name="Object 5"/>
          <p:cNvGraphicFramePr>
            <a:graphicFrameLocks noChangeAspect="1"/>
          </p:cNvGraphicFramePr>
          <p:nvPr/>
        </p:nvGraphicFramePr>
        <p:xfrm>
          <a:off x="5843588" y="1316038"/>
          <a:ext cx="2112962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6" name="CorelDRAW" r:id="rId4" imgW="2218944" imgH="2218944" progId="CorelDraw.Graphic.8">
                  <p:embed/>
                </p:oleObj>
              </mc:Choice>
              <mc:Fallback>
                <p:oleObj name="CorelDRAW" r:id="rId4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588" y="1316038"/>
                        <a:ext cx="2112962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2838" name="Object 6"/>
          <p:cNvGraphicFramePr>
            <a:graphicFrameLocks noChangeAspect="1"/>
          </p:cNvGraphicFramePr>
          <p:nvPr/>
        </p:nvGraphicFramePr>
        <p:xfrm>
          <a:off x="4043363" y="4111625"/>
          <a:ext cx="2112962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7" name="CorelDRAW" r:id="rId6" imgW="2218944" imgH="2218944" progId="CorelDraw.Graphic.8">
                  <p:embed/>
                </p:oleObj>
              </mc:Choice>
              <mc:Fallback>
                <p:oleObj name="CorelDRAW" r:id="rId6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3" y="4111625"/>
                        <a:ext cx="2112962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2839" name="Object 7"/>
          <p:cNvGraphicFramePr>
            <a:graphicFrameLocks noChangeAspect="1"/>
          </p:cNvGraphicFramePr>
          <p:nvPr/>
        </p:nvGraphicFramePr>
        <p:xfrm>
          <a:off x="4973638" y="3135313"/>
          <a:ext cx="1111250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8" name="CorelDRAW" r:id="rId7" imgW="1167384" imgH="926592" progId="CorelDraw.Graphic.8">
                  <p:embed/>
                </p:oleObj>
              </mc:Choice>
              <mc:Fallback>
                <p:oleObj name="CorelDRAW" r:id="rId7" imgW="1167384" imgH="926592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3135313"/>
                        <a:ext cx="1111250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2840" name="Text Box 8"/>
          <p:cNvSpPr txBox="1">
            <a:spLocks noChangeArrowheads="1"/>
          </p:cNvSpPr>
          <p:nvPr/>
        </p:nvSpPr>
        <p:spPr bwMode="auto">
          <a:xfrm>
            <a:off x="4211960" y="4941168"/>
            <a:ext cx="17462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ru-RU" sz="2200" b="1" dirty="0">
                <a:latin typeface="Verdana" pitchFamily="34" charset="0"/>
              </a:rPr>
              <a:t>влияние</a:t>
            </a:r>
            <a:endParaRPr kumimoji="0" lang="en-US" sz="2200" b="1" dirty="0">
              <a:latin typeface="Verdana" pitchFamily="34" charset="0"/>
            </a:endParaRPr>
          </a:p>
        </p:txBody>
      </p:sp>
      <p:sp>
        <p:nvSpPr>
          <p:cNvPr id="2552841" name="Text Box 9"/>
          <p:cNvSpPr txBox="1">
            <a:spLocks noChangeArrowheads="1"/>
          </p:cNvSpPr>
          <p:nvPr/>
        </p:nvSpPr>
        <p:spPr bwMode="auto">
          <a:xfrm>
            <a:off x="6156176" y="2210956"/>
            <a:ext cx="14430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ru-RU" sz="2200" b="1" dirty="0">
                <a:latin typeface="Verdana" pitchFamily="34" charset="0"/>
              </a:rPr>
              <a:t>сила</a:t>
            </a:r>
            <a:endParaRPr kumimoji="0" lang="en-US" sz="2200" b="1" dirty="0">
              <a:latin typeface="Verdana" pitchFamily="34" charset="0"/>
            </a:endParaRPr>
          </a:p>
        </p:txBody>
      </p:sp>
      <p:sp>
        <p:nvSpPr>
          <p:cNvPr id="2552842" name="AutoShape 10"/>
          <p:cNvSpPr>
            <a:spLocks/>
          </p:cNvSpPr>
          <p:nvPr/>
        </p:nvSpPr>
        <p:spPr bwMode="auto">
          <a:xfrm>
            <a:off x="228600" y="2667000"/>
            <a:ext cx="3457575" cy="3101975"/>
          </a:xfrm>
          <a:prstGeom prst="borderCallout1">
            <a:avLst>
              <a:gd name="adj1" fmla="val 3685"/>
              <a:gd name="adj2" fmla="val 102204"/>
              <a:gd name="adj3" fmla="val 17556"/>
              <a:gd name="adj4" fmla="val 133565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2000" b="1">
                <a:solidFill>
                  <a:schemeClr val="accent2"/>
                </a:solidFill>
              </a:rPr>
              <a:t>ip=Indirect power</a:t>
            </a:r>
            <a:endParaRPr lang="ru-RU" sz="2000" b="1">
              <a:solidFill>
                <a:schemeClr val="accent2"/>
              </a:solidFill>
            </a:endParaRPr>
          </a:p>
          <a:p>
            <a:pPr algn="ctr" eaLnBrk="0" hangingPunct="0"/>
            <a:r>
              <a:rPr lang="ru-RU" sz="2000" b="1">
                <a:solidFill>
                  <a:schemeClr val="accent2"/>
                </a:solidFill>
              </a:rPr>
              <a:t>Косвенная сила (власть)</a:t>
            </a:r>
            <a:endParaRPr lang="en-US" sz="2000" b="1">
              <a:solidFill>
                <a:schemeClr val="accent2"/>
              </a:solidFill>
            </a:endParaRPr>
          </a:p>
          <a:p>
            <a:pPr algn="ctr" eaLnBrk="0" hangingPunct="0"/>
            <a:r>
              <a:rPr lang="ru-RU" sz="2000"/>
              <a:t>Происходит тогда, когда один человек думает, что он оказывает влияние</a:t>
            </a:r>
            <a:r>
              <a:rPr lang="en-US" sz="2000"/>
              <a:t>, </a:t>
            </a:r>
            <a:r>
              <a:rPr lang="ru-RU" sz="2000"/>
              <a:t>а другой воспринимает это как  применение силы.</a:t>
            </a:r>
          </a:p>
        </p:txBody>
      </p:sp>
      <p:pic>
        <p:nvPicPr>
          <p:cNvPr id="9" name="Picture 2" descr="http://victoriacoach.com.ua/wp-content/uploads/2010/03/Adizes-Institute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324718"/>
            <a:ext cx="1152128" cy="4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731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00069 L -0.10018 0.08773 " pathEditMode="fixed" rAng="0" ptsTypes="AA">
                                      <p:cBhvr>
                                        <p:cTn id="6" dur="500" fill="hold"/>
                                        <p:tgtEl>
                                          <p:spTgt spid="2552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3" y="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0.00017 -0.14282 " pathEditMode="fixed" rAng="0" ptsTypes="AA">
                                      <p:cBhvr>
                                        <p:cTn id="8" dur="500" fill="hold"/>
                                        <p:tgtEl>
                                          <p:spTgt spid="25528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52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5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5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2840" grpId="0"/>
      <p:bldP spid="2552841" grpId="0"/>
      <p:bldP spid="255284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5" name="Object 5"/>
          <p:cNvGraphicFramePr>
            <a:graphicFrameLocks noChangeAspect="1"/>
          </p:cNvGraphicFramePr>
          <p:nvPr/>
        </p:nvGraphicFramePr>
        <p:xfrm>
          <a:off x="3189288" y="1751013"/>
          <a:ext cx="59372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8" name="CorelDRAW" r:id="rId4" imgW="647700" imgH="838200" progId="CorelDRAW.Graphic.11">
                  <p:embed/>
                </p:oleObj>
              </mc:Choice>
              <mc:Fallback>
                <p:oleObj name="CorelDRAW" r:id="rId4" imgW="647700" imgH="838200" progId="CorelDRAW.Graphic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288" y="1751013"/>
                        <a:ext cx="59372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6" name="Object 6"/>
          <p:cNvGraphicFramePr>
            <a:graphicFrameLocks noChangeAspect="1"/>
          </p:cNvGraphicFramePr>
          <p:nvPr/>
        </p:nvGraphicFramePr>
        <p:xfrm>
          <a:off x="1671638" y="765175"/>
          <a:ext cx="2112962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9" name="CorelDRAW" r:id="rId6" imgW="2218944" imgH="2218944" progId="CorelDraw.Graphic.8">
                  <p:embed/>
                </p:oleObj>
              </mc:Choice>
              <mc:Fallback>
                <p:oleObj name="CorelDRAW" r:id="rId6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765175"/>
                        <a:ext cx="2112962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Object 7"/>
          <p:cNvGraphicFramePr>
            <a:graphicFrameLocks noChangeAspect="1"/>
          </p:cNvGraphicFramePr>
          <p:nvPr/>
        </p:nvGraphicFramePr>
        <p:xfrm>
          <a:off x="3189288" y="765175"/>
          <a:ext cx="2112962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0" name="CorelDRAW" r:id="rId8" imgW="2218944" imgH="2218944" progId="CorelDraw.Graphic.8">
                  <p:embed/>
                </p:oleObj>
              </mc:Choice>
              <mc:Fallback>
                <p:oleObj name="CorelDRAW" r:id="rId8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288" y="765175"/>
                        <a:ext cx="2112962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Object 8"/>
          <p:cNvGraphicFramePr>
            <a:graphicFrameLocks noChangeAspect="1"/>
          </p:cNvGraphicFramePr>
          <p:nvPr/>
        </p:nvGraphicFramePr>
        <p:xfrm>
          <a:off x="2506663" y="1751013"/>
          <a:ext cx="2112962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1" name="CorelDRAW" r:id="rId9" imgW="2218944" imgH="2218944" progId="CorelDraw.Graphic.8">
                  <p:embed/>
                </p:oleObj>
              </mc:Choice>
              <mc:Fallback>
                <p:oleObj name="CorelDRAW" r:id="rId9" imgW="2218944" imgH="2218944" progId="CorelDraw.Graphi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6663" y="1751013"/>
                        <a:ext cx="2112962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9" name="Text Box 9"/>
          <p:cNvSpPr txBox="1">
            <a:spLocks noChangeArrowheads="1"/>
          </p:cNvSpPr>
          <p:nvPr/>
        </p:nvSpPr>
        <p:spPr bwMode="auto">
          <a:xfrm>
            <a:off x="2657475" y="3117850"/>
            <a:ext cx="1973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ru-RU" sz="2000">
                <a:latin typeface="Verdana" pitchFamily="34" charset="0"/>
              </a:rPr>
              <a:t>влияние</a:t>
            </a:r>
            <a:endParaRPr kumimoji="0" lang="en-US" sz="2000">
              <a:latin typeface="Verdana" pitchFamily="34" charset="0"/>
            </a:endParaRPr>
          </a:p>
        </p:txBody>
      </p:sp>
      <p:sp>
        <p:nvSpPr>
          <p:cNvPr id="88070" name="Text Box 10"/>
          <p:cNvSpPr txBox="1">
            <a:spLocks noChangeArrowheads="1"/>
          </p:cNvSpPr>
          <p:nvPr/>
        </p:nvSpPr>
        <p:spPr bwMode="auto">
          <a:xfrm>
            <a:off x="2733675" y="2282825"/>
            <a:ext cx="531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en-US" sz="2000">
                <a:latin typeface="Verdana" pitchFamily="34" charset="0"/>
              </a:rPr>
              <a:t>ia</a:t>
            </a:r>
          </a:p>
        </p:txBody>
      </p:sp>
      <p:sp>
        <p:nvSpPr>
          <p:cNvPr id="88071" name="Text Box 11"/>
          <p:cNvSpPr txBox="1">
            <a:spLocks noChangeArrowheads="1"/>
          </p:cNvSpPr>
          <p:nvPr/>
        </p:nvSpPr>
        <p:spPr bwMode="auto">
          <a:xfrm>
            <a:off x="3871913" y="2282825"/>
            <a:ext cx="53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en-US" sz="2000">
                <a:latin typeface="Verdana" pitchFamily="34" charset="0"/>
              </a:rPr>
              <a:t>ip</a:t>
            </a:r>
          </a:p>
        </p:txBody>
      </p:sp>
      <p:sp>
        <p:nvSpPr>
          <p:cNvPr id="88072" name="Text Box 12"/>
          <p:cNvSpPr txBox="1">
            <a:spLocks noChangeArrowheads="1"/>
          </p:cNvSpPr>
          <p:nvPr/>
        </p:nvSpPr>
        <p:spPr bwMode="auto">
          <a:xfrm>
            <a:off x="3225800" y="1371600"/>
            <a:ext cx="531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en-US" sz="2000">
                <a:latin typeface="Verdana" pitchFamily="34" charset="0"/>
              </a:rPr>
              <a:t>ap</a:t>
            </a:r>
          </a:p>
        </p:txBody>
      </p:sp>
      <p:sp>
        <p:nvSpPr>
          <p:cNvPr id="88073" name="Text Box 13"/>
          <p:cNvSpPr txBox="1">
            <a:spLocks noChangeArrowheads="1"/>
          </p:cNvSpPr>
          <p:nvPr/>
        </p:nvSpPr>
        <p:spPr bwMode="auto">
          <a:xfrm>
            <a:off x="3189288" y="1825625"/>
            <a:ext cx="606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en-US" sz="1400" b="1">
                <a:latin typeface="Verdana" pitchFamily="34" charset="0"/>
              </a:rPr>
              <a:t>capi</a:t>
            </a:r>
          </a:p>
        </p:txBody>
      </p:sp>
      <p:sp>
        <p:nvSpPr>
          <p:cNvPr id="88074" name="Text Box 14"/>
          <p:cNvSpPr txBox="1">
            <a:spLocks noChangeArrowheads="1"/>
          </p:cNvSpPr>
          <p:nvPr/>
        </p:nvSpPr>
        <p:spPr bwMode="auto">
          <a:xfrm>
            <a:off x="3644900" y="1096963"/>
            <a:ext cx="1443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ru-RU" sz="2000">
                <a:latin typeface="Verdana" pitchFamily="34" charset="0"/>
              </a:rPr>
              <a:t>сила</a:t>
            </a:r>
            <a:endParaRPr kumimoji="0" lang="en-US" sz="2000">
              <a:latin typeface="Verdana" pitchFamily="34" charset="0"/>
            </a:endParaRPr>
          </a:p>
        </p:txBody>
      </p:sp>
      <p:sp>
        <p:nvSpPr>
          <p:cNvPr id="88075" name="Text Box 15"/>
          <p:cNvSpPr txBox="1">
            <a:spLocks noChangeArrowheads="1"/>
          </p:cNvSpPr>
          <p:nvPr/>
        </p:nvSpPr>
        <p:spPr bwMode="auto">
          <a:xfrm>
            <a:off x="1547813" y="1144588"/>
            <a:ext cx="1873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kumimoji="0" lang="ru-RU" sz="2000">
                <a:latin typeface="Verdana" pitchFamily="34" charset="0"/>
              </a:rPr>
              <a:t>полномочия</a:t>
            </a:r>
            <a:endParaRPr kumimoji="0" lang="en-US" sz="2000">
              <a:latin typeface="Verdana" pitchFamily="34" charset="0"/>
            </a:endParaRPr>
          </a:p>
        </p:txBody>
      </p:sp>
      <p:sp>
        <p:nvSpPr>
          <p:cNvPr id="88076" name="AutoShape 16"/>
          <p:cNvSpPr>
            <a:spLocks/>
          </p:cNvSpPr>
          <p:nvPr/>
        </p:nvSpPr>
        <p:spPr bwMode="auto">
          <a:xfrm>
            <a:off x="4500563" y="3284538"/>
            <a:ext cx="4103687" cy="2376487"/>
          </a:xfrm>
          <a:prstGeom prst="borderCallout1">
            <a:avLst>
              <a:gd name="adj1" fmla="val 4810"/>
              <a:gd name="adj2" fmla="val -1856"/>
              <a:gd name="adj3" fmla="val -40412"/>
              <a:gd name="adj4" fmla="val -2325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r>
              <a:rPr lang="en-US" sz="2000"/>
              <a:t> </a:t>
            </a:r>
            <a:r>
              <a:rPr lang="ru-RU" sz="2000"/>
              <a:t>Легальное право принимать решение, подкрепленное способностью наказывать или поощрять, а также подкрепленное способностью убеждать в правильности решения</a:t>
            </a:r>
            <a:r>
              <a:rPr lang="en-US" sz="2000"/>
              <a:t>.</a:t>
            </a:r>
          </a:p>
        </p:txBody>
      </p:sp>
      <p:pic>
        <p:nvPicPr>
          <p:cNvPr id="15" name="Picture 2" descr="http://victoriacoach.com.ua/wp-content/uploads/2010/03/Adizes-Institute_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324718"/>
            <a:ext cx="1152128" cy="4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781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 descr="8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9613" cy="1652588"/>
          </a:xfrm>
          <a:prstGeom prst="rect">
            <a:avLst/>
          </a:prstGeom>
          <a:solidFill>
            <a:srgbClr val="CC0000"/>
          </a:solidFill>
          <a:ln w="9525">
            <a:solidFill>
              <a:srgbClr val="CC0066"/>
            </a:solidFill>
            <a:miter lim="800000"/>
            <a:headEnd/>
            <a:tailEnd/>
          </a:ln>
        </p:spPr>
      </p:pic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357188" y="1700213"/>
            <a:ext cx="576262" cy="4400550"/>
          </a:xfrm>
          <a:prstGeom prst="rect">
            <a:avLst/>
          </a:prstGeom>
          <a:solidFill>
            <a:srgbClr val="CC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kumimoji="0" lang="ru-RU" sz="2800" b="1" dirty="0"/>
          </a:p>
          <a:p>
            <a:pPr algn="ctr">
              <a:spcBef>
                <a:spcPct val="50000"/>
              </a:spcBef>
            </a:pPr>
            <a:r>
              <a:rPr kumimoji="0" lang="ru-RU" sz="2800" b="1" dirty="0"/>
              <a:t>ЗАДАНИЕ</a:t>
            </a:r>
          </a:p>
          <a:p>
            <a:pPr algn="ctr">
              <a:spcBef>
                <a:spcPct val="50000"/>
              </a:spcBef>
            </a:pPr>
            <a:endParaRPr kumimoji="0" lang="ru-RU" sz="2800" b="1" dirty="0"/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2339975" y="476250"/>
            <a:ext cx="4103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kumimoji="0" lang="uk-UA" sz="1400"/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1785938" y="260350"/>
            <a:ext cx="59769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sz="4400">
                <a:solidFill>
                  <a:schemeClr val="tx2"/>
                </a:solidFill>
                <a:latin typeface="Times New Roman" pitchFamily="18" charset="0"/>
              </a:rPr>
              <a:t>Практическая часть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1000125" y="1739900"/>
            <a:ext cx="7964363" cy="904863"/>
          </a:xfrm>
          <a:prstGeom prst="rect">
            <a:avLst/>
          </a:prstGeom>
          <a:solidFill>
            <a:srgbClr val="CCFFFF"/>
          </a:solidFill>
          <a:ln w="5715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kumimoji="0" lang="ru-RU" sz="2000" b="1" dirty="0" smtClean="0"/>
              <a:t>ЭКСПРЕСС - ЗАДАНИЕ: </a:t>
            </a:r>
            <a:r>
              <a:rPr kumimoji="0" lang="ru-RU" dirty="0" smtClean="0"/>
              <a:t> </a:t>
            </a:r>
          </a:p>
          <a:p>
            <a:pPr>
              <a:buFontTx/>
              <a:buAutoNum type="arabicPeriod"/>
            </a:pPr>
            <a:r>
              <a:rPr kumimoji="0" lang="ru-RU" dirty="0" smtClean="0"/>
              <a:t>Составьте властную карту проекта </a:t>
            </a:r>
            <a:r>
              <a:rPr kumimoji="0" lang="en-US" dirty="0" smtClean="0"/>
              <a:t>Y-Call</a:t>
            </a:r>
            <a:r>
              <a:rPr kumimoji="0" lang="ru-RU" dirty="0" smtClean="0"/>
              <a:t> </a:t>
            </a:r>
            <a:endParaRPr kumimoji="0" lang="ru-RU" sz="2000" b="1" dirty="0"/>
          </a:p>
        </p:txBody>
      </p:sp>
      <p:sp>
        <p:nvSpPr>
          <p:cNvPr id="49158" name="TextBox 6"/>
          <p:cNvSpPr txBox="1">
            <a:spLocks noChangeArrowheads="1"/>
          </p:cNvSpPr>
          <p:nvPr/>
        </p:nvSpPr>
        <p:spPr bwMode="auto">
          <a:xfrm>
            <a:off x="2071688" y="1000125"/>
            <a:ext cx="6460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dirty="0" smtClean="0"/>
              <a:t>Управление проектами в компании </a:t>
            </a:r>
            <a:r>
              <a:rPr kumimoji="0" lang="en-US" dirty="0" smtClean="0"/>
              <a:t>Y-Call</a:t>
            </a:r>
            <a:endParaRPr kumimoji="0" lang="uk-UA" dirty="0"/>
          </a:p>
        </p:txBody>
      </p:sp>
      <p:grpSp>
        <p:nvGrpSpPr>
          <p:cNvPr id="8" name="Группа 18"/>
          <p:cNvGrpSpPr>
            <a:grpSpLocks/>
          </p:cNvGrpSpPr>
          <p:nvPr/>
        </p:nvGrpSpPr>
        <p:grpSpPr bwMode="auto">
          <a:xfrm>
            <a:off x="1331640" y="2852936"/>
            <a:ext cx="6985273" cy="3744416"/>
            <a:chOff x="1316433" y="1340769"/>
            <a:chExt cx="6711953" cy="5044201"/>
          </a:xfrm>
        </p:grpSpPr>
        <p:sp>
          <p:nvSpPr>
            <p:cNvPr id="9" name="Овал 8"/>
            <p:cNvSpPr/>
            <p:nvPr/>
          </p:nvSpPr>
          <p:spPr>
            <a:xfrm>
              <a:off x="1316433" y="1340769"/>
              <a:ext cx="4119586" cy="388941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200">
                <a:solidFill>
                  <a:srgbClr val="F96A1B">
                    <a:lumMod val="75000"/>
                  </a:srgbClr>
                </a:solidFill>
              </a:endParaRPr>
            </a:p>
          </p:txBody>
        </p:sp>
        <p:sp>
          <p:nvSpPr>
            <p:cNvPr id="10" name="Овал 9"/>
            <p:cNvSpPr/>
            <p:nvPr/>
          </p:nvSpPr>
          <p:spPr>
            <a:xfrm>
              <a:off x="3852959" y="1340769"/>
              <a:ext cx="4175427" cy="388941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200">
                <a:solidFill>
                  <a:srgbClr val="F96A1B">
                    <a:lumMod val="75000"/>
                  </a:srgbClr>
                </a:solidFill>
              </a:endParaRPr>
            </a:p>
          </p:txBody>
        </p:sp>
        <p:sp>
          <p:nvSpPr>
            <p:cNvPr id="11" name="Овал 10"/>
            <p:cNvSpPr/>
            <p:nvPr/>
          </p:nvSpPr>
          <p:spPr>
            <a:xfrm>
              <a:off x="2699865" y="2853572"/>
              <a:ext cx="4033035" cy="353139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200">
                <a:solidFill>
                  <a:srgbClr val="F96A1B">
                    <a:lumMod val="75000"/>
                  </a:srgb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04126" y="1763583"/>
              <a:ext cx="760795" cy="5611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0195" y="3267171"/>
              <a:ext cx="1718444" cy="5611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CAPI</a:t>
              </a:r>
              <a:endParaRPr lang="ru-RU" sz="3200" b="1" dirty="0">
                <a:ln w="10541" cmpd="sng">
                  <a:solidFill>
                    <a:srgbClr val="797B7E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96A1B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68143" y="1763583"/>
              <a:ext cx="976819" cy="5611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P</a:t>
              </a:r>
              <a:endParaRPr lang="ru-RU" sz="3200" b="1" dirty="0">
                <a:ln w="10541" cmpd="sng">
                  <a:solidFill>
                    <a:srgbClr val="797B7E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96A1B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45475" y="5063736"/>
              <a:ext cx="720080" cy="5611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I</a:t>
              </a:r>
              <a:endParaRPr lang="ru-RU" sz="3200" b="1" dirty="0">
                <a:ln w="10541" cmpd="sng">
                  <a:solidFill>
                    <a:srgbClr val="797B7E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96A1B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5272" y="2644123"/>
              <a:ext cx="2841751" cy="5611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ПОЛНОМОЧИЯ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702" y="5614810"/>
              <a:ext cx="1946755" cy="5611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ВЛИЯНИЕ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44604" y="2603070"/>
              <a:ext cx="1650361" cy="5611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3200" b="1" dirty="0">
                  <a:ln w="10541" cmpd="sng">
                    <a:solidFill>
                      <a:srgbClr val="797B7E">
                        <a:shade val="88000"/>
                        <a:satMod val="110000"/>
                      </a:srgbClr>
                    </a:solidFill>
                    <a:prstDash val="solid"/>
                  </a:ln>
                  <a:solidFill>
                    <a:srgbClr val="F96A1B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ВЛАСТЬ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0171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Барьеры эффективному общению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54274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427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7772400" cy="3733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spcAft>
                <a:spcPct val="85000"/>
              </a:spcAft>
            </a:pPr>
            <a:r>
              <a:rPr kumimoji="0" lang="ru-RU" sz="2400" dirty="0" smtClean="0">
                <a:cs typeface="Arial" pitchFamily="34" charset="0"/>
              </a:rPr>
              <a:t>«Шумы»</a:t>
            </a:r>
          </a:p>
          <a:p>
            <a:pPr eaLnBrk="1" hangingPunct="1">
              <a:lnSpc>
                <a:spcPct val="90000"/>
              </a:lnSpc>
              <a:spcAft>
                <a:spcPct val="85000"/>
              </a:spcAft>
            </a:pPr>
            <a:r>
              <a:rPr kumimoji="0" lang="ru-RU" sz="2400" dirty="0" smtClean="0">
                <a:cs typeface="Arial" pitchFamily="34" charset="0"/>
              </a:rPr>
              <a:t>Выборочное и предвзятое восприятие</a:t>
            </a:r>
          </a:p>
          <a:p>
            <a:pPr eaLnBrk="1" hangingPunct="1">
              <a:lnSpc>
                <a:spcPct val="90000"/>
              </a:lnSpc>
              <a:spcAft>
                <a:spcPct val="85000"/>
              </a:spcAft>
            </a:pPr>
            <a:r>
              <a:rPr kumimoji="0" lang="ru-RU" sz="2400" dirty="0" smtClean="0">
                <a:cs typeface="Arial" pitchFamily="34" charset="0"/>
              </a:rPr>
              <a:t>Конфликт</a:t>
            </a:r>
          </a:p>
          <a:p>
            <a:pPr eaLnBrk="1" hangingPunct="1">
              <a:lnSpc>
                <a:spcPct val="90000"/>
              </a:lnSpc>
              <a:spcAft>
                <a:spcPct val="85000"/>
              </a:spcAft>
            </a:pPr>
            <a:r>
              <a:rPr kumimoji="0" lang="ru-RU" sz="2400" dirty="0" smtClean="0">
                <a:cs typeface="Arial" pitchFamily="34" charset="0"/>
              </a:rPr>
              <a:t>Язык и тон общения</a:t>
            </a:r>
          </a:p>
          <a:p>
            <a:pPr eaLnBrk="1" hangingPunct="1">
              <a:lnSpc>
                <a:spcPct val="90000"/>
              </a:lnSpc>
              <a:spcAft>
                <a:spcPct val="85000"/>
              </a:spcAft>
            </a:pPr>
            <a:r>
              <a:rPr kumimoji="0" lang="ru-RU" sz="2400" dirty="0" smtClean="0">
                <a:cs typeface="Arial" pitchFamily="34" charset="0"/>
              </a:rPr>
              <a:t>Отсутствие обратной связи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algn="r" eaLnBrk="1" hangingPunct="1">
              <a:lnSpc>
                <a:spcPct val="90000"/>
              </a:lnSpc>
              <a:spcAft>
                <a:spcPct val="30000"/>
              </a:spcAft>
              <a:buFont typeface="SymbolPS" charset="0"/>
              <a:buNone/>
            </a:pPr>
            <a:r>
              <a:rPr kumimoji="0" lang="ru-RU" sz="2400" dirty="0" smtClean="0">
                <a:cs typeface="Arial" pitchFamily="34" charset="0"/>
              </a:rPr>
              <a:t>(</a:t>
            </a:r>
            <a:r>
              <a:rPr kumimoji="0" lang="ru-RU" sz="2400" dirty="0" err="1" smtClean="0">
                <a:cs typeface="Arial" pitchFamily="34" charset="0"/>
              </a:rPr>
              <a:t>Верма</a:t>
            </a:r>
            <a:r>
              <a:rPr kumimoji="0" lang="ru-RU" sz="2400" dirty="0" smtClean="0">
                <a:cs typeface="Arial" pitchFamily="34" charset="0"/>
              </a:rPr>
              <a:t> (</a:t>
            </a:r>
            <a:r>
              <a:rPr kumimoji="0" lang="en-US" sz="2400" dirty="0" err="1" smtClean="0">
                <a:cs typeface="Arial" pitchFamily="34" charset="0"/>
              </a:rPr>
              <a:t>Verma</a:t>
            </a:r>
            <a:r>
              <a:rPr kumimoji="0" lang="en-US" sz="2400" dirty="0" smtClean="0">
                <a:cs typeface="Arial" pitchFamily="34" charset="0"/>
              </a:rPr>
              <a:t>), 1996)</a:t>
            </a: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ct val="9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Прямоугольник 3"/>
          <p:cNvSpPr>
            <a:spLocks noChangeArrowheads="1"/>
          </p:cNvSpPr>
          <p:nvPr/>
        </p:nvSpPr>
        <p:spPr bwMode="auto">
          <a:xfrm>
            <a:off x="539552" y="260648"/>
            <a:ext cx="7736532" cy="8640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Линейная модель коммуникации</a:t>
            </a:r>
          </a:p>
        </p:txBody>
      </p:sp>
      <p:sp>
        <p:nvSpPr>
          <p:cNvPr id="184324" name="Text Box 4"/>
          <p:cNvSpPr txBox="1">
            <a:spLocks noChangeArrowheads="1"/>
          </p:cNvSpPr>
          <p:nvPr/>
        </p:nvSpPr>
        <p:spPr bwMode="auto">
          <a:xfrm>
            <a:off x="287338" y="1700213"/>
            <a:ext cx="88566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kumimoji="0" lang="uk-UA" sz="2000"/>
          </a:p>
        </p:txBody>
      </p:sp>
      <p:sp>
        <p:nvSpPr>
          <p:cNvPr id="184325" name="Text Box 5"/>
          <p:cNvSpPr txBox="1">
            <a:spLocks noChangeArrowheads="1"/>
          </p:cNvSpPr>
          <p:nvPr/>
        </p:nvSpPr>
        <p:spPr bwMode="auto">
          <a:xfrm>
            <a:off x="539750" y="314166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kumimoji="0" lang="uk-UA" sz="1800"/>
          </a:p>
        </p:txBody>
      </p:sp>
      <p:graphicFrame>
        <p:nvGraphicFramePr>
          <p:cNvPr id="184326" name="Object 21"/>
          <p:cNvGraphicFramePr>
            <a:graphicFrameLocks noChangeAspect="1"/>
          </p:cNvGraphicFramePr>
          <p:nvPr/>
        </p:nvGraphicFramePr>
        <p:xfrm>
          <a:off x="1619250" y="2333625"/>
          <a:ext cx="6121400" cy="4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9" name="Документ" r:id="rId3" imgW="4178046" imgH="3191256" progId="Word.Document.8">
                  <p:embed/>
                </p:oleObj>
              </mc:Choice>
              <mc:Fallback>
                <p:oleObj name="Документ" r:id="rId3" imgW="4178046" imgH="31912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333625"/>
                        <a:ext cx="6121400" cy="452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327" name="Group 22"/>
          <p:cNvGrpSpPr>
            <a:grpSpLocks/>
          </p:cNvGrpSpPr>
          <p:nvPr/>
        </p:nvGrpSpPr>
        <p:grpSpPr bwMode="auto">
          <a:xfrm>
            <a:off x="468313" y="2708275"/>
            <a:ext cx="730250" cy="1287463"/>
            <a:chOff x="5020" y="4560"/>
            <a:chExt cx="2334" cy="5412"/>
          </a:xfrm>
        </p:grpSpPr>
        <p:graphicFrame>
          <p:nvGraphicFramePr>
            <p:cNvPr id="184331" name="Object 23"/>
            <p:cNvGraphicFramePr>
              <a:graphicFrameLocks/>
            </p:cNvGraphicFramePr>
            <p:nvPr/>
          </p:nvGraphicFramePr>
          <p:xfrm>
            <a:off x="5100" y="4560"/>
            <a:ext cx="2254" cy="5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0" name="Clip" r:id="rId5" imgW="1433209" imgH="3440349" progId="MS_ClipArt_Gallery.2">
                    <p:embed/>
                  </p:oleObj>
                </mc:Choice>
                <mc:Fallback>
                  <p:oleObj name="Clip" r:id="rId5" imgW="1433209" imgH="3440349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0" y="4560"/>
                          <a:ext cx="2254" cy="5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DDDDDD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333333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32" name="Rectangle 24"/>
            <p:cNvSpPr>
              <a:spLocks noChangeArrowheads="1"/>
            </p:cNvSpPr>
            <p:nvPr/>
          </p:nvSpPr>
          <p:spPr bwMode="auto">
            <a:xfrm>
              <a:off x="5020" y="7540"/>
              <a:ext cx="820" cy="13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84328" name="Group 25"/>
          <p:cNvGrpSpPr>
            <a:grpSpLocks/>
          </p:cNvGrpSpPr>
          <p:nvPr/>
        </p:nvGrpSpPr>
        <p:grpSpPr bwMode="auto">
          <a:xfrm>
            <a:off x="7885113" y="2708275"/>
            <a:ext cx="730250" cy="1287463"/>
            <a:chOff x="5020" y="4560"/>
            <a:chExt cx="2334" cy="5412"/>
          </a:xfrm>
        </p:grpSpPr>
        <p:graphicFrame>
          <p:nvGraphicFramePr>
            <p:cNvPr id="184329" name="Object 26"/>
            <p:cNvGraphicFramePr>
              <a:graphicFrameLocks/>
            </p:cNvGraphicFramePr>
            <p:nvPr/>
          </p:nvGraphicFramePr>
          <p:xfrm>
            <a:off x="5100" y="4560"/>
            <a:ext cx="2254" cy="5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1" name="Clip" r:id="rId7" imgW="1433209" imgH="3440349" progId="MS_ClipArt_Gallery.2">
                    <p:embed/>
                  </p:oleObj>
                </mc:Choice>
                <mc:Fallback>
                  <p:oleObj name="Clip" r:id="rId7" imgW="1433209" imgH="3440349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0" y="4560"/>
                          <a:ext cx="2254" cy="5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DDDDDD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333333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30" name="Rectangle 27"/>
            <p:cNvSpPr>
              <a:spLocks noChangeArrowheads="1"/>
            </p:cNvSpPr>
            <p:nvPr/>
          </p:nvSpPr>
          <p:spPr bwMode="auto">
            <a:xfrm>
              <a:off x="5020" y="7540"/>
              <a:ext cx="820" cy="13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4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438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Прямоугольник 3"/>
          <p:cNvSpPr>
            <a:spLocks noChangeArrowheads="1"/>
          </p:cNvSpPr>
          <p:nvPr/>
        </p:nvSpPr>
        <p:spPr bwMode="auto">
          <a:xfrm>
            <a:off x="0" y="332656"/>
            <a:ext cx="8732838" cy="100878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Ключевые моменты в подготовке сообщения</a:t>
            </a: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287338" y="1700213"/>
            <a:ext cx="88566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kumimoji="0" lang="uk-UA" sz="2000"/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539750" y="314166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kumimoji="0" lang="uk-UA" sz="1800"/>
          </a:p>
        </p:txBody>
      </p:sp>
      <p:sp>
        <p:nvSpPr>
          <p:cNvPr id="185350" name="Text Box 13"/>
          <p:cNvSpPr txBox="1">
            <a:spLocks noChangeArrowheads="1"/>
          </p:cNvSpPr>
          <p:nvPr/>
        </p:nvSpPr>
        <p:spPr bwMode="auto">
          <a:xfrm>
            <a:off x="395536" y="1700213"/>
            <a:ext cx="81216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kumimoji="0" lang="ru-RU" dirty="0">
                <a:latin typeface="Franklin Gothic Medium" pitchFamily="34" charset="0"/>
              </a:rPr>
              <a:t>назначение сообщения;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endParaRPr kumimoji="0" lang="ru-RU" dirty="0">
              <a:latin typeface="Franklin Gothic Medium" pitchFamily="34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kumimoji="0" lang="ru-RU" dirty="0">
                <a:latin typeface="Franklin Gothic Medium" pitchFamily="34" charset="0"/>
              </a:rPr>
              <a:t>побудительные стимулы;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endParaRPr kumimoji="0" lang="ru-RU" dirty="0">
              <a:latin typeface="Franklin Gothic Medium" pitchFamily="34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kumimoji="0" lang="ru-RU" dirty="0">
                <a:latin typeface="Franklin Gothic Medium" pitchFamily="34" charset="0"/>
              </a:rPr>
              <a:t>придание сообщению достоверности;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endParaRPr kumimoji="0" lang="ru-RU" dirty="0">
              <a:latin typeface="Franklin Gothic Medium" pitchFamily="34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kumimoji="0" lang="ru-RU" dirty="0">
                <a:latin typeface="Franklin Gothic Medium" pitchFamily="34" charset="0"/>
              </a:rPr>
              <a:t>адаптация сообщения под международные аудитории;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endParaRPr kumimoji="0" lang="ru-RU" dirty="0">
              <a:latin typeface="Franklin Gothic Medium" pitchFamily="34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kumimoji="0" lang="ru-RU" dirty="0">
                <a:latin typeface="Franklin Gothic Medium" pitchFamily="34" charset="0"/>
              </a:rPr>
              <a:t>предварительное тестирование сообщения</a:t>
            </a:r>
          </a:p>
        </p:txBody>
      </p:sp>
      <p:pic>
        <p:nvPicPr>
          <p:cNvPr id="185351" name="Рисунок 2" descr="регистрация прав на недвижимое имуществ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4797425"/>
            <a:ext cx="16478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32768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Командная работа</a:t>
            </a:r>
            <a:endParaRPr lang="uk-UA" dirty="0"/>
          </a:p>
        </p:txBody>
      </p:sp>
      <p:pic>
        <p:nvPicPr>
          <p:cNvPr id="5" name="Picture 2" descr="Картинка 9 из 71988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" r="6496" b="7391"/>
          <a:stretch>
            <a:fillRect/>
          </a:stretch>
        </p:blipFill>
        <p:spPr bwMode="auto">
          <a:xfrm>
            <a:off x="3203848" y="3356992"/>
            <a:ext cx="2808288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4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1979613" y="2133600"/>
            <a:ext cx="5616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uk-UA"/>
              <a:t>Секрет успешной команды мультик</a:t>
            </a:r>
          </a:p>
        </p:txBody>
      </p:sp>
    </p:spTree>
    <p:extLst>
      <p:ext uri="{BB962C8B-B14F-4D97-AF65-F5344CB8AC3E}">
        <p14:creationId xmlns:p14="http://schemas.microsoft.com/office/powerpoint/2010/main" val="9569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3"/>
          <p:cNvSpPr txBox="1">
            <a:spLocks noChangeArrowheads="1"/>
          </p:cNvSpPr>
          <p:nvPr/>
        </p:nvSpPr>
        <p:spPr bwMode="auto">
          <a:xfrm>
            <a:off x="179388" y="908050"/>
            <a:ext cx="8424862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ru-RU" sz="2400" b="1">
                <a:solidFill>
                  <a:srgbClr val="0070C0"/>
                </a:solidFill>
                <a:latin typeface="Franklin Gothic Medium" pitchFamily="34" charset="0"/>
              </a:rPr>
              <a:t>Группа</a:t>
            </a:r>
            <a:r>
              <a:rPr lang="ru-RU" sz="2400">
                <a:latin typeface="Franklin Gothic Medium" pitchFamily="34" charset="0"/>
              </a:rPr>
              <a:t> – </a:t>
            </a:r>
            <a:r>
              <a:rPr lang="ru-RU" sz="2000">
                <a:latin typeface="Franklin Gothic Medium" pitchFamily="34" charset="0"/>
              </a:rPr>
              <a:t>это более двух человек, которые знают друга, воспринимают себя группой,  взаимодействуют и работают ради достижения общих целей. Достигаемый группой результат не сильно зависит от вклада каждого члена группы.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79388" y="142875"/>
            <a:ext cx="58674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</a:rPr>
              <a:t>Группы </a:t>
            </a:r>
          </a:p>
        </p:txBody>
      </p:sp>
      <p:sp>
        <p:nvSpPr>
          <p:cNvPr id="46085" name="TextBox 5"/>
          <p:cNvSpPr txBox="1">
            <a:spLocks noChangeArrowheads="1"/>
          </p:cNvSpPr>
          <p:nvPr/>
        </p:nvSpPr>
        <p:spPr bwMode="auto">
          <a:xfrm>
            <a:off x="539750" y="3500438"/>
            <a:ext cx="7920038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ru-RU" sz="2400" b="1">
                <a:solidFill>
                  <a:srgbClr val="C00000"/>
                </a:solidFill>
                <a:latin typeface="Franklin Gothic Medium" pitchFamily="34" charset="0"/>
              </a:rPr>
              <a:t>Преимущества от принадлежности к группам:</a:t>
            </a:r>
          </a:p>
          <a:p>
            <a:pPr eaLnBrk="1" hangingPunct="1">
              <a:spcBef>
                <a:spcPts val="600"/>
              </a:spcBef>
            </a:pPr>
            <a:r>
              <a:rPr lang="ru-RU" sz="2000">
                <a:latin typeface="Franklin Gothic Medium" pitchFamily="34" charset="0"/>
              </a:rPr>
              <a:t>1. Удовлетворение социальных потребностей.</a:t>
            </a:r>
          </a:p>
          <a:p>
            <a:pPr eaLnBrk="1" hangingPunct="1">
              <a:spcBef>
                <a:spcPts val="600"/>
              </a:spcBef>
            </a:pPr>
            <a:r>
              <a:rPr lang="ru-RU" sz="2000">
                <a:latin typeface="Franklin Gothic Medium" pitchFamily="34" charset="0"/>
              </a:rPr>
              <a:t>2. Создание или подтверждение своей идентичности.</a:t>
            </a:r>
          </a:p>
          <a:p>
            <a:pPr eaLnBrk="1" hangingPunct="1">
              <a:spcBef>
                <a:spcPts val="600"/>
              </a:spcBef>
            </a:pPr>
            <a:r>
              <a:rPr lang="ru-RU" sz="2000">
                <a:latin typeface="Franklin Gothic Medium" pitchFamily="34" charset="0"/>
              </a:rPr>
              <a:t>3. Получение помощи и поддержки, необходимых для достижения своих конкретных целей.</a:t>
            </a:r>
          </a:p>
          <a:p>
            <a:pPr eaLnBrk="1" hangingPunct="1">
              <a:spcBef>
                <a:spcPts val="600"/>
              </a:spcBef>
            </a:pPr>
            <a:r>
              <a:rPr lang="ru-RU" sz="2000">
                <a:latin typeface="Franklin Gothic Medium" pitchFamily="34" charset="0"/>
              </a:rPr>
              <a:t>4. Совместные действия и помощь друг другу при их выполнении.</a:t>
            </a:r>
          </a:p>
          <a:p>
            <a:pPr eaLnBrk="1" hangingPunct="1">
              <a:spcBef>
                <a:spcPts val="600"/>
              </a:spcBef>
            </a:pPr>
            <a:r>
              <a:rPr lang="ru-RU">
                <a:latin typeface="Calibri" pitchFamily="34" charset="0"/>
              </a:rPr>
              <a:t> </a:t>
            </a:r>
          </a:p>
        </p:txBody>
      </p:sp>
      <p:pic>
        <p:nvPicPr>
          <p:cNvPr id="46087" name="Picture 4" descr="http://fresh-images.brandproduction.ru/fresh/2011/04/18/0000020958/imag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989138"/>
            <a:ext cx="2663825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5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914400" y="-24"/>
            <a:ext cx="7772400" cy="1143000"/>
          </a:xfrm>
        </p:spPr>
        <p:txBody>
          <a:bodyPr bIns="91440" anchor="b" anchorCtr="0">
            <a:noAutofit/>
          </a:bodyPr>
          <a:lstStyle/>
          <a:p>
            <a:pPr algn="ctr" defTabSz="796925">
              <a:lnSpc>
                <a:spcPct val="90000"/>
              </a:lnSpc>
            </a:pPr>
            <a:r>
              <a:rPr lang="ru-RU" b="1" dirty="0" smtClean="0">
                <a:solidFill>
                  <a:schemeClr val="tx1"/>
                </a:solidFill>
                <a:latin typeface="+mn-lt"/>
              </a:rPr>
              <a:t>Что такое </a:t>
            </a:r>
            <a:r>
              <a:rPr lang="en-GB" b="1" dirty="0" smtClean="0">
                <a:solidFill>
                  <a:schemeClr val="tx1"/>
                </a:solidFill>
                <a:latin typeface="+mn-lt"/>
              </a:rPr>
              <a:t>Brainstorming</a:t>
            </a:r>
            <a:endParaRPr lang="uk-UA" b="1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531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/>
            <a:endParaRPr lang="ru-RU" smtClean="0"/>
          </a:p>
          <a:p>
            <a:pPr eaLnBrk="1" hangingPunct="1"/>
            <a:r>
              <a:rPr lang="ru-RU" smtClean="0"/>
              <a:t>Организованное и целенаправленное генерирование возможных идей в результате творческого мышления группы людей</a:t>
            </a:r>
          </a:p>
          <a:p>
            <a:pPr eaLnBrk="1" hangingPunct="1"/>
            <a:r>
              <a:rPr lang="ru-RU" smtClean="0"/>
              <a:t>Конференция, по результатам которой группа людей пытается найти решение для специфической проблемы путем спонтанного нахождения/генерирования идей членами группы (А. Озборн)</a:t>
            </a:r>
            <a:endParaRPr lang="uk-UA" smtClean="0"/>
          </a:p>
        </p:txBody>
      </p:sp>
    </p:spTree>
    <p:extLst>
      <p:ext uri="{BB962C8B-B14F-4D97-AF65-F5344CB8AC3E}">
        <p14:creationId xmlns:p14="http://schemas.microsoft.com/office/powerpoint/2010/main" val="66612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15627" y="143545"/>
            <a:ext cx="5724525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</a:rPr>
              <a:t>Команды </a:t>
            </a:r>
          </a:p>
        </p:txBody>
      </p:sp>
      <p:pic>
        <p:nvPicPr>
          <p:cNvPr id="47108" name="Picture 2" descr="http://img1.liveinternet.ru/images/attach/c/2/74/59/74059749_1301573369_201012051033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13004" r="18967" b="6380"/>
          <a:stretch>
            <a:fillRect/>
          </a:stretch>
        </p:blipFill>
        <p:spPr bwMode="auto">
          <a:xfrm>
            <a:off x="6804025" y="3068638"/>
            <a:ext cx="2089150" cy="18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3"/>
          <p:cNvSpPr>
            <a:spLocks noChangeArrowheads="1"/>
          </p:cNvSpPr>
          <p:nvPr/>
        </p:nvSpPr>
        <p:spPr bwMode="auto">
          <a:xfrm>
            <a:off x="395288" y="1196975"/>
            <a:ext cx="6769100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>
                <a:solidFill>
                  <a:srgbClr val="0070C0"/>
                </a:solidFill>
                <a:latin typeface="Franklin Gothic Medium" pitchFamily="34" charset="0"/>
              </a:rPr>
              <a:t>Команда</a:t>
            </a:r>
            <a:r>
              <a:rPr lang="ru-RU" sz="2400">
                <a:latin typeface="Franklin Gothic Medium" pitchFamily="34" charset="0"/>
              </a:rPr>
              <a:t> – это особый вид группы, имеющий следующие характеристики:</a:t>
            </a:r>
          </a:p>
          <a:p>
            <a:pPr eaLnBrk="0" hangingPunct="0"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 sz="2400">
                <a:latin typeface="Franklin Gothic Medium" pitchFamily="34" charset="0"/>
              </a:rPr>
              <a:t> у нее </a:t>
            </a:r>
            <a:r>
              <a:rPr lang="ru-RU" sz="2400" b="1">
                <a:solidFill>
                  <a:srgbClr val="008000"/>
                </a:solidFill>
                <a:latin typeface="Franklin Gothic Medium" pitchFamily="34" charset="0"/>
              </a:rPr>
              <a:t>общая цель </a:t>
            </a:r>
            <a:r>
              <a:rPr lang="ru-RU" sz="2400">
                <a:latin typeface="Franklin Gothic Medium" pitchFamily="34" charset="0"/>
              </a:rPr>
              <a:t>или задача;</a:t>
            </a:r>
          </a:p>
          <a:p>
            <a:pPr eaLnBrk="0" hangingPunct="0"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 sz="2400">
                <a:latin typeface="Franklin Gothic Medium" pitchFamily="34" charset="0"/>
              </a:rPr>
              <a:t> достижение этой цели или выполнение задачи требует </a:t>
            </a:r>
            <a:r>
              <a:rPr lang="ru-RU" sz="2400" b="1">
                <a:solidFill>
                  <a:srgbClr val="008000"/>
                </a:solidFill>
                <a:latin typeface="Franklin Gothic Medium" pitchFamily="34" charset="0"/>
              </a:rPr>
              <a:t>сотрудничества</a:t>
            </a:r>
            <a:r>
              <a:rPr lang="ru-RU" sz="2400">
                <a:solidFill>
                  <a:srgbClr val="008000"/>
                </a:solidFill>
                <a:latin typeface="Franklin Gothic Medium" pitchFamily="34" charset="0"/>
              </a:rPr>
              <a:t> </a:t>
            </a:r>
            <a:r>
              <a:rPr lang="ru-RU" sz="2400">
                <a:latin typeface="Franklin Gothic Medium" pitchFamily="34" charset="0"/>
              </a:rPr>
              <a:t>и </a:t>
            </a:r>
            <a:r>
              <a:rPr lang="ru-RU" sz="2400" b="1">
                <a:solidFill>
                  <a:srgbClr val="008000"/>
                </a:solidFill>
                <a:latin typeface="Franklin Gothic Medium" pitchFamily="34" charset="0"/>
              </a:rPr>
              <a:t>координации</a:t>
            </a:r>
            <a:r>
              <a:rPr lang="ru-RU" sz="2400">
                <a:solidFill>
                  <a:srgbClr val="008000"/>
                </a:solidFill>
                <a:latin typeface="Franklin Gothic Medium" pitchFamily="34" charset="0"/>
              </a:rPr>
              <a:t> </a:t>
            </a:r>
            <a:r>
              <a:rPr lang="ru-RU" sz="2400">
                <a:latin typeface="Franklin Gothic Medium" pitchFamily="34" charset="0"/>
              </a:rPr>
              <a:t>деятельности членов команды;</a:t>
            </a:r>
          </a:p>
          <a:p>
            <a:pPr eaLnBrk="0" hangingPunct="0"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 sz="2400">
                <a:latin typeface="Franklin Gothic Medium" pitchFamily="34" charset="0"/>
              </a:rPr>
              <a:t> члены команды регулярно и часто </a:t>
            </a:r>
            <a:r>
              <a:rPr lang="ru-RU" sz="2400">
                <a:solidFill>
                  <a:srgbClr val="008000"/>
                </a:solidFill>
                <a:latin typeface="Franklin Gothic Medium" pitchFamily="34" charset="0"/>
              </a:rPr>
              <a:t>взаимодействуют</a:t>
            </a:r>
            <a:r>
              <a:rPr lang="ru-RU" sz="2400">
                <a:latin typeface="Franklin Gothic Medium" pitchFamily="34" charset="0"/>
              </a:rPr>
              <a:t> друг с другом;</a:t>
            </a:r>
          </a:p>
          <a:p>
            <a:pPr eaLnBrk="0" hangingPunct="0"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 sz="2400">
                <a:latin typeface="Franklin Gothic Medium" pitchFamily="34" charset="0"/>
              </a:rPr>
              <a:t> у команды есть своя </a:t>
            </a:r>
            <a:r>
              <a:rPr lang="ru-RU" sz="2400">
                <a:solidFill>
                  <a:srgbClr val="008000"/>
                </a:solidFill>
                <a:latin typeface="Franklin Gothic Medium" pitchFamily="34" charset="0"/>
              </a:rPr>
              <a:t>индивидуальность</a:t>
            </a:r>
            <a:r>
              <a:rPr lang="ru-RU" sz="2400">
                <a:latin typeface="Franklin Gothic Medium" pitchFamily="34" charset="0"/>
              </a:rPr>
              <a:t>, которая отличается от индивидуальностей ее членов</a:t>
            </a:r>
            <a:r>
              <a:rPr lang="ru-RU" sz="2000">
                <a:latin typeface="Franklin Gothic Medium" pitchFamily="34" charset="0"/>
              </a:rPr>
              <a:t>.</a:t>
            </a:r>
          </a:p>
          <a:p>
            <a:pPr eaLnBrk="0" hangingPunct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3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357188" y="0"/>
            <a:ext cx="853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</a:rPr>
              <a:t>Глоссарий</a:t>
            </a:r>
          </a:p>
        </p:txBody>
      </p:sp>
      <p:sp>
        <p:nvSpPr>
          <p:cNvPr id="48131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8132" name="Text Box 33"/>
          <p:cNvSpPr txBox="1">
            <a:spLocks noChangeArrowheads="1"/>
          </p:cNvSpPr>
          <p:nvPr/>
        </p:nvSpPr>
        <p:spPr bwMode="auto">
          <a:xfrm>
            <a:off x="428625" y="1219200"/>
            <a:ext cx="821531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2400">
                <a:latin typeface="Times New Roman" pitchFamily="18" charset="0"/>
              </a:rPr>
              <a:t>Команда – это группа людей с общими целями, которые совместно работают над решением общей задачи и должны взаимодействовать для достижения коллективного результата</a:t>
            </a:r>
          </a:p>
          <a:p>
            <a:pPr eaLnBrk="1" hangingPunct="1">
              <a:spcBef>
                <a:spcPct val="50000"/>
              </a:spcBef>
            </a:pPr>
            <a:r>
              <a:rPr lang="ru-RU" sz="2400">
                <a:latin typeface="Times New Roman" pitchFamily="18" charset="0"/>
              </a:rPr>
              <a:t>Синергия – эффект от объединенных условий, когда результат становится больше, чем простая сумма этих усилий</a:t>
            </a:r>
          </a:p>
          <a:p>
            <a:pPr eaLnBrk="1" hangingPunct="1">
              <a:spcBef>
                <a:spcPct val="50000"/>
              </a:spcBef>
            </a:pPr>
            <a:endParaRPr lang="ru-RU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64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533400" y="0"/>
            <a:ext cx="853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</a:rPr>
              <a:t>Рабочие группы, комитеты и команды</a:t>
            </a:r>
          </a:p>
        </p:txBody>
      </p:sp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214313" y="1214438"/>
          <a:ext cx="8429625" cy="4270377"/>
        </p:xfrm>
        <a:graphic>
          <a:graphicData uri="http://schemas.openxmlformats.org/drawingml/2006/table">
            <a:tbl>
              <a:tblPr/>
              <a:tblGrid>
                <a:gridCol w="3071812"/>
                <a:gridCol w="2000250"/>
                <a:gridCol w="1714500"/>
                <a:gridCol w="1643063"/>
              </a:tblGrid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uk-UA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Рабочая группа</a:t>
                      </a:r>
                      <a:endParaRPr kumimoji="0" lang="uk-UA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Комитет</a:t>
                      </a:r>
                      <a:endParaRPr kumimoji="0" lang="uk-UA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Команда</a:t>
                      </a:r>
                      <a:endParaRPr kumimoji="0" lang="uk-UA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Важность социального взаимодействия между членами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Да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Да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Да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</a:tr>
              <a:tr h="588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Общая задача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Необязательно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Да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Да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</a:tr>
              <a:tr h="588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Общие цели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Возможно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Нет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Да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</a:tr>
              <a:tr h="588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Рабочий продукт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Индивидуальный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Коллективный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Коллективный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Потребность во взаимодействии для выполнения задачи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Ниже средней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Средняя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Высокая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1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1455" y="116632"/>
            <a:ext cx="58674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</a:rPr>
              <a:t>Этапы развития команды</a:t>
            </a:r>
          </a:p>
        </p:txBody>
      </p:sp>
      <p:grpSp>
        <p:nvGrpSpPr>
          <p:cNvPr id="50179" name="Group 5"/>
          <p:cNvGrpSpPr>
            <a:grpSpLocks/>
          </p:cNvGrpSpPr>
          <p:nvPr/>
        </p:nvGrpSpPr>
        <p:grpSpPr bwMode="auto">
          <a:xfrm>
            <a:off x="0" y="1412875"/>
            <a:ext cx="9144000" cy="5022823"/>
            <a:chOff x="0" y="754"/>
            <a:chExt cx="5760" cy="3457"/>
          </a:xfrm>
        </p:grpSpPr>
        <p:cxnSp>
          <p:nvCxnSpPr>
            <p:cNvPr id="12" name="Прямая со стрелкой 11"/>
            <p:cNvCxnSpPr/>
            <p:nvPr/>
          </p:nvCxnSpPr>
          <p:spPr>
            <a:xfrm rot="5400000" flipH="1" flipV="1">
              <a:off x="-771" y="2454"/>
              <a:ext cx="267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/>
            <p:cNvCxnSpPr/>
            <p:nvPr/>
          </p:nvCxnSpPr>
          <p:spPr>
            <a:xfrm>
              <a:off x="567" y="3793"/>
              <a:ext cx="471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Полилиния 22"/>
            <p:cNvSpPr/>
            <p:nvPr/>
          </p:nvSpPr>
          <p:spPr>
            <a:xfrm>
              <a:off x="567" y="1434"/>
              <a:ext cx="4961" cy="2075"/>
            </a:xfrm>
            <a:custGeom>
              <a:avLst/>
              <a:gdLst>
                <a:gd name="connsiteX0" fmla="*/ 0 w 7875639"/>
                <a:gd name="connsiteY0" fmla="*/ 1664109 h 3288890"/>
                <a:gd name="connsiteX1" fmla="*/ 2050026 w 7875639"/>
                <a:gd name="connsiteY1" fmla="*/ 3094703 h 3288890"/>
                <a:gd name="connsiteX2" fmla="*/ 5220929 w 7875639"/>
                <a:gd name="connsiteY2" fmla="*/ 498987 h 3288890"/>
                <a:gd name="connsiteX3" fmla="*/ 7875639 w 7875639"/>
                <a:gd name="connsiteY3" fmla="*/ 100780 h 3288890"/>
                <a:gd name="connsiteX4" fmla="*/ 7875639 w 7875639"/>
                <a:gd name="connsiteY4" fmla="*/ 100780 h 328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639" h="3288890">
                  <a:moveTo>
                    <a:pt x="0" y="1664109"/>
                  </a:moveTo>
                  <a:cubicBezTo>
                    <a:pt x="589935" y="2476499"/>
                    <a:pt x="1179871" y="3288890"/>
                    <a:pt x="2050026" y="3094703"/>
                  </a:cubicBezTo>
                  <a:cubicBezTo>
                    <a:pt x="2920181" y="2900516"/>
                    <a:pt x="4249994" y="997974"/>
                    <a:pt x="5220929" y="498987"/>
                  </a:cubicBezTo>
                  <a:cubicBezTo>
                    <a:pt x="6191865" y="0"/>
                    <a:pt x="7875639" y="100780"/>
                    <a:pt x="7875639" y="100780"/>
                  </a:cubicBezTo>
                  <a:lnTo>
                    <a:pt x="7875639" y="10078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2000" dirty="0"/>
            </a:p>
          </p:txBody>
        </p:sp>
        <p:sp>
          <p:nvSpPr>
            <p:cNvPr id="50184" name="TextBox 25"/>
            <p:cNvSpPr txBox="1">
              <a:spLocks noChangeArrowheads="1"/>
            </p:cNvSpPr>
            <p:nvPr/>
          </p:nvSpPr>
          <p:spPr bwMode="auto">
            <a:xfrm>
              <a:off x="612" y="1979"/>
              <a:ext cx="1179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sz="2400">
                  <a:latin typeface="Franklin Gothic Medium" pitchFamily="34" charset="0"/>
                </a:rPr>
                <a:t>Рабочая группа </a:t>
              </a:r>
            </a:p>
          </p:txBody>
        </p:sp>
        <p:sp>
          <p:nvSpPr>
            <p:cNvPr id="50185" name="TextBox 26"/>
            <p:cNvSpPr txBox="1">
              <a:spLocks noChangeArrowheads="1"/>
            </p:cNvSpPr>
            <p:nvPr/>
          </p:nvSpPr>
          <p:spPr bwMode="auto">
            <a:xfrm>
              <a:off x="2562" y="1525"/>
              <a:ext cx="1497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sz="2400">
                  <a:latin typeface="Franklin Gothic Medium" pitchFamily="34" charset="0"/>
                </a:rPr>
                <a:t>Потенциальная команда</a:t>
              </a:r>
            </a:p>
          </p:txBody>
        </p:sp>
        <p:sp>
          <p:nvSpPr>
            <p:cNvPr id="50186" name="TextBox 27"/>
            <p:cNvSpPr txBox="1">
              <a:spLocks noChangeArrowheads="1"/>
            </p:cNvSpPr>
            <p:nvPr/>
          </p:nvSpPr>
          <p:spPr bwMode="auto">
            <a:xfrm>
              <a:off x="1111" y="2614"/>
              <a:ext cx="149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sz="2400">
                  <a:latin typeface="Franklin Gothic Medium" pitchFamily="34" charset="0"/>
                </a:rPr>
                <a:t>Псевдокоманда</a:t>
              </a:r>
            </a:p>
          </p:txBody>
        </p:sp>
        <p:sp>
          <p:nvSpPr>
            <p:cNvPr id="50187" name="TextBox 28"/>
            <p:cNvSpPr txBox="1">
              <a:spLocks noChangeArrowheads="1"/>
            </p:cNvSpPr>
            <p:nvPr/>
          </p:nvSpPr>
          <p:spPr bwMode="auto">
            <a:xfrm>
              <a:off x="3878" y="1026"/>
              <a:ext cx="1497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sz="2400">
                  <a:latin typeface="Franklin Gothic Medium" pitchFamily="34" charset="0"/>
                </a:rPr>
                <a:t>Настоящая  команда</a:t>
              </a:r>
            </a:p>
          </p:txBody>
        </p:sp>
        <p:sp>
          <p:nvSpPr>
            <p:cNvPr id="50188" name="TextBox 30"/>
            <p:cNvSpPr txBox="1">
              <a:spLocks noChangeArrowheads="1"/>
            </p:cNvSpPr>
            <p:nvPr/>
          </p:nvSpPr>
          <p:spPr bwMode="auto">
            <a:xfrm rot="-5400000">
              <a:off x="-896" y="2243"/>
              <a:ext cx="235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sz="2400" b="1" i="1">
                  <a:solidFill>
                    <a:srgbClr val="0070C0"/>
                  </a:solidFill>
                  <a:latin typeface="Franklin Gothic Medium" pitchFamily="34" charset="0"/>
                </a:rPr>
                <a:t>Выполнение работы </a:t>
              </a:r>
            </a:p>
          </p:txBody>
        </p:sp>
        <p:sp>
          <p:nvSpPr>
            <p:cNvPr id="50189" name="TextBox 31"/>
            <p:cNvSpPr txBox="1">
              <a:spLocks noChangeArrowheads="1"/>
            </p:cNvSpPr>
            <p:nvPr/>
          </p:nvSpPr>
          <p:spPr bwMode="auto">
            <a:xfrm>
              <a:off x="2245" y="3896"/>
              <a:ext cx="2994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sz="2400" b="1" i="1" dirty="0">
                  <a:solidFill>
                    <a:srgbClr val="0070C0"/>
                  </a:solidFill>
                  <a:latin typeface="Franklin Gothic Medium" pitchFamily="34" charset="0"/>
                </a:rPr>
                <a:t>Эффективность команды </a:t>
              </a:r>
            </a:p>
          </p:txBody>
        </p:sp>
        <p:sp>
          <p:nvSpPr>
            <p:cNvPr id="50190" name="TextBox 32"/>
            <p:cNvSpPr txBox="1">
              <a:spLocks noChangeArrowheads="1"/>
            </p:cNvSpPr>
            <p:nvPr/>
          </p:nvSpPr>
          <p:spPr bwMode="auto">
            <a:xfrm>
              <a:off x="0" y="799"/>
              <a:ext cx="179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sz="2400" b="1">
                  <a:solidFill>
                    <a:srgbClr val="C00000"/>
                  </a:solidFill>
                  <a:latin typeface="Franklin Gothic Medium" pitchFamily="34" charset="0"/>
                </a:rPr>
                <a:t>1. Формирование</a:t>
              </a:r>
              <a:r>
                <a:rPr lang="ru-RU" sz="2400">
                  <a:latin typeface="Franklin Gothic Medium" pitchFamily="34" charset="0"/>
                </a:rPr>
                <a:t> </a:t>
              </a:r>
            </a:p>
          </p:txBody>
        </p:sp>
        <p:sp>
          <p:nvSpPr>
            <p:cNvPr id="50191" name="TextBox 35"/>
            <p:cNvSpPr txBox="1">
              <a:spLocks noChangeArrowheads="1"/>
            </p:cNvSpPr>
            <p:nvPr/>
          </p:nvSpPr>
          <p:spPr bwMode="auto">
            <a:xfrm>
              <a:off x="1202" y="1570"/>
              <a:ext cx="1360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sz="2400" b="1">
                  <a:solidFill>
                    <a:srgbClr val="C00000"/>
                  </a:solidFill>
                  <a:latin typeface="Franklin Gothic Medium" pitchFamily="34" charset="0"/>
                </a:rPr>
                <a:t>2. Бурление </a:t>
              </a:r>
            </a:p>
          </p:txBody>
        </p:sp>
        <p:sp>
          <p:nvSpPr>
            <p:cNvPr id="50192" name="TextBox 36"/>
            <p:cNvSpPr txBox="1">
              <a:spLocks noChangeArrowheads="1"/>
            </p:cNvSpPr>
            <p:nvPr/>
          </p:nvSpPr>
          <p:spPr bwMode="auto">
            <a:xfrm>
              <a:off x="2064" y="1200"/>
              <a:ext cx="167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sz="2400" b="1">
                  <a:solidFill>
                    <a:srgbClr val="C00000"/>
                  </a:solidFill>
                  <a:latin typeface="Franklin Gothic Medium" pitchFamily="34" charset="0"/>
                </a:rPr>
                <a:t>3. Нормирование </a:t>
              </a:r>
            </a:p>
          </p:txBody>
        </p:sp>
        <p:sp>
          <p:nvSpPr>
            <p:cNvPr id="50193" name="TextBox 37"/>
            <p:cNvSpPr txBox="1">
              <a:spLocks noChangeArrowheads="1"/>
            </p:cNvSpPr>
            <p:nvPr/>
          </p:nvSpPr>
          <p:spPr bwMode="auto">
            <a:xfrm>
              <a:off x="3288" y="754"/>
              <a:ext cx="2154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sz="2400" b="1">
                  <a:solidFill>
                    <a:srgbClr val="C00000"/>
                  </a:solidFill>
                  <a:latin typeface="Franklin Gothic Medium" pitchFamily="34" charset="0"/>
                </a:rPr>
                <a:t>4. Функционирование </a:t>
              </a:r>
            </a:p>
          </p:txBody>
        </p:sp>
        <p:sp>
          <p:nvSpPr>
            <p:cNvPr id="50194" name="TextBox 38"/>
            <p:cNvSpPr txBox="1">
              <a:spLocks noChangeArrowheads="1"/>
            </p:cNvSpPr>
            <p:nvPr/>
          </p:nvSpPr>
          <p:spPr bwMode="auto">
            <a:xfrm>
              <a:off x="4127" y="1661"/>
              <a:ext cx="1633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ru-RU" sz="2000" b="1">
                  <a:solidFill>
                    <a:srgbClr val="C00000"/>
                  </a:solidFill>
                  <a:latin typeface="Franklin Gothic Medium" pitchFamily="34" charset="0"/>
                </a:rPr>
                <a:t>5. Расставание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2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1979613" y="2133600"/>
            <a:ext cx="5616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dirty="0" smtClean="0"/>
              <a:t>О важности командной работы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71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533400" y="0"/>
            <a:ext cx="853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</a:rPr>
              <a:t>Управление группами _Размер Группы</a:t>
            </a:r>
          </a:p>
        </p:txBody>
      </p:sp>
      <p:sp>
        <p:nvSpPr>
          <p:cNvPr id="55299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5300" name="Text Box 33"/>
          <p:cNvSpPr txBox="1">
            <a:spLocks noChangeArrowheads="1"/>
          </p:cNvSpPr>
          <p:nvPr/>
        </p:nvSpPr>
        <p:spPr bwMode="auto">
          <a:xfrm>
            <a:off x="428625" y="1219200"/>
            <a:ext cx="8215313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ru-RU" sz="2000">
                <a:latin typeface="Times New Roman" pitchFamily="18" charset="0"/>
              </a:rPr>
              <a:t>Чем больше группа, тем более разнообразные навыки представлены в ней и тем шире диапазон знаний, которыми обладают члены группы.</a:t>
            </a:r>
          </a:p>
          <a:p>
            <a:pPr>
              <a:buFont typeface="Arial" pitchFamily="34" charset="0"/>
              <a:buChar char="•"/>
            </a:pPr>
            <a:r>
              <a:rPr lang="ru-RU" sz="2000">
                <a:latin typeface="Times New Roman" pitchFamily="18" charset="0"/>
              </a:rPr>
              <a:t>Однако чем больше группы, тем меньше возможностей существует для каждого члена в отдельности по принятию участия и влияния на процессы, проходящие в группе.</a:t>
            </a:r>
          </a:p>
          <a:p>
            <a:pPr>
              <a:buFont typeface="Arial" pitchFamily="34" charset="0"/>
              <a:buChar char="•"/>
            </a:pPr>
            <a:r>
              <a:rPr lang="ru-RU" sz="2000">
                <a:latin typeface="Times New Roman" pitchFamily="18" charset="0"/>
              </a:rPr>
              <a:t>Исследование показывает, что количество членов группы, оптимальное для эффективного участия всех членов, варьируется от 5 до 7 человек.</a:t>
            </a:r>
          </a:p>
          <a:p>
            <a:pPr>
              <a:buFont typeface="Arial" pitchFamily="34" charset="0"/>
              <a:buChar char="•"/>
            </a:pPr>
            <a:r>
              <a:rPr lang="ru-RU" sz="2000">
                <a:latin typeface="Times New Roman" pitchFamily="18" charset="0"/>
              </a:rPr>
              <a:t>Размер группы может превышать рекомендуемые размеры, если это требуется для обеспечения более широкого спектра опыта и навыков работы.</a:t>
            </a:r>
          </a:p>
          <a:p>
            <a:pPr>
              <a:buFont typeface="Arial" pitchFamily="34" charset="0"/>
              <a:buChar char="•"/>
            </a:pPr>
            <a:r>
              <a:rPr lang="ru-RU" sz="2000">
                <a:latin typeface="Times New Roman" pitchFamily="18" charset="0"/>
              </a:rPr>
              <a:t>Если количество членов группы превышает 10–12 человек, она может стать менее эффективной и разбиться на несколько маленьких подгрупп.</a:t>
            </a:r>
          </a:p>
          <a:p>
            <a:pPr eaLnBrk="1" hangingPunct="1">
              <a:spcBef>
                <a:spcPct val="50000"/>
              </a:spcBef>
            </a:pPr>
            <a:endParaRPr lang="ru-RU" sz="20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8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533400" y="0"/>
            <a:ext cx="853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</a:rPr>
              <a:t>Управление группами _ Характер Задания</a:t>
            </a:r>
          </a:p>
        </p:txBody>
      </p:sp>
      <p:sp>
        <p:nvSpPr>
          <p:cNvPr id="56323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6324" name="Text Box 33"/>
          <p:cNvSpPr txBox="1">
            <a:spLocks noChangeArrowheads="1"/>
          </p:cNvSpPr>
          <p:nvPr/>
        </p:nvSpPr>
        <p:spPr bwMode="auto">
          <a:xfrm>
            <a:off x="428625" y="1219200"/>
            <a:ext cx="8215313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ru-RU" sz="2000">
                <a:latin typeface="Times New Roman" pitchFamily="18" charset="0"/>
              </a:rPr>
              <a:t>Группа, перед которой поставлено </a:t>
            </a:r>
            <a:r>
              <a:rPr lang="ru-RU" sz="2000" b="1">
                <a:latin typeface="Times New Roman" pitchFamily="18" charset="0"/>
              </a:rPr>
              <a:t>реалистичное и важное задание</a:t>
            </a:r>
            <a:r>
              <a:rPr lang="ru-RU" sz="2000">
                <a:latin typeface="Times New Roman" pitchFamily="18" charset="0"/>
              </a:rPr>
              <a:t>, скорее всего будет работать лучше, чем группа, в которой существует негативное отношение к поставленному заданию.</a:t>
            </a:r>
          </a:p>
          <a:p>
            <a:pPr>
              <a:buFont typeface="Arial" pitchFamily="34" charset="0"/>
              <a:buChar char="•"/>
            </a:pPr>
            <a:r>
              <a:rPr lang="ru-RU" sz="2000">
                <a:latin typeface="Times New Roman" pitchFamily="18" charset="0"/>
              </a:rPr>
              <a:t>Группа, перед которой поставлено </a:t>
            </a:r>
            <a:r>
              <a:rPr lang="ru-RU" sz="2000" b="1">
                <a:latin typeface="Times New Roman" pitchFamily="18" charset="0"/>
              </a:rPr>
              <a:t>четко выраженное, недвусмысленное задание</a:t>
            </a:r>
            <a:r>
              <a:rPr lang="ru-RU" sz="2000">
                <a:latin typeface="Times New Roman" pitchFamily="18" charset="0"/>
              </a:rPr>
              <a:t>, может выполнить работу быстрее по сравнению с группой, перед которой стоит неопределенное, нечетко очерченное задание.</a:t>
            </a:r>
          </a:p>
          <a:p>
            <a:pPr>
              <a:buFont typeface="Arial" pitchFamily="34" charset="0"/>
              <a:buChar char="•"/>
            </a:pPr>
            <a:r>
              <a:rPr lang="ru-RU" sz="2000">
                <a:latin typeface="Times New Roman" pitchFamily="18" charset="0"/>
              </a:rPr>
              <a:t>Группа, перед которой стоит плохо выраженное задание, скорее всего будет нуждаться в большей </a:t>
            </a:r>
            <a:r>
              <a:rPr lang="ru-RU" sz="2000" b="1">
                <a:latin typeface="Times New Roman" pitchFamily="18" charset="0"/>
              </a:rPr>
              <a:t>поддержке</a:t>
            </a:r>
            <a:r>
              <a:rPr lang="ru-RU" sz="2000">
                <a:latin typeface="Times New Roman" pitchFamily="18" charset="0"/>
              </a:rPr>
              <a:t>, она должна состоять из людей, которые будут в состоянии противостоять большему стрессу. Такой группе потребуется больше времени для того, чтобы стать эффективной группой.</a:t>
            </a:r>
          </a:p>
          <a:p>
            <a:pPr>
              <a:buFont typeface="Arial" pitchFamily="34" charset="0"/>
              <a:buChar char="•"/>
            </a:pPr>
            <a:r>
              <a:rPr lang="ru-RU" sz="2000">
                <a:latin typeface="Times New Roman" pitchFamily="18" charset="0"/>
              </a:rPr>
              <a:t>Когда предполагается, что группа будет выполнять </a:t>
            </a:r>
            <a:r>
              <a:rPr lang="ru-RU" sz="2000" b="1">
                <a:latin typeface="Times New Roman" pitchFamily="18" charset="0"/>
              </a:rPr>
              <a:t>два различных задания </a:t>
            </a:r>
            <a:r>
              <a:rPr lang="ru-RU" sz="2000">
                <a:latin typeface="Times New Roman" pitchFamily="18" charset="0"/>
              </a:rPr>
              <a:t>одновременно, могут возникнуть определенные проблемы, поэтому данные задания </a:t>
            </a:r>
            <a:r>
              <a:rPr lang="ru-RU" sz="2000" b="1">
                <a:latin typeface="Times New Roman" pitchFamily="18" charset="0"/>
              </a:rPr>
              <a:t>должны быть разнесены </a:t>
            </a:r>
            <a:r>
              <a:rPr lang="ru-RU" sz="2000">
                <a:latin typeface="Times New Roman" pitchFamily="18" charset="0"/>
              </a:rPr>
              <a:t>по времени, по месту, по названию и/или посредством изменения стиля работы.</a:t>
            </a:r>
          </a:p>
          <a:p>
            <a:pPr eaLnBrk="1" hangingPunct="1">
              <a:spcBef>
                <a:spcPct val="50000"/>
              </a:spcBef>
            </a:pPr>
            <a:endParaRPr lang="ru-RU" sz="20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8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533400" y="0"/>
            <a:ext cx="853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</a:rPr>
              <a:t>Управление группами </a:t>
            </a:r>
            <a:r>
              <a:rPr lang="en-US" sz="3200" b="1">
                <a:solidFill>
                  <a:srgbClr val="333399"/>
                </a:solidFill>
              </a:rPr>
              <a:t>_ </a:t>
            </a:r>
            <a:r>
              <a:rPr lang="ru-RU" sz="3200" b="1">
                <a:solidFill>
                  <a:srgbClr val="333399"/>
                </a:solidFill>
              </a:rPr>
              <a:t>Мотивация</a:t>
            </a:r>
          </a:p>
        </p:txBody>
      </p:sp>
      <p:sp>
        <p:nvSpPr>
          <p:cNvPr id="57347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7348" name="Text Box 33"/>
          <p:cNvSpPr txBox="1">
            <a:spLocks noChangeArrowheads="1"/>
          </p:cNvSpPr>
          <p:nvPr/>
        </p:nvSpPr>
        <p:spPr bwMode="auto">
          <a:xfrm>
            <a:off x="428625" y="1219200"/>
            <a:ext cx="8215313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z="2000" b="1">
                <a:latin typeface="Times New Roman" pitchFamily="18" charset="0"/>
              </a:rPr>
              <a:t>Ресурсы и поддержка</a:t>
            </a:r>
          </a:p>
          <a:p>
            <a:r>
              <a:rPr lang="ru-RU" sz="2000">
                <a:latin typeface="Times New Roman" pitchFamily="18" charset="0"/>
              </a:rPr>
              <a:t>Для того чтобы функционирование группы было эффективным, у нее должен быть доступ к соответствующему оборудованию, финансовым ресурсам и поддерживающим услугам, иначе моральное состояние группы и ее эффективность могут снизиться.</a:t>
            </a:r>
          </a:p>
          <a:p>
            <a:r>
              <a:rPr lang="ru-RU" sz="2000" b="1">
                <a:latin typeface="Times New Roman" pitchFamily="18" charset="0"/>
              </a:rPr>
              <a:t>Внешнее признание</a:t>
            </a:r>
          </a:p>
          <a:p>
            <a:r>
              <a:rPr lang="ru-RU" sz="2000">
                <a:latin typeface="Times New Roman" pitchFamily="18" charset="0"/>
              </a:rPr>
              <a:t>Если члены группы чувствуют, что их работа рассматривается как важная для организации, они будут более мотивированы.</a:t>
            </a:r>
          </a:p>
          <a:p>
            <a:pPr eaLnBrk="1" hangingPunct="1">
              <a:spcBef>
                <a:spcPct val="50000"/>
              </a:spcBef>
            </a:pPr>
            <a:endParaRPr lang="ru-RU" sz="20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3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533400" y="0"/>
            <a:ext cx="853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</a:rPr>
              <a:t>Управление группами _ Состав Группы</a:t>
            </a:r>
          </a:p>
        </p:txBody>
      </p:sp>
      <p:sp>
        <p:nvSpPr>
          <p:cNvPr id="58371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8372" name="Text Box 33"/>
          <p:cNvSpPr txBox="1">
            <a:spLocks noChangeArrowheads="1"/>
          </p:cNvSpPr>
          <p:nvPr/>
        </p:nvSpPr>
        <p:spPr bwMode="auto">
          <a:xfrm>
            <a:off x="428625" y="1219200"/>
            <a:ext cx="821531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ru-RU" sz="2000">
                <a:latin typeface="Times New Roman" pitchFamily="18" charset="0"/>
              </a:rPr>
              <a:t>В группе должны быть представлены все необходимые для выполнения задания </a:t>
            </a:r>
            <a:r>
              <a:rPr lang="ru-RU" sz="2000" b="1">
                <a:latin typeface="Times New Roman" pitchFamily="18" charset="0"/>
              </a:rPr>
              <a:t>способности и знания</a:t>
            </a:r>
            <a:r>
              <a:rPr lang="ru-RU" sz="2000">
                <a:latin typeface="Times New Roman" pitchFamily="18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ru-RU" sz="2000">
                <a:latin typeface="Times New Roman" pitchFamily="18" charset="0"/>
              </a:rPr>
              <a:t>В </a:t>
            </a:r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однородных по составу </a:t>
            </a:r>
            <a:r>
              <a:rPr lang="ru-RU" sz="2000">
                <a:latin typeface="Times New Roman" pitchFamily="18" charset="0"/>
              </a:rPr>
              <a:t>группах скорее всего будет </a:t>
            </a:r>
            <a:r>
              <a:rPr lang="ru-RU" sz="2000" b="1">
                <a:latin typeface="Times New Roman" pitchFamily="18" charset="0"/>
              </a:rPr>
              <a:t>более высокий уровень удовлетворенности </a:t>
            </a:r>
            <a:r>
              <a:rPr lang="ru-RU" sz="2000">
                <a:latin typeface="Times New Roman" pitchFamily="18" charset="0"/>
              </a:rPr>
              <a:t>своей работой и меньше конфликтных ситуаций. В то же время они могут </a:t>
            </a:r>
            <a:r>
              <a:rPr lang="ru-RU" sz="2000" b="1">
                <a:latin typeface="Times New Roman" pitchFamily="18" charset="0"/>
              </a:rPr>
              <a:t>быть менее креативными</a:t>
            </a:r>
            <a:r>
              <a:rPr lang="ru-RU" sz="2000">
                <a:latin typeface="Times New Roman" pitchFamily="18" charset="0"/>
              </a:rPr>
              <a:t> и производить большее влияние на своих членов, делая их похожими в своих взглядах и мнениях.</a:t>
            </a:r>
          </a:p>
          <a:p>
            <a:pPr>
              <a:buFont typeface="Arial" pitchFamily="34" charset="0"/>
              <a:buChar char="•"/>
            </a:pPr>
            <a:r>
              <a:rPr lang="ru-RU" sz="2000" b="1">
                <a:solidFill>
                  <a:srgbClr val="FF0000"/>
                </a:solidFill>
                <a:latin typeface="Times New Roman" pitchFamily="18" charset="0"/>
              </a:rPr>
              <a:t>Неоднородные по составу </a:t>
            </a:r>
            <a:r>
              <a:rPr lang="ru-RU" sz="2000">
                <a:latin typeface="Times New Roman" pitchFamily="18" charset="0"/>
              </a:rPr>
              <a:t>группы будут </a:t>
            </a:r>
            <a:r>
              <a:rPr lang="ru-RU" sz="2000" b="1">
                <a:latin typeface="Times New Roman" pitchFamily="18" charset="0"/>
              </a:rPr>
              <a:t>переживать больше внутренних конфликтов</a:t>
            </a:r>
            <a:r>
              <a:rPr lang="ru-RU" sz="2000">
                <a:latin typeface="Times New Roman" pitchFamily="18" charset="0"/>
              </a:rPr>
              <a:t>, но у них в то же время будет </a:t>
            </a:r>
            <a:r>
              <a:rPr lang="ru-RU" sz="2000" b="1">
                <a:latin typeface="Times New Roman" pitchFamily="18" charset="0"/>
              </a:rPr>
              <a:t>больший потенциал к творчеству и инновациям</a:t>
            </a:r>
            <a:r>
              <a:rPr lang="ru-RU" sz="2000">
                <a:latin typeface="Times New Roman" pitchFamily="18" charset="0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endParaRPr lang="ru-RU" sz="20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05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107950" y="125413"/>
            <a:ext cx="8891588" cy="1143000"/>
          </a:xfrm>
        </p:spPr>
        <p:txBody>
          <a:bodyPr/>
          <a:lstStyle/>
          <a:p>
            <a:pPr algn="l"/>
            <a:r>
              <a:rPr kumimoji="0" lang="ru-RU" sz="3200" b="1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Управление группами</a:t>
            </a:r>
            <a:br>
              <a:rPr kumimoji="0" lang="ru-RU" sz="3200" b="1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</a:br>
            <a:r>
              <a:rPr kumimoji="0" lang="uk-UA" sz="3200" b="1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Факторы, определяющие процесс</a:t>
            </a:r>
          </a:p>
        </p:txBody>
      </p:sp>
      <p:sp>
        <p:nvSpPr>
          <p:cNvPr id="59395" name="Содержимое 2"/>
          <p:cNvSpPr>
            <a:spLocks noGrp="1"/>
          </p:cNvSpPr>
          <p:nvPr>
            <p:ph idx="1"/>
          </p:nvPr>
        </p:nvSpPr>
        <p:spPr>
          <a:xfrm>
            <a:off x="685800" y="1333500"/>
            <a:ext cx="7772400" cy="4953000"/>
          </a:xfrm>
        </p:spPr>
        <p:txBody>
          <a:bodyPr/>
          <a:lstStyle/>
          <a:p>
            <a:r>
              <a:rPr kumimoji="0" lang="ru-RU" sz="2400" smtClean="0">
                <a:cs typeface="Arial" pitchFamily="34" charset="0"/>
              </a:rPr>
              <a:t>Размер группы</a:t>
            </a:r>
          </a:p>
          <a:p>
            <a:pPr lvl="1"/>
            <a:r>
              <a:rPr kumimoji="0" lang="ru-RU" sz="2000" smtClean="0"/>
              <a:t>5-7 человек</a:t>
            </a:r>
          </a:p>
          <a:p>
            <a:r>
              <a:rPr kumimoji="0" lang="ru-RU" sz="2400" smtClean="0">
                <a:cs typeface="Arial" pitchFamily="34" charset="0"/>
              </a:rPr>
              <a:t>Характер задания</a:t>
            </a:r>
          </a:p>
          <a:p>
            <a:pPr lvl="1"/>
            <a:r>
              <a:rPr kumimoji="0" lang="ru-RU" sz="2000" smtClean="0"/>
              <a:t>Реалистичное и важное</a:t>
            </a:r>
          </a:p>
          <a:p>
            <a:pPr lvl="1"/>
            <a:r>
              <a:rPr kumimoji="0" lang="ru-RU" sz="2000" smtClean="0"/>
              <a:t>Четко выраженное и недвусмысленное</a:t>
            </a:r>
          </a:p>
          <a:p>
            <a:pPr lvl="1"/>
            <a:r>
              <a:rPr kumimoji="0" lang="ru-RU" sz="2000" smtClean="0"/>
              <a:t>Одно задание в единый момент времени</a:t>
            </a:r>
          </a:p>
          <a:p>
            <a:r>
              <a:rPr kumimoji="0" lang="ru-RU" sz="2400" smtClean="0">
                <a:cs typeface="Arial" pitchFamily="34" charset="0"/>
              </a:rPr>
              <a:t>Ресурсы и поддержка</a:t>
            </a:r>
          </a:p>
          <a:p>
            <a:r>
              <a:rPr kumimoji="0" lang="ru-RU" sz="2400" smtClean="0">
                <a:cs typeface="Arial" pitchFamily="34" charset="0"/>
              </a:rPr>
              <a:t>Внешнее признание</a:t>
            </a:r>
          </a:p>
          <a:p>
            <a:r>
              <a:rPr kumimoji="0" lang="ru-RU" sz="2400" smtClean="0">
                <a:cs typeface="Arial" pitchFamily="34" charset="0"/>
              </a:rPr>
              <a:t>Состав группы </a:t>
            </a:r>
          </a:p>
          <a:p>
            <a:pPr lvl="1"/>
            <a:r>
              <a:rPr kumimoji="0" lang="ru-RU" sz="2000" smtClean="0"/>
              <a:t>Разнообразие навыков</a:t>
            </a:r>
          </a:p>
          <a:p>
            <a:pPr lvl="1"/>
            <a:r>
              <a:rPr kumimoji="0" lang="ru-RU" sz="2000" smtClean="0"/>
              <a:t>Однородная (групповое мышление)</a:t>
            </a:r>
          </a:p>
          <a:p>
            <a:pPr lvl="1"/>
            <a:r>
              <a:rPr kumimoji="0" lang="ru-RU" sz="2000" smtClean="0"/>
              <a:t>Неоднородная (креативность, творчество и инновации)</a:t>
            </a:r>
          </a:p>
          <a:p>
            <a:pPr lvl="1"/>
            <a:endParaRPr kumimoji="0" lang="uk-UA" sz="2400" smtClean="0"/>
          </a:p>
        </p:txBody>
      </p:sp>
    </p:spTree>
    <p:extLst>
      <p:ext uri="{BB962C8B-B14F-4D97-AF65-F5344CB8AC3E}">
        <p14:creationId xmlns:p14="http://schemas.microsoft.com/office/powerpoint/2010/main" val="38057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914400" y="-24"/>
            <a:ext cx="7772400" cy="1143000"/>
          </a:xfrm>
        </p:spPr>
        <p:txBody>
          <a:bodyPr bIns="91440" anchor="b" anchorCtr="0">
            <a:noAutofit/>
          </a:bodyPr>
          <a:lstStyle/>
          <a:p>
            <a:pPr algn="ctr" defTabSz="796925">
              <a:lnSpc>
                <a:spcPct val="90000"/>
              </a:lnSpc>
            </a:pPr>
            <a:r>
              <a:rPr lang="ru-RU" b="1" dirty="0" smtClean="0">
                <a:solidFill>
                  <a:schemeClr val="tx1"/>
                </a:solidFill>
                <a:latin typeface="+mn-lt"/>
              </a:rPr>
              <a:t>Тестируем нашу группу</a:t>
            </a:r>
            <a:endParaRPr lang="uk-UA" b="1" dirty="0" smtClean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023076"/>
              </p:ext>
            </p:extLst>
          </p:nvPr>
        </p:nvGraphicFramePr>
        <p:xfrm>
          <a:off x="428625" y="1520825"/>
          <a:ext cx="8215371" cy="406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457"/>
                <a:gridCol w="2738457"/>
                <a:gridCol w="27384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Характеристика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Соответствие теме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Результат теста</a:t>
                      </a:r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Численность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6-8-12</a:t>
                      </a:r>
                      <a:r>
                        <a:rPr lang="ru-RU" sz="1600" baseline="0" dirty="0" smtClean="0"/>
                        <a:t> человек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Специализация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Практический опыт работы в различных проектах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Психологическая картина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Отсутствие злокачественных конфликтов и явных лидеров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Квалификация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Высокий равный уровень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Наличие «рыжего»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Человек задающий провокационные вопросы и принимающий массовый</a:t>
                      </a:r>
                      <a:r>
                        <a:rPr lang="ru-RU" sz="1600" baseline="0" dirty="0" smtClean="0"/>
                        <a:t> негатив</a:t>
                      </a:r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22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Коммуникации в проекте через: Политические 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навыки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2466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6246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04800" y="1600200"/>
            <a:ext cx="8515672" cy="4114800"/>
          </a:xfrm>
        </p:spPr>
        <p:txBody>
          <a:bodyPr/>
          <a:lstStyle/>
          <a:p>
            <a:pPr marL="457200" indent="-457200" eaLnBrk="1" hangingPunct="1">
              <a:buFont typeface="SymbolPS" charset="0"/>
              <a:buAutoNum type="arabicPeriod"/>
            </a:pPr>
            <a:r>
              <a:rPr kumimoji="0" lang="ru-RU" dirty="0" smtClean="0">
                <a:cs typeface="Arial" pitchFamily="34" charset="0"/>
              </a:rPr>
              <a:t>Оцените политическую среду</a:t>
            </a:r>
          </a:p>
          <a:p>
            <a:pPr marL="457200" indent="-457200" eaLnBrk="1" hangingPunct="1">
              <a:buFont typeface="SymbolPS" charset="0"/>
              <a:buAutoNum type="arabicPeriod"/>
            </a:pPr>
            <a:r>
              <a:rPr kumimoji="0" lang="ru-RU" dirty="0" smtClean="0">
                <a:cs typeface="Arial" pitchFamily="34" charset="0"/>
              </a:rPr>
              <a:t>Соберите информацию о властных структурах </a:t>
            </a:r>
            <a:br>
              <a:rPr kumimoji="0" lang="ru-RU" dirty="0" smtClean="0">
                <a:cs typeface="Arial" pitchFamily="34" charset="0"/>
              </a:rPr>
            </a:br>
            <a:r>
              <a:rPr kumimoji="0" lang="ru-RU" dirty="0" smtClean="0">
                <a:cs typeface="Arial" pitchFamily="34" charset="0"/>
              </a:rPr>
              <a:t>в организации</a:t>
            </a:r>
          </a:p>
          <a:p>
            <a:pPr marL="457200" indent="-457200" eaLnBrk="1" hangingPunct="1">
              <a:buFont typeface="SymbolPS" charset="0"/>
              <a:buAutoNum type="arabicPeriod"/>
            </a:pPr>
            <a:r>
              <a:rPr kumimoji="0" lang="ru-RU" dirty="0" smtClean="0">
                <a:cs typeface="Arial" pitchFamily="34" charset="0"/>
              </a:rPr>
              <a:t>Сохраняйте видимость</a:t>
            </a:r>
          </a:p>
          <a:p>
            <a:pPr marL="457200" indent="-457200" eaLnBrk="1" hangingPunct="1">
              <a:buFont typeface="SymbolPS" charset="0"/>
              <a:buAutoNum type="arabicPeriod"/>
            </a:pPr>
            <a:r>
              <a:rPr kumimoji="0" lang="ru-RU" b="1" dirty="0" smtClean="0">
                <a:cs typeface="Arial" pitchFamily="34" charset="0"/>
              </a:rPr>
              <a:t>Управляйте ожиданиями заинтересованных сторон</a:t>
            </a:r>
          </a:p>
          <a:p>
            <a:pPr marL="457200" indent="-457200" eaLnBrk="1" hangingPunct="1">
              <a:buFont typeface="SymbolPS" charset="0"/>
              <a:buAutoNum type="arabicPeriod"/>
            </a:pPr>
            <a:r>
              <a:rPr kumimoji="0" lang="ru-RU" dirty="0" smtClean="0">
                <a:cs typeface="Arial" pitchFamily="34" charset="0"/>
              </a:rPr>
              <a:t>Производите впечатление успеха</a:t>
            </a:r>
          </a:p>
          <a:p>
            <a:pPr marL="457200" indent="-457200" algn="r" eaLnBrk="1" hangingPunct="1">
              <a:buFont typeface="SymbolPS" charset="0"/>
              <a:buNone/>
            </a:pPr>
            <a:endParaRPr kumimoji="0" lang="ru-RU" sz="1800" dirty="0" smtClean="0">
              <a:cs typeface="Arial" pitchFamily="34" charset="0"/>
            </a:endParaRPr>
          </a:p>
          <a:p>
            <a:pPr marL="457200" indent="-457200" algn="r" eaLnBrk="1" hangingPunct="1">
              <a:buFont typeface="SymbolPS" charset="0"/>
              <a:buNone/>
            </a:pPr>
            <a:r>
              <a:rPr kumimoji="0" lang="ru-RU" sz="2000" dirty="0" smtClean="0">
                <a:cs typeface="Arial" pitchFamily="34" charset="0"/>
              </a:rPr>
              <a:t>Клим и </a:t>
            </a:r>
            <a:r>
              <a:rPr kumimoji="0" lang="ru-RU" sz="2000" dirty="0" err="1" smtClean="0">
                <a:cs typeface="Arial" pitchFamily="34" charset="0"/>
              </a:rPr>
              <a:t>Лудин</a:t>
            </a:r>
            <a:r>
              <a:rPr kumimoji="0" lang="ru-RU" sz="2000" dirty="0" smtClean="0">
                <a:cs typeface="Arial" pitchFamily="34" charset="0"/>
              </a:rPr>
              <a:t> (</a:t>
            </a:r>
            <a:r>
              <a:rPr kumimoji="0" lang="en-US" sz="2000" dirty="0" err="1" smtClean="0">
                <a:cs typeface="Arial" pitchFamily="34" charset="0"/>
              </a:rPr>
              <a:t>Kliem</a:t>
            </a:r>
            <a:r>
              <a:rPr kumimoji="0" lang="en-US" sz="2000" dirty="0" smtClean="0">
                <a:cs typeface="Arial" pitchFamily="34" charset="0"/>
              </a:rPr>
              <a:t> and </a:t>
            </a:r>
            <a:r>
              <a:rPr kumimoji="0" lang="en-US" sz="2000" dirty="0" err="1" smtClean="0">
                <a:cs typeface="Arial" pitchFamily="34" charset="0"/>
              </a:rPr>
              <a:t>Ludin</a:t>
            </a:r>
            <a:r>
              <a:rPr kumimoji="0" lang="en-US" sz="2000" dirty="0" smtClean="0">
                <a:cs typeface="Arial" pitchFamily="34" charset="0"/>
              </a:rPr>
              <a:t>), 1995)</a:t>
            </a:r>
            <a:endParaRPr kumimoji="0" lang="ru-RU" sz="2000" dirty="0" smtClean="0">
              <a:cs typeface="Arial" pitchFamily="34" charset="0"/>
            </a:endParaRPr>
          </a:p>
          <a:p>
            <a:pPr marL="457200" indent="-457200" eaLnBrk="1" hangingPunct="1"/>
            <a:endParaRPr kumimoji="0" lang="ru-RU" sz="20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2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Коммуникации в проекте через:</a:t>
            </a:r>
          </a:p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Построение 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отношений в организации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3490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6349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524000"/>
            <a:ext cx="8458200" cy="4114800"/>
          </a:xfrm>
        </p:spPr>
        <p:txBody>
          <a:bodyPr/>
          <a:lstStyle/>
          <a:p>
            <a:pPr marL="457200" indent="-457200" eaLnBrk="1" hangingPunct="1">
              <a:spcBef>
                <a:spcPct val="60000"/>
              </a:spcBef>
              <a:buFont typeface="SymbolPS" charset="0"/>
              <a:buAutoNum type="arabicPeriod"/>
            </a:pPr>
            <a:r>
              <a:rPr kumimoji="0" lang="ru-RU" sz="2000" smtClean="0">
                <a:cs typeface="Arial" pitchFamily="34" charset="0"/>
              </a:rPr>
              <a:t>Согласованные планирование и реализация</a:t>
            </a:r>
          </a:p>
          <a:p>
            <a:pPr marL="457200" indent="-457200" eaLnBrk="1" hangingPunct="1">
              <a:spcBef>
                <a:spcPct val="60000"/>
              </a:spcBef>
              <a:buFont typeface="SymbolPS" charset="0"/>
              <a:buAutoNum type="arabicPeriod"/>
            </a:pPr>
            <a:r>
              <a:rPr kumimoji="0" lang="ru-RU" sz="2000" smtClean="0">
                <a:cs typeface="Arial" pitchFamily="34" charset="0"/>
              </a:rPr>
              <a:t>Создание чувства собственности:</a:t>
            </a:r>
          </a:p>
          <a:p>
            <a:pPr marL="990600" lvl="1" indent="-533400" eaLnBrk="1" hangingPunct="1">
              <a:spcBef>
                <a:spcPct val="60000"/>
              </a:spcBef>
              <a:buFont typeface="SymbolPS" charset="0"/>
              <a:buChar char="-"/>
            </a:pPr>
            <a:r>
              <a:rPr kumimoji="0" lang="ru-RU" sz="2000" smtClean="0">
                <a:latin typeface="Arial" pitchFamily="34" charset="0"/>
              </a:rPr>
              <a:t>найти ресурсы для проекта</a:t>
            </a:r>
          </a:p>
          <a:p>
            <a:pPr marL="990600" lvl="1" indent="-533400" eaLnBrk="1" hangingPunct="1">
              <a:spcBef>
                <a:spcPct val="60000"/>
              </a:spcBef>
              <a:buFont typeface="SymbolPS" charset="0"/>
              <a:buChar char="-"/>
            </a:pPr>
            <a:r>
              <a:rPr kumimoji="0" lang="ru-RU" sz="2000" smtClean="0">
                <a:latin typeface="Arial" pitchFamily="34" charset="0"/>
              </a:rPr>
              <a:t>изменить методы работы</a:t>
            </a:r>
          </a:p>
          <a:p>
            <a:pPr marL="990600" lvl="1" indent="-533400" eaLnBrk="1" hangingPunct="1">
              <a:spcBef>
                <a:spcPct val="60000"/>
              </a:spcBef>
              <a:buFont typeface="SymbolPS" charset="0"/>
              <a:buChar char="-"/>
            </a:pPr>
            <a:r>
              <a:rPr kumimoji="0" lang="ru-RU" sz="2000" smtClean="0">
                <a:latin typeface="Arial" pitchFamily="34" charset="0"/>
              </a:rPr>
              <a:t>соблюдать сроки</a:t>
            </a:r>
          </a:p>
          <a:p>
            <a:pPr marL="990600" lvl="1" indent="-533400" eaLnBrk="1" hangingPunct="1">
              <a:spcBef>
                <a:spcPct val="60000"/>
              </a:spcBef>
              <a:buFont typeface="SymbolPS" charset="0"/>
              <a:buChar char="-"/>
            </a:pPr>
            <a:r>
              <a:rPr kumimoji="0" lang="ru-RU" sz="2000" smtClean="0">
                <a:latin typeface="Arial" pitchFamily="34" charset="0"/>
              </a:rPr>
              <a:t>получать общественную поддержку</a:t>
            </a:r>
          </a:p>
          <a:p>
            <a:pPr marL="457200" indent="-457200" eaLnBrk="1" hangingPunct="1">
              <a:spcBef>
                <a:spcPct val="60000"/>
              </a:spcBef>
              <a:buFont typeface="SymbolPS" charset="0"/>
              <a:buAutoNum type="arabicPeriod"/>
            </a:pPr>
            <a:r>
              <a:rPr kumimoji="0" lang="ru-RU" sz="2000" smtClean="0">
                <a:cs typeface="Arial" pitchFamily="34" charset="0"/>
              </a:rPr>
              <a:t>Переговоры с коллегами</a:t>
            </a:r>
          </a:p>
          <a:p>
            <a:pPr marL="457200" indent="-457200" algn="r" eaLnBrk="1" hangingPunct="1">
              <a:spcBef>
                <a:spcPct val="60000"/>
              </a:spcBef>
              <a:buFont typeface="SymbolPS" charset="0"/>
              <a:buNone/>
            </a:pPr>
            <a:r>
              <a:rPr kumimoji="0" lang="ru-RU" sz="1800" smtClean="0">
                <a:cs typeface="Arial" pitchFamily="34" charset="0"/>
              </a:rPr>
              <a:t>(</a:t>
            </a:r>
            <a:r>
              <a:rPr kumimoji="0" lang="en-US" sz="1800" smtClean="0">
                <a:cs typeface="Arial" pitchFamily="34" charset="0"/>
              </a:rPr>
              <a:t>Boddy and Buchanan</a:t>
            </a:r>
            <a:r>
              <a:rPr kumimoji="0" lang="ru-RU" sz="1800" smtClean="0">
                <a:cs typeface="Arial" pitchFamily="34" charset="0"/>
              </a:rPr>
              <a:t>, 1992</a:t>
            </a:r>
            <a:r>
              <a:rPr kumimoji="0" lang="en-US" sz="1800" smtClean="0">
                <a:cs typeface="Arial" pitchFamily="34" charset="0"/>
              </a:rPr>
              <a:t>)</a:t>
            </a:r>
            <a:endParaRPr kumimoji="0" lang="ru-RU" sz="18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7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Коммуникации в проекте через:</a:t>
            </a:r>
          </a:p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Навыки 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ведения переговоров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4514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6451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524000"/>
            <a:ext cx="8458200" cy="4114800"/>
          </a:xfrm>
        </p:spPr>
        <p:txBody>
          <a:bodyPr/>
          <a:lstStyle/>
          <a:p>
            <a:pPr marL="457200" indent="-457200"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Обозначение поведения</a:t>
            </a:r>
          </a:p>
          <a:p>
            <a:pPr marL="457200" indent="-457200"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Резюмирование</a:t>
            </a:r>
          </a:p>
          <a:p>
            <a:pPr marL="457200" indent="-457200"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Использование одного хорошего аргумента</a:t>
            </a:r>
          </a:p>
          <a:p>
            <a:pPr marL="457200" indent="-457200"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Использование вопросов</a:t>
            </a:r>
          </a:p>
        </p:txBody>
      </p:sp>
    </p:spTree>
    <p:extLst>
      <p:ext uri="{BB962C8B-B14F-4D97-AF65-F5344CB8AC3E}">
        <p14:creationId xmlns:p14="http://schemas.microsoft.com/office/powerpoint/2010/main" val="132538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Ожидания </a:t>
            </a:r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Заказчика от 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менеджера проекта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5538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65539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524000"/>
            <a:ext cx="8458200" cy="4114800"/>
          </a:xfrm>
        </p:spPr>
        <p:txBody>
          <a:bodyPr/>
          <a:lstStyle/>
          <a:p>
            <a:pPr marL="457200" indent="-457200" eaLnBrk="1" hangingPunct="1">
              <a:spcBef>
                <a:spcPct val="100000"/>
              </a:spcBef>
            </a:pPr>
            <a:r>
              <a:rPr kumimoji="0" lang="ru-RU" dirty="0" smtClean="0">
                <a:cs typeface="Arial" pitchFamily="34" charset="0"/>
              </a:rPr>
              <a:t>Честность</a:t>
            </a:r>
          </a:p>
          <a:p>
            <a:pPr marL="457200" indent="-457200" eaLnBrk="1" hangingPunct="1">
              <a:spcBef>
                <a:spcPct val="100000"/>
              </a:spcBef>
            </a:pPr>
            <a:r>
              <a:rPr kumimoji="0" lang="ru-RU" dirty="0" smtClean="0">
                <a:cs typeface="Arial" pitchFamily="34" charset="0"/>
              </a:rPr>
              <a:t>Сотрудничество</a:t>
            </a:r>
          </a:p>
          <a:p>
            <a:pPr marL="457200" indent="-457200" eaLnBrk="1" hangingPunct="1">
              <a:spcBef>
                <a:spcPct val="100000"/>
              </a:spcBef>
            </a:pPr>
            <a:r>
              <a:rPr kumimoji="0" lang="ru-RU" dirty="0" smtClean="0">
                <a:cs typeface="Arial" pitchFamily="34" charset="0"/>
              </a:rPr>
              <a:t>Общение</a:t>
            </a:r>
          </a:p>
          <a:p>
            <a:pPr marL="457200" indent="-457200" eaLnBrk="1" hangingPunct="1">
              <a:spcBef>
                <a:spcPct val="100000"/>
              </a:spcBef>
            </a:pPr>
            <a:r>
              <a:rPr kumimoji="0" lang="ru-RU" dirty="0" smtClean="0">
                <a:cs typeface="Arial" pitchFamily="34" charset="0"/>
              </a:rPr>
              <a:t>Предоставление клиенту наилучшего варианта рабочего графика, бюджета и товара или услуги</a:t>
            </a:r>
          </a:p>
        </p:txBody>
      </p:sp>
    </p:spTree>
    <p:extLst>
      <p:ext uri="{BB962C8B-B14F-4D97-AF65-F5344CB8AC3E}">
        <p14:creationId xmlns:p14="http://schemas.microsoft.com/office/powerpoint/2010/main" val="185162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2892896"/>
          </a:xfrm>
        </p:spPr>
        <p:txBody>
          <a:bodyPr>
            <a:normAutofit/>
          </a:bodyPr>
          <a:lstStyle/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 Управление затратами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Контроль сроков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Совещания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Корректировка планов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Управление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292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Запуск проекта 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82946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8294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23528" y="1447800"/>
            <a:ext cx="8359080" cy="4114800"/>
          </a:xfrm>
        </p:spPr>
        <p:txBody>
          <a:bodyPr/>
          <a:lstStyle/>
          <a:p>
            <a:pPr eaLnBrk="1" hangingPunct="1">
              <a:buFont typeface="SymbolPS" charset="0"/>
              <a:buNone/>
            </a:pPr>
            <a:r>
              <a:rPr kumimoji="0" lang="ru-RU" dirty="0" smtClean="0">
                <a:cs typeface="Arial" pitchFamily="34" charset="0"/>
              </a:rPr>
              <a:t>В тот день Вам предстоит: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представить членов команды и описать их роли;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разъяснить выгоды от проекта и ожидаемые конечные результаты;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изложить план проекта;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установить основные правила общения;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ответить на вопросы.</a:t>
            </a:r>
          </a:p>
          <a:p>
            <a:pPr eaLnBrk="1" hangingPunct="1"/>
            <a:endParaRPr kumimoji="0" lang="ru-RU" dirty="0" smtClean="0"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635896" y="5445224"/>
            <a:ext cx="51845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Формализуйте знаковые элементы развития проекта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28808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Определение обязанностей членов команды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7586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6758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04800" y="1524000"/>
            <a:ext cx="8624888" cy="4137248"/>
          </a:xfrm>
        </p:spPr>
        <p:txBody>
          <a:bodyPr>
            <a:noAutofit/>
          </a:bodyPr>
          <a:lstStyle/>
          <a:p>
            <a:pPr marL="381000" indent="-381000" eaLnBrk="1" hangingPunct="1">
              <a:lnSpc>
                <a:spcPct val="80000"/>
              </a:lnSpc>
              <a:spcBef>
                <a:spcPct val="0"/>
              </a:spcBef>
              <a:spcAft>
                <a:spcPct val="30000"/>
              </a:spcAft>
              <a:buFont typeface="SymbolPS" charset="0"/>
              <a:buNone/>
            </a:pPr>
            <a:r>
              <a:rPr kumimoji="0" lang="ru-RU" sz="2400" b="1" dirty="0" smtClean="0">
                <a:cs typeface="Arial" pitchFamily="34" charset="0"/>
              </a:rPr>
              <a:t>Каждый член команды должен иметь четкие линии </a:t>
            </a:r>
          </a:p>
          <a:p>
            <a:pPr marL="381000" indent="-381000" eaLnBrk="1" hangingPunct="1">
              <a:lnSpc>
                <a:spcPct val="80000"/>
              </a:lnSpc>
              <a:spcBef>
                <a:spcPct val="0"/>
              </a:spcBef>
              <a:spcAft>
                <a:spcPct val="30000"/>
              </a:spcAft>
              <a:buFont typeface="SymbolPS" charset="0"/>
              <a:buNone/>
            </a:pPr>
            <a:r>
              <a:rPr kumimoji="0" lang="ru-RU" sz="2400" b="1" dirty="0" smtClean="0">
                <a:cs typeface="Arial" pitchFamily="34" charset="0"/>
              </a:rPr>
              <a:t>подотчетности, определяющие:</a:t>
            </a:r>
          </a:p>
          <a:p>
            <a:pPr marL="381000" indent="-381000" eaLnBrk="1" hangingPunct="1">
              <a:spcAft>
                <a:spcPct val="30000"/>
              </a:spcAft>
            </a:pPr>
            <a:r>
              <a:rPr kumimoji="0" lang="ru-RU" sz="2400" dirty="0" smtClean="0">
                <a:cs typeface="Arial" pitchFamily="34" charset="0"/>
              </a:rPr>
              <a:t>роль в общем плане</a:t>
            </a:r>
          </a:p>
          <a:p>
            <a:pPr marL="381000" indent="-381000" eaLnBrk="1" hangingPunct="1">
              <a:spcAft>
                <a:spcPct val="30000"/>
              </a:spcAft>
            </a:pPr>
            <a:r>
              <a:rPr kumimoji="0" lang="ru-RU" sz="2400" dirty="0" smtClean="0">
                <a:cs typeface="Arial" pitchFamily="34" charset="0"/>
              </a:rPr>
              <a:t>полномочия действовать в интересах проекта</a:t>
            </a:r>
          </a:p>
          <a:p>
            <a:pPr marL="381000" indent="-381000" eaLnBrk="1" hangingPunct="1">
              <a:spcAft>
                <a:spcPct val="30000"/>
              </a:spcAft>
            </a:pPr>
            <a:r>
              <a:rPr kumimoji="0" lang="ru-RU" sz="2400" dirty="0" smtClean="0">
                <a:cs typeface="Arial" pitchFamily="34" charset="0"/>
              </a:rPr>
              <a:t>чувство приверженности</a:t>
            </a:r>
          </a:p>
          <a:p>
            <a:pPr marL="381000" indent="-381000" eaLnBrk="1" hangingPunct="1">
              <a:spcAft>
                <a:spcPct val="30000"/>
              </a:spcAft>
            </a:pPr>
            <a:r>
              <a:rPr kumimoji="0" lang="ru-RU" sz="2400" dirty="0" smtClean="0">
                <a:cs typeface="Arial" pitchFamily="34" charset="0"/>
              </a:rPr>
              <a:t>понимание Ваших ожиданий</a:t>
            </a:r>
          </a:p>
          <a:p>
            <a:pPr marL="381000" indent="-381000" eaLnBrk="1" hangingPunct="1">
              <a:spcAft>
                <a:spcPct val="30000"/>
              </a:spcAft>
            </a:pPr>
            <a:r>
              <a:rPr kumimoji="0" lang="ru-RU" sz="2400" dirty="0" smtClean="0">
                <a:cs typeface="Arial" pitchFamily="34" charset="0"/>
              </a:rPr>
              <a:t>обязанность отчитываться перед Вами о достигнутом прогрессе</a:t>
            </a:r>
          </a:p>
          <a:p>
            <a:pPr marL="381000" indent="-381000" eaLnBrk="1" hangingPunct="1">
              <a:spcAft>
                <a:spcPct val="3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marL="381000" indent="-381000" eaLnBrk="1" hangingPunct="1">
              <a:spcAft>
                <a:spcPct val="90000"/>
              </a:spcAft>
            </a:pPr>
            <a:endParaRPr kumimoji="0" lang="ru-RU" sz="2400" dirty="0" smtClean="0">
              <a:cs typeface="Arial" pitchFamily="34" charset="0"/>
            </a:endParaRPr>
          </a:p>
          <a:p>
            <a:pPr marL="381000" indent="-381000" eaLnBrk="1" hangingPunct="1"/>
            <a:endParaRPr kumimoji="0" lang="ru-RU" sz="2400" dirty="0" smtClean="0">
              <a:cs typeface="Arial" pitchFamily="34" charset="0"/>
            </a:endParaRPr>
          </a:p>
          <a:p>
            <a:pPr marL="381000" indent="-381000" eaLnBrk="1" hangingPunct="1"/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Полезные советы при реализации проектов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8610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68612" name="TextBox 7"/>
          <p:cNvSpPr txBox="1">
            <a:spLocks noChangeArrowheads="1"/>
          </p:cNvSpPr>
          <p:nvPr/>
        </p:nvSpPr>
        <p:spPr bwMode="auto">
          <a:xfrm>
            <a:off x="357188" y="1500188"/>
            <a:ext cx="82867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buFont typeface="Times New Roman" pitchFamily="18" charset="0"/>
              <a:buAutoNum type="arabicPeriod"/>
            </a:pPr>
            <a:r>
              <a:rPr kumimoji="0" lang="ru-RU" sz="2000"/>
              <a:t>Сообщите план проекта всем участникам</a:t>
            </a:r>
          </a:p>
          <a:p>
            <a:pPr>
              <a:buFont typeface="Times New Roman" pitchFamily="18" charset="0"/>
              <a:buAutoNum type="arabicPeriod"/>
            </a:pPr>
            <a:r>
              <a:rPr kumimoji="0" lang="ru-RU" sz="2000"/>
              <a:t>Убедитесь, что они полностью понимают цели проекта их роль в его реализации</a:t>
            </a:r>
          </a:p>
          <a:p>
            <a:pPr>
              <a:buFont typeface="Times New Roman" pitchFamily="18" charset="0"/>
              <a:buAutoNum type="arabicPeriod"/>
            </a:pPr>
            <a:r>
              <a:rPr kumimoji="0" lang="ru-RU" sz="2000"/>
              <a:t>Установите «вехи», т.е. даты завершения ключевых этапов и получения соответствующих конечных результатов</a:t>
            </a:r>
          </a:p>
          <a:p>
            <a:pPr>
              <a:buFont typeface="Times New Roman" pitchFamily="18" charset="0"/>
              <a:buAutoNum type="arabicPeriod"/>
            </a:pPr>
            <a:r>
              <a:rPr kumimoji="0" lang="ru-RU" sz="2000"/>
              <a:t>Покажите взаимозависимость задач и согласуйте форму предоставления информации между членами команды</a:t>
            </a:r>
          </a:p>
          <a:p>
            <a:pPr>
              <a:buFont typeface="Times New Roman" pitchFamily="18" charset="0"/>
              <a:buAutoNum type="arabicPeriod"/>
            </a:pPr>
            <a:r>
              <a:rPr kumimoji="0" lang="ru-RU" sz="2000"/>
              <a:t>Делайте постоянный мониторинг процесса, выявляйте риски (разрывы), разработайте резервный план по их минимизации</a:t>
            </a:r>
          </a:p>
          <a:p>
            <a:pPr>
              <a:buFont typeface="Times New Roman" pitchFamily="18" charset="0"/>
              <a:buAutoNum type="arabicPeriod"/>
            </a:pPr>
            <a:r>
              <a:rPr kumimoji="0" lang="ru-RU" sz="2000"/>
              <a:t>Будьте уверены, что члены команды достаточно мотивированы для реализации проекта</a:t>
            </a:r>
          </a:p>
          <a:p>
            <a:pPr>
              <a:buFont typeface="Times New Roman" pitchFamily="18" charset="0"/>
              <a:buAutoNum type="arabicPeriod"/>
            </a:pPr>
            <a:r>
              <a:rPr kumimoji="0" lang="ru-RU" sz="2000"/>
              <a:t>Проверьте наличие всех необходимых ресурсов и источники их поступления для избежания недофинансирования проекта</a:t>
            </a:r>
          </a:p>
          <a:p>
            <a:pPr>
              <a:buFont typeface="Times New Roman" pitchFamily="18" charset="0"/>
              <a:buAutoNum type="arabicPeriod"/>
            </a:pPr>
            <a:endParaRPr kumimoji="0" lang="uk-UA" sz="2000"/>
          </a:p>
        </p:txBody>
      </p:sp>
    </p:spTree>
    <p:extLst>
      <p:ext uri="{BB962C8B-B14F-4D97-AF65-F5344CB8AC3E}">
        <p14:creationId xmlns:p14="http://schemas.microsoft.com/office/powerpoint/2010/main" val="286463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Мониторинг как элемент контроля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9634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6963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04800" y="1524000"/>
            <a:ext cx="8515672" cy="3733800"/>
          </a:xfrm>
        </p:spPr>
        <p:txBody>
          <a:bodyPr/>
          <a:lstStyle/>
          <a:p>
            <a:pPr eaLnBrk="1" hangingPunct="1">
              <a:spcAft>
                <a:spcPct val="30000"/>
              </a:spcAft>
              <a:buFont typeface="SymbolPS" charset="0"/>
              <a:buNone/>
            </a:pPr>
            <a:r>
              <a:rPr kumimoji="0" lang="ru-RU" b="1" dirty="0" smtClean="0">
                <a:cs typeface="Arial" pitchFamily="34" charset="0"/>
              </a:rPr>
              <a:t>Контроль включает в себя:</a:t>
            </a:r>
          </a:p>
          <a:p>
            <a:pPr eaLnBrk="1" hangingPunct="1">
              <a:spcAft>
                <a:spcPct val="30000"/>
              </a:spcAft>
            </a:pPr>
            <a:r>
              <a:rPr kumimoji="0" lang="ru-RU" dirty="0" smtClean="0">
                <a:cs typeface="Arial" pitchFamily="34" charset="0"/>
              </a:rPr>
              <a:t>представление отчетов о прогрессе в реализации проекта в сравнении с планом</a:t>
            </a:r>
          </a:p>
          <a:p>
            <a:pPr eaLnBrk="1" hangingPunct="1">
              <a:spcAft>
                <a:spcPct val="30000"/>
              </a:spcAft>
            </a:pPr>
            <a:r>
              <a:rPr kumimoji="0" lang="ru-RU" dirty="0" smtClean="0">
                <a:cs typeface="Arial" pitchFamily="34" charset="0"/>
              </a:rPr>
              <a:t>анализ причин обнаруженных отклонений от плана</a:t>
            </a:r>
          </a:p>
          <a:p>
            <a:pPr eaLnBrk="1" hangingPunct="1">
              <a:spcAft>
                <a:spcPct val="30000"/>
              </a:spcAft>
            </a:pPr>
            <a:r>
              <a:rPr kumimoji="0" lang="ru-RU" dirty="0" smtClean="0">
                <a:cs typeface="Arial" pitchFamily="34" charset="0"/>
              </a:rPr>
              <a:t>принятие мер для устранения отклонений</a:t>
            </a:r>
          </a:p>
          <a:p>
            <a:pPr eaLnBrk="1" hangingPunct="1">
              <a:spcAft>
                <a:spcPct val="30000"/>
              </a:spcAft>
            </a:pPr>
            <a:endParaRPr kumimoji="0" lang="ru-RU" dirty="0" smtClean="0">
              <a:cs typeface="Arial" pitchFamily="34" charset="0"/>
            </a:endParaRPr>
          </a:p>
          <a:p>
            <a:pPr eaLnBrk="1" hangingPunct="1">
              <a:spcAft>
                <a:spcPct val="90000"/>
              </a:spcAft>
            </a:pPr>
            <a:endParaRPr kumimoji="0" lang="ru-RU" dirty="0" smtClean="0">
              <a:cs typeface="Arial" pitchFamily="34" charset="0"/>
            </a:endParaRPr>
          </a:p>
          <a:p>
            <a:pPr eaLnBrk="1" hangingPunct="1"/>
            <a:endParaRPr kumimoji="0" lang="ru-RU" dirty="0" smtClean="0">
              <a:cs typeface="Arial" pitchFamily="34" charset="0"/>
            </a:endParaRPr>
          </a:p>
          <a:p>
            <a:pPr eaLnBrk="1" hangingPunct="1"/>
            <a:endParaRPr kumimoji="0" lang="ru-RU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1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305" y="1641893"/>
            <a:ext cx="8906265" cy="3097911"/>
          </a:xfrm>
          <a:noFill/>
        </p:spPr>
      </p:pic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09600" y="0"/>
            <a:ext cx="853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charset="0"/>
              </a:rPr>
              <a:t>Этапы процесса контроля (</a:t>
            </a:r>
            <a:r>
              <a:rPr lang="en-US" sz="3200" b="1" dirty="0">
                <a:solidFill>
                  <a:srgbClr val="333399"/>
                </a:solidFill>
                <a:latin typeface="Arial" charset="0"/>
              </a:rPr>
              <a:t>Daft</a:t>
            </a:r>
            <a:r>
              <a:rPr lang="ru-RU" sz="3200" b="1" dirty="0">
                <a:solidFill>
                  <a:srgbClr val="333399"/>
                </a:solidFill>
                <a:latin typeface="Arial" charset="0"/>
              </a:rPr>
              <a:t>,</a:t>
            </a:r>
            <a:r>
              <a:rPr lang="en-US" sz="3200" b="1" dirty="0">
                <a:solidFill>
                  <a:srgbClr val="333399"/>
                </a:solidFill>
                <a:latin typeface="Arial" charset="0"/>
              </a:rPr>
              <a:t> 1994)</a:t>
            </a:r>
            <a:endParaRPr lang="ru-RU" sz="3200" b="1" dirty="0">
              <a:solidFill>
                <a:srgbClr val="333399"/>
              </a:solidFill>
              <a:latin typeface="Arial" charset="0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1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914400" y="-24"/>
            <a:ext cx="7772400" cy="1143000"/>
          </a:xfrm>
        </p:spPr>
        <p:txBody>
          <a:bodyPr bIns="91440" anchor="b" anchorCtr="0">
            <a:noAutofit/>
          </a:bodyPr>
          <a:lstStyle/>
          <a:p>
            <a:pPr algn="ctr" defTabSz="796925">
              <a:lnSpc>
                <a:spcPct val="90000"/>
              </a:lnSpc>
            </a:pPr>
            <a:r>
              <a:rPr lang="ru-RU" b="1" dirty="0" smtClean="0">
                <a:solidFill>
                  <a:schemeClr val="tx1"/>
                </a:solidFill>
                <a:latin typeface="+mn-lt"/>
              </a:rPr>
              <a:t>Правила Мозгового штурма</a:t>
            </a:r>
            <a:endParaRPr lang="uk-UA" b="1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 eaLnBrk="1" hangingPunct="1">
              <a:defRPr/>
            </a:pPr>
            <a:endParaRPr lang="ru-RU" dirty="0" smtClean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ru-RU" dirty="0" smtClean="0"/>
              <a:t>Запрещается всякая критика идей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ru-RU" dirty="0" smtClean="0"/>
              <a:t>Свободный полет мыслей и поощрение самых «безумных» идей 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ru-RU" dirty="0" smtClean="0"/>
              <a:t>Развивайте идеи других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ru-RU" dirty="0" smtClean="0"/>
              <a:t>Генерируйте как можно больше идей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ru-RU" dirty="0" smtClean="0"/>
              <a:t>Обязательная фиксация всех идей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7963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Элементы контроля над проектом (1)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0658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0659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524000"/>
            <a:ext cx="7772400" cy="3733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000" smtClean="0">
                <a:cs typeface="Arial" pitchFamily="34" charset="0"/>
              </a:rPr>
              <a:t>Стандарты, содержащиеся в плане проекта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000" smtClean="0">
                <a:cs typeface="Arial" pitchFamily="34" charset="0"/>
              </a:rPr>
              <a:t>Сбор информации в процессе мониторинга, преимущественно от членов команды проекта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000" smtClean="0">
                <a:cs typeface="Arial" pitchFamily="34" charset="0"/>
              </a:rPr>
              <a:t>Механизм сравнения прогресса в реализации проекта </a:t>
            </a:r>
            <a:br>
              <a:rPr kumimoji="0" lang="ru-RU" sz="2000" smtClean="0">
                <a:cs typeface="Arial" pitchFamily="34" charset="0"/>
              </a:rPr>
            </a:br>
            <a:r>
              <a:rPr kumimoji="0" lang="ru-RU" sz="2000" smtClean="0">
                <a:cs typeface="Arial" pitchFamily="34" charset="0"/>
              </a:rPr>
              <a:t>с планом для выявления отклонений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000" smtClean="0">
                <a:cs typeface="Arial" pitchFamily="34" charset="0"/>
              </a:rPr>
              <a:t>Процесс выявления причин проблем и выработка решений проблем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000" smtClean="0">
                <a:cs typeface="Arial" pitchFamily="34" charset="0"/>
              </a:rPr>
              <a:t> Завоевание поддержки предлагаемых изменений плана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kumimoji="0" lang="ru-RU" sz="2000" smtClean="0">
                <a:cs typeface="Arial" pitchFamily="34" charset="0"/>
              </a:rPr>
              <a:t>Осуществление корректирующих действий для приведения деятельности в соответствие с исходным или скорректированным планом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endParaRPr kumimoji="0" lang="ru-RU" sz="200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ct val="90000"/>
              </a:spcAft>
            </a:pPr>
            <a:endParaRPr kumimoji="0" lang="ru-RU" sz="200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kumimoji="0" lang="ru-RU" sz="200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kumimoji="0" lang="ru-RU" sz="20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3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Элементы контроля над проектом (2)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1682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71683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676400"/>
            <a:ext cx="7772400" cy="3563938"/>
          </a:xfrm>
          <a:noFill/>
        </p:spPr>
      </p:pic>
    </p:spTree>
    <p:extLst>
      <p:ext uri="{BB962C8B-B14F-4D97-AF65-F5344CB8AC3E}">
        <p14:creationId xmlns:p14="http://schemas.microsoft.com/office/powerpoint/2010/main" val="33682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Простые методики контроля: </a:t>
            </a:r>
          </a:p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Сбор 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информации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2706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270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04800" y="1600200"/>
            <a:ext cx="8443664" cy="4114800"/>
          </a:xfrm>
        </p:spPr>
        <p:txBody>
          <a:bodyPr>
            <a:normAutofit/>
          </a:bodyPr>
          <a:lstStyle/>
          <a:p>
            <a:pPr eaLnBrk="1" hangingPunct="1"/>
            <a:r>
              <a:rPr kumimoji="0" lang="ru-RU" sz="2400" b="1" dirty="0" smtClean="0">
                <a:cs typeface="Arial" pitchFamily="34" charset="0"/>
              </a:rPr>
              <a:t>На макроуровне</a:t>
            </a:r>
            <a:r>
              <a:rPr kumimoji="0" lang="ru-RU" sz="2400" dirty="0" smtClean="0">
                <a:cs typeface="Arial" pitchFamily="34" charset="0"/>
              </a:rPr>
              <a:t>, к которому относятся сведения об общих бизнес-целях проекта, сроках, бюджете и стандартах качества</a:t>
            </a:r>
          </a:p>
          <a:p>
            <a:pPr eaLnBrk="1" hangingPunct="1">
              <a:spcBef>
                <a:spcPct val="100000"/>
              </a:spcBef>
            </a:pPr>
            <a:r>
              <a:rPr kumimoji="0" lang="ru-RU" sz="2400" b="1" dirty="0" smtClean="0">
                <a:cs typeface="Arial" pitchFamily="34" charset="0"/>
              </a:rPr>
              <a:t>На микроуровне</a:t>
            </a:r>
            <a:r>
              <a:rPr kumimoji="0" lang="ru-RU" sz="2400" dirty="0" smtClean="0">
                <a:cs typeface="Arial" pitchFamily="34" charset="0"/>
              </a:rPr>
              <a:t>, к которому относятся сведения о выполнении индивидуальных задач (о дате начала выполнения каждой задачи, прогрессе </a:t>
            </a:r>
            <a:br>
              <a:rPr kumimoji="0" lang="ru-RU" sz="2400" dirty="0" smtClean="0">
                <a:cs typeface="Arial" pitchFamily="34" charset="0"/>
              </a:rPr>
            </a:br>
            <a:r>
              <a:rPr kumimoji="0" lang="ru-RU" sz="2400" dirty="0" smtClean="0">
                <a:cs typeface="Arial" pitchFamily="34" charset="0"/>
              </a:rPr>
              <a:t>в выполнении задачи и завершении выполнения задачи в соответствии с планом)</a:t>
            </a:r>
          </a:p>
          <a:p>
            <a:pPr eaLnBrk="1" hangingPunct="1"/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8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Простые методики контроля:</a:t>
            </a:r>
          </a:p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Отчеты 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о состоянии проекта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3730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373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04800" y="1600200"/>
            <a:ext cx="815340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SymbolPS" charset="0"/>
              <a:buNone/>
            </a:pPr>
            <a:r>
              <a:rPr kumimoji="0" lang="ru-RU" sz="2400" b="1" dirty="0" smtClean="0">
                <a:cs typeface="Arial" pitchFamily="34" charset="0"/>
              </a:rPr>
              <a:t>Вы должны получить от членов команды </a:t>
            </a:r>
          </a:p>
          <a:p>
            <a:pPr eaLnBrk="1" hangingPunct="1">
              <a:lnSpc>
                <a:spcPct val="90000"/>
              </a:lnSpc>
              <a:buFont typeface="SymbolPS" charset="0"/>
              <a:buNone/>
            </a:pPr>
            <a:r>
              <a:rPr kumimoji="0" lang="ru-RU" sz="2400" b="1" dirty="0" smtClean="0">
                <a:cs typeface="Arial" pitchFamily="34" charset="0"/>
              </a:rPr>
              <a:t>проекта следующую информацию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Выполнение делегированных задач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Завершение ключевых этапов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Любые отставания от графиков выполнения работ и их причины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Любые проблемы, требующие незамедлительного решения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Любые трудности, ожидаемые в ближайшем будущем</a:t>
            </a:r>
          </a:p>
          <a:p>
            <a:pPr eaLnBrk="1" hangingPunct="1">
              <a:lnSpc>
                <a:spcPct val="90000"/>
              </a:lnSpc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buFont typeface="SymbolPS" charset="0"/>
              <a:buNone/>
            </a:pPr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7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Простые методики контроля:</a:t>
            </a:r>
          </a:p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Стандартный 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шаблон отчета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4754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475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04800" y="1295400"/>
            <a:ext cx="861060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Название проекта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Краткое описание ключевого этапа, освещаемого в отчете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Имя работника, ответственного за этот ключевой этап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Дата отчета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Действительный прогресс в достижении «вех» проекта </a:t>
            </a:r>
            <a:br>
              <a:rPr kumimoji="0" lang="ru-RU" sz="2400" dirty="0" smtClean="0">
                <a:cs typeface="Arial" pitchFamily="34" charset="0"/>
              </a:rPr>
            </a:br>
            <a:r>
              <a:rPr kumimoji="0" lang="ru-RU" sz="2400" dirty="0" smtClean="0">
                <a:cs typeface="Arial" pitchFamily="34" charset="0"/>
              </a:rPr>
              <a:t>в сравнении с запланированным прогрессом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Резюме о прогрессе на рассматриваемом ключевом этапе, включая объяснения всех случаев отставания и описания принятых корректирующих мер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Проблемы или спорные вопросы, ожидающие решения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dirty="0" smtClean="0">
                <a:cs typeface="Arial" pitchFamily="34" charset="0"/>
              </a:rPr>
              <a:t>Вехи, которые должны быть достигнуты </a:t>
            </a:r>
            <a:br>
              <a:rPr kumimoji="0" lang="ru-RU" sz="2400" dirty="0" smtClean="0">
                <a:cs typeface="Arial" pitchFamily="34" charset="0"/>
              </a:rPr>
            </a:br>
            <a:r>
              <a:rPr kumimoji="0" lang="ru-RU" sz="2400" dirty="0" smtClean="0">
                <a:cs typeface="Arial" pitchFamily="34" charset="0"/>
              </a:rPr>
              <a:t>в следующем отчетном периоде, и дата следующего отчета</a:t>
            </a:r>
          </a:p>
          <a:p>
            <a:pPr eaLnBrk="1" hangingPunct="1">
              <a:lnSpc>
                <a:spcPct val="90000"/>
              </a:lnSpc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buFont typeface="SymbolPS" charset="0"/>
              <a:buNone/>
            </a:pPr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8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Основные вопросы заинтересованных </a:t>
            </a:r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сторон для контроля статус проекта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5778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5779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-228600" y="1546448"/>
            <a:ext cx="9372600" cy="4114800"/>
          </a:xfrm>
        </p:spPr>
        <p:txBody>
          <a:bodyPr>
            <a:normAutofit/>
          </a:bodyPr>
          <a:lstStyle/>
          <a:p>
            <a:pPr lvl="2" eaLnBrk="1" hangingPunct="1">
              <a:spcBef>
                <a:spcPct val="90000"/>
              </a:spcBef>
              <a:spcAft>
                <a:spcPts val="600"/>
              </a:spcAft>
              <a:buFont typeface="Symbol" pitchFamily="18" charset="2"/>
              <a:buChar char="·"/>
            </a:pPr>
            <a:r>
              <a:rPr kumimoji="0" lang="ru-RU" sz="2400" dirty="0" smtClean="0">
                <a:latin typeface="Arial" pitchFamily="34" charset="0"/>
              </a:rPr>
              <a:t>Соблюдается ли график реализации проекта?</a:t>
            </a:r>
          </a:p>
          <a:p>
            <a:pPr lvl="2" eaLnBrk="1" hangingPunct="1">
              <a:spcBef>
                <a:spcPct val="90000"/>
              </a:spcBef>
              <a:spcAft>
                <a:spcPts val="600"/>
              </a:spcAft>
              <a:buFont typeface="Symbol" pitchFamily="18" charset="2"/>
              <a:buChar char="·"/>
            </a:pPr>
            <a:r>
              <a:rPr kumimoji="0" lang="ru-RU" sz="2400" dirty="0" smtClean="0">
                <a:latin typeface="Arial" pitchFamily="34" charset="0"/>
              </a:rPr>
              <a:t>Реализуется ли проект в рамках выделенного бюджета?</a:t>
            </a:r>
          </a:p>
          <a:p>
            <a:pPr lvl="2" eaLnBrk="1" hangingPunct="1">
              <a:spcBef>
                <a:spcPct val="90000"/>
              </a:spcBef>
              <a:spcAft>
                <a:spcPts val="600"/>
              </a:spcAft>
              <a:buFont typeface="Symbol" pitchFamily="18" charset="2"/>
              <a:buChar char="·"/>
            </a:pPr>
            <a:r>
              <a:rPr kumimoji="0" lang="ru-RU" sz="2400" dirty="0" smtClean="0">
                <a:latin typeface="Arial" pitchFamily="34" charset="0"/>
              </a:rPr>
              <a:t>Достигнуты ли все намеченные вехи?</a:t>
            </a:r>
          </a:p>
          <a:p>
            <a:pPr lvl="2" eaLnBrk="1" hangingPunct="1">
              <a:spcBef>
                <a:spcPct val="90000"/>
              </a:spcBef>
              <a:spcAft>
                <a:spcPts val="600"/>
              </a:spcAft>
              <a:buFont typeface="Symbol" pitchFamily="18" charset="2"/>
              <a:buChar char="·"/>
            </a:pPr>
            <a:r>
              <a:rPr kumimoji="0" lang="ru-RU" sz="2400" dirty="0" smtClean="0">
                <a:latin typeface="Arial" pitchFamily="34" charset="0"/>
              </a:rPr>
              <a:t>Какие меры приняты для устранения отставания, если таковое допущено?</a:t>
            </a:r>
          </a:p>
          <a:p>
            <a:pPr eaLnBrk="1" hangingPunct="1">
              <a:spcBef>
                <a:spcPct val="90000"/>
              </a:spcBef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/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buFont typeface="SymbolPS" charset="0"/>
              <a:buNone/>
            </a:pPr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7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График сообщений по проекту (1)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6802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680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251520" y="1402432"/>
            <a:ext cx="8610600" cy="4114800"/>
          </a:xfrm>
        </p:spPr>
        <p:txBody>
          <a:bodyPr/>
          <a:lstStyle/>
          <a:p>
            <a:pPr eaLnBrk="1" hangingPunct="1">
              <a:spcBef>
                <a:spcPct val="90000"/>
              </a:spcBef>
              <a:buFont typeface="SymbolPS" charset="0"/>
              <a:buNone/>
            </a:pPr>
            <a:r>
              <a:rPr kumimoji="0" lang="ru-RU" sz="2600" b="1" dirty="0" smtClean="0">
                <a:cs typeface="Arial" pitchFamily="34" charset="0"/>
              </a:rPr>
              <a:t>Вы должны спросить себя</a:t>
            </a:r>
          </a:p>
          <a:p>
            <a:pPr eaLnBrk="1" hangingPunct="1">
              <a:spcBef>
                <a:spcPct val="90000"/>
              </a:spcBef>
            </a:pPr>
            <a:r>
              <a:rPr kumimoji="0" lang="ru-RU" sz="2600" dirty="0" smtClean="0">
                <a:cs typeface="Arial" pitchFamily="34" charset="0"/>
              </a:rPr>
              <a:t>Кто нуждается в информации?</a:t>
            </a:r>
          </a:p>
          <a:p>
            <a:pPr eaLnBrk="1" hangingPunct="1">
              <a:spcBef>
                <a:spcPct val="90000"/>
              </a:spcBef>
            </a:pPr>
            <a:r>
              <a:rPr kumimoji="0" lang="ru-RU" sz="2600" dirty="0" smtClean="0">
                <a:cs typeface="Arial" pitchFamily="34" charset="0"/>
              </a:rPr>
              <a:t>О чем должна быть эта информация?</a:t>
            </a:r>
          </a:p>
          <a:p>
            <a:pPr eaLnBrk="1" hangingPunct="1">
              <a:spcBef>
                <a:spcPct val="90000"/>
              </a:spcBef>
            </a:pPr>
            <a:r>
              <a:rPr kumimoji="0" lang="ru-RU" sz="2600" dirty="0" smtClean="0">
                <a:cs typeface="Arial" pitchFamily="34" charset="0"/>
              </a:rPr>
              <a:t>Как часто она должна предоставляться?</a:t>
            </a:r>
          </a:p>
          <a:p>
            <a:pPr eaLnBrk="1" hangingPunct="1">
              <a:spcBef>
                <a:spcPct val="90000"/>
              </a:spcBef>
            </a:pPr>
            <a:r>
              <a:rPr kumimoji="0" lang="ru-RU" sz="2600" dirty="0" smtClean="0">
                <a:cs typeface="Arial" pitchFamily="34" charset="0"/>
              </a:rPr>
              <a:t>Какими способами она должна предоставляться?</a:t>
            </a:r>
          </a:p>
          <a:p>
            <a:pPr eaLnBrk="1" hangingPunct="1">
              <a:spcBef>
                <a:spcPct val="90000"/>
              </a:spcBef>
            </a:pPr>
            <a:endParaRPr kumimoji="0" lang="ru-RU" sz="2600" dirty="0" smtClean="0">
              <a:cs typeface="Arial" pitchFamily="34" charset="0"/>
            </a:endParaRPr>
          </a:p>
          <a:p>
            <a:pPr eaLnBrk="1" hangingPunct="1"/>
            <a:endParaRPr kumimoji="0" lang="ru-RU" sz="2600" dirty="0" smtClean="0">
              <a:cs typeface="Arial" pitchFamily="34" charset="0"/>
            </a:endParaRPr>
          </a:p>
          <a:p>
            <a:pPr eaLnBrk="1" hangingPunct="1">
              <a:buFont typeface="SymbolPS" charset="0"/>
              <a:buNone/>
            </a:pPr>
            <a:endParaRPr kumimoji="0" lang="ru-RU" sz="26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4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График сообщений по проекту (2)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7826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782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79512" y="1295400"/>
            <a:ext cx="8812088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spcBef>
                <a:spcPct val="90000"/>
              </a:spcBef>
              <a:buFont typeface="SymbolPS" charset="0"/>
              <a:buNone/>
            </a:pPr>
            <a:r>
              <a:rPr kumimoji="0" lang="ru-RU" sz="2400" b="1" dirty="0" smtClean="0">
                <a:cs typeface="Arial" pitchFamily="34" charset="0"/>
              </a:rPr>
              <a:t>Эффективное общение – типы совещаний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400" dirty="0" smtClean="0">
                <a:cs typeface="Arial" pitchFamily="34" charset="0"/>
              </a:rPr>
              <a:t>Формальные протоколируемые совещания, график проведения которых может определяться вышестоящими инстанциями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400" dirty="0" smtClean="0">
                <a:cs typeface="Arial" pitchFamily="34" charset="0"/>
              </a:rPr>
              <a:t>Совещания с покровителем проекта (возможно, «один </a:t>
            </a:r>
            <a:br>
              <a:rPr kumimoji="0" lang="ru-RU" sz="2400" dirty="0" smtClean="0">
                <a:cs typeface="Arial" pitchFamily="34" charset="0"/>
              </a:rPr>
            </a:br>
            <a:r>
              <a:rPr kumimoji="0" lang="ru-RU" sz="2400" dirty="0" smtClean="0">
                <a:cs typeface="Arial" pitchFamily="34" charset="0"/>
              </a:rPr>
              <a:t>на один»)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400" dirty="0" smtClean="0">
                <a:cs typeface="Arial" pitchFamily="34" charset="0"/>
              </a:rPr>
              <a:t>Рабочие совещания с командой проекта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400" dirty="0" smtClean="0">
                <a:cs typeface="Arial" pitchFamily="34" charset="0"/>
              </a:rPr>
              <a:t>Индивидуальные совещания с членами команды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400" dirty="0" smtClean="0">
                <a:cs typeface="Arial" pitchFamily="34" charset="0"/>
              </a:rPr>
              <a:t>Специальные совещания для решения возникших проблем</a:t>
            </a:r>
          </a:p>
          <a:p>
            <a:pPr eaLnBrk="1" hangingPunct="1">
              <a:lnSpc>
                <a:spcPct val="90000"/>
              </a:lnSpc>
            </a:pPr>
            <a:endParaRPr kumimoji="0" lang="ru-RU" sz="2400" dirty="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buFont typeface="SymbolPS" charset="0"/>
              <a:buNone/>
            </a:pPr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Поддержание баланса (1)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8850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885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81000" y="1295400"/>
            <a:ext cx="8610600" cy="4114800"/>
          </a:xfrm>
        </p:spPr>
        <p:txBody>
          <a:bodyPr/>
          <a:lstStyle/>
          <a:p>
            <a:pPr marL="457200" indent="-457200" eaLnBrk="1" hangingPunct="1">
              <a:spcBef>
                <a:spcPct val="0"/>
              </a:spcBef>
              <a:buFont typeface="SymbolPS" charset="0"/>
              <a:buNone/>
            </a:pPr>
            <a:r>
              <a:rPr kumimoji="0" lang="ru-RU" sz="2600" b="1" smtClean="0">
                <a:cs typeface="Arial" pitchFamily="34" charset="0"/>
              </a:rPr>
              <a:t>Мониторинг связан с достижением баланса трех </a:t>
            </a:r>
          </a:p>
          <a:p>
            <a:pPr marL="457200" indent="-457200" eaLnBrk="1" hangingPunct="1">
              <a:spcBef>
                <a:spcPct val="0"/>
              </a:spcBef>
              <a:buFont typeface="SymbolPS" charset="0"/>
              <a:buNone/>
            </a:pPr>
            <a:r>
              <a:rPr kumimoji="0" lang="ru-RU" sz="2600" b="1" smtClean="0">
                <a:cs typeface="Arial" pitchFamily="34" charset="0"/>
              </a:rPr>
              <a:t>основных измерений проекта:</a:t>
            </a:r>
          </a:p>
          <a:p>
            <a:pPr marL="457200" indent="-457200" eaLnBrk="1" hangingPunct="1">
              <a:spcBef>
                <a:spcPct val="90000"/>
              </a:spcBef>
            </a:pPr>
            <a:r>
              <a:rPr kumimoji="0" lang="ru-RU" sz="2600" smtClean="0">
                <a:cs typeface="Arial" pitchFamily="34" charset="0"/>
              </a:rPr>
              <a:t>затраты – выделенные ресурсы</a:t>
            </a:r>
          </a:p>
          <a:p>
            <a:pPr marL="457200" indent="-457200" eaLnBrk="1" hangingPunct="1">
              <a:spcBef>
                <a:spcPct val="90000"/>
              </a:spcBef>
            </a:pPr>
            <a:r>
              <a:rPr kumimoji="0" lang="ru-RU" sz="2600" smtClean="0">
                <a:cs typeface="Arial" pitchFamily="34" charset="0"/>
              </a:rPr>
              <a:t>время – график выполнения работ</a:t>
            </a:r>
          </a:p>
          <a:p>
            <a:pPr marL="457200" indent="-457200" eaLnBrk="1" hangingPunct="1">
              <a:spcBef>
                <a:spcPct val="90000"/>
              </a:spcBef>
            </a:pPr>
            <a:r>
              <a:rPr kumimoji="0" lang="ru-RU" sz="2600" smtClean="0">
                <a:cs typeface="Arial" pitchFamily="34" charset="0"/>
              </a:rPr>
              <a:t>качество – соответствие характеристик конечных результатов потребностям заказчиков проекта</a:t>
            </a:r>
          </a:p>
          <a:p>
            <a:pPr marL="457200" indent="-457200" eaLnBrk="1" hangingPunct="1">
              <a:spcBef>
                <a:spcPct val="90000"/>
              </a:spcBef>
            </a:pPr>
            <a:endParaRPr kumimoji="0" lang="ru-RU" sz="2600" smtClean="0">
              <a:cs typeface="Arial" pitchFamily="34" charset="0"/>
            </a:endParaRPr>
          </a:p>
          <a:p>
            <a:pPr marL="457200" indent="-457200" eaLnBrk="1" hangingPunct="1"/>
            <a:endParaRPr kumimoji="0" lang="ru-RU" sz="2600" smtClean="0">
              <a:cs typeface="Arial" pitchFamily="34" charset="0"/>
            </a:endParaRPr>
          </a:p>
          <a:p>
            <a:pPr marL="457200" indent="-457200" eaLnBrk="1" hangingPunct="1">
              <a:buFont typeface="SymbolPS" charset="0"/>
              <a:buNone/>
            </a:pPr>
            <a:endParaRPr kumimoji="0" lang="ru-RU" sz="26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02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Поддержание баланса (2)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9874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987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81000" y="1295400"/>
            <a:ext cx="8610600" cy="4114800"/>
          </a:xfrm>
        </p:spPr>
        <p:txBody>
          <a:bodyPr/>
          <a:lstStyle/>
          <a:p>
            <a:pPr eaLnBrk="1" hangingPunct="1">
              <a:spcBef>
                <a:spcPct val="90000"/>
              </a:spcBef>
              <a:buFont typeface="SymbolPS" charset="0"/>
              <a:buNone/>
            </a:pPr>
            <a:r>
              <a:rPr kumimoji="0" lang="ru-RU" sz="2600" dirty="0" smtClean="0">
                <a:cs typeface="Arial" pitchFamily="34" charset="0"/>
              </a:rPr>
              <a:t>Необходимы системы для мониторинга:</a:t>
            </a:r>
          </a:p>
          <a:p>
            <a:pPr eaLnBrk="1" hangingPunct="1">
              <a:spcBef>
                <a:spcPct val="90000"/>
              </a:spcBef>
            </a:pPr>
            <a:r>
              <a:rPr kumimoji="0" lang="ru-RU" sz="2600" dirty="0" smtClean="0">
                <a:cs typeface="Arial" pitchFamily="34" charset="0"/>
              </a:rPr>
              <a:t>времени, затрачиваемого на выполнение задач </a:t>
            </a:r>
            <a:br>
              <a:rPr kumimoji="0" lang="ru-RU" sz="2600" dirty="0" smtClean="0">
                <a:cs typeface="Arial" pitchFamily="34" charset="0"/>
              </a:rPr>
            </a:br>
            <a:r>
              <a:rPr kumimoji="0" lang="ru-RU" sz="2600" dirty="0" smtClean="0">
                <a:cs typeface="Arial" pitchFamily="34" charset="0"/>
              </a:rPr>
              <a:t>по проекту</a:t>
            </a:r>
          </a:p>
          <a:p>
            <a:pPr eaLnBrk="1" hangingPunct="1">
              <a:spcBef>
                <a:spcPct val="90000"/>
              </a:spcBef>
            </a:pPr>
            <a:r>
              <a:rPr kumimoji="0" lang="ru-RU" sz="2600" dirty="0" smtClean="0">
                <a:cs typeface="Arial" pitchFamily="34" charset="0"/>
              </a:rPr>
              <a:t>использования ресурсов (людей, материалов </a:t>
            </a:r>
            <a:br>
              <a:rPr kumimoji="0" lang="ru-RU" sz="2600" dirty="0" smtClean="0">
                <a:cs typeface="Arial" pitchFamily="34" charset="0"/>
              </a:rPr>
            </a:br>
            <a:r>
              <a:rPr kumimoji="0" lang="ru-RU" sz="2600" dirty="0" smtClean="0">
                <a:cs typeface="Arial" pitchFamily="34" charset="0"/>
              </a:rPr>
              <a:t>и оборудования)</a:t>
            </a:r>
          </a:p>
          <a:p>
            <a:pPr eaLnBrk="1" hangingPunct="1">
              <a:spcBef>
                <a:spcPct val="90000"/>
              </a:spcBef>
            </a:pPr>
            <a:r>
              <a:rPr kumimoji="0" lang="ru-RU" sz="2600" dirty="0" smtClean="0">
                <a:cs typeface="Arial" pitchFamily="34" charset="0"/>
              </a:rPr>
              <a:t>соответствия результатов стандартам качества</a:t>
            </a:r>
          </a:p>
          <a:p>
            <a:pPr eaLnBrk="1" hangingPunct="1">
              <a:spcBef>
                <a:spcPct val="90000"/>
              </a:spcBef>
            </a:pPr>
            <a:endParaRPr kumimoji="0" lang="ru-RU" sz="2600" dirty="0" smtClean="0">
              <a:cs typeface="Arial" pitchFamily="34" charset="0"/>
            </a:endParaRPr>
          </a:p>
          <a:p>
            <a:pPr eaLnBrk="1" hangingPunct="1">
              <a:spcBef>
                <a:spcPct val="90000"/>
              </a:spcBef>
            </a:pPr>
            <a:endParaRPr kumimoji="0" lang="ru-RU" sz="2600" dirty="0" smtClean="0">
              <a:cs typeface="Arial" pitchFamily="34" charset="0"/>
            </a:endParaRPr>
          </a:p>
          <a:p>
            <a:pPr eaLnBrk="1" hangingPunct="1"/>
            <a:endParaRPr kumimoji="0" lang="ru-RU" sz="2600" dirty="0" smtClean="0">
              <a:cs typeface="Arial" pitchFamily="34" charset="0"/>
            </a:endParaRPr>
          </a:p>
          <a:p>
            <a:pPr eaLnBrk="1" hangingPunct="1">
              <a:buFont typeface="SymbolPS" charset="0"/>
              <a:buNone/>
            </a:pPr>
            <a:endParaRPr kumimoji="0" lang="ru-RU" sz="26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59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Основной Блок</a:t>
            </a:r>
            <a:endParaRPr lang="uk-UA" dirty="0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ru-RU" dirty="0" smtClean="0"/>
              <a:t>Что такое проект?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368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Способы поддержания баланса 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80898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80899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79512" y="1196752"/>
            <a:ext cx="8610600" cy="4114800"/>
          </a:xfrm>
        </p:spPr>
        <p:txBody>
          <a:bodyPr>
            <a:noAutofit/>
          </a:bodyPr>
          <a:lstStyle/>
          <a:p>
            <a:pPr marL="381000" indent="-3810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Отказаться от строгого соблюдения очередности ключевых этапов, если отсутствует такая необходимость</a:t>
            </a:r>
          </a:p>
          <a:p>
            <a:pPr marL="381000" indent="-3810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Сэкономить время и ресурсы, аннулировав или сократив резервы на непредвиденные обстоятельства</a:t>
            </a:r>
          </a:p>
          <a:p>
            <a:pPr marL="381000" indent="-3810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Пересмотреть взаимосвязи между действиями в логической схеме</a:t>
            </a:r>
          </a:p>
          <a:p>
            <a:pPr marL="381000" indent="-3810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Сократить непроизводительные затраты времени для ускорения выполнения заданий</a:t>
            </a:r>
          </a:p>
          <a:p>
            <a:pPr marL="381000" indent="-3810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Минимизировать дублирование работ</a:t>
            </a:r>
          </a:p>
          <a:p>
            <a:pPr marL="381000" indent="-3810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Договориться о продлении сроков выполнения работ</a:t>
            </a:r>
          </a:p>
          <a:p>
            <a:pPr marL="381000" indent="-3810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Привлечь дополнительные ресурсы</a:t>
            </a:r>
          </a:p>
          <a:p>
            <a:pPr marL="381000" indent="-3810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Пересмотреть показатели качества выполнения работ</a:t>
            </a:r>
          </a:p>
          <a:p>
            <a:pPr marL="381000" indent="-381000" eaLnBrk="1" hangingPunct="1">
              <a:lnSpc>
                <a:spcPct val="90000"/>
              </a:lnSpc>
              <a:spcBef>
                <a:spcPct val="90000"/>
              </a:spcBef>
            </a:pPr>
            <a:endParaRPr kumimoji="0" lang="ru-RU" sz="2400" dirty="0" smtClean="0">
              <a:cs typeface="Arial" pitchFamily="34" charset="0"/>
            </a:endParaRPr>
          </a:p>
          <a:p>
            <a:pPr marL="381000" indent="-381000" eaLnBrk="1" hangingPunct="1">
              <a:lnSpc>
                <a:spcPct val="90000"/>
              </a:lnSpc>
            </a:pPr>
            <a:endParaRPr kumimoji="0" lang="ru-RU" sz="2400" dirty="0" smtClean="0">
              <a:cs typeface="Arial" pitchFamily="34" charset="0"/>
            </a:endParaRPr>
          </a:p>
          <a:p>
            <a:pPr marL="381000" indent="-381000" eaLnBrk="1" hangingPunct="1">
              <a:lnSpc>
                <a:spcPct val="90000"/>
              </a:lnSpc>
              <a:buFont typeface="SymbolPS" charset="0"/>
              <a:buNone/>
            </a:pPr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16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Отслеживание прогресса 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81922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81923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752600"/>
            <a:ext cx="8458200" cy="3267075"/>
          </a:xfrm>
          <a:noFill/>
        </p:spPr>
      </p:pic>
    </p:spTree>
    <p:extLst>
      <p:ext uri="{BB962C8B-B14F-4D97-AF65-F5344CB8AC3E}">
        <p14:creationId xmlns:p14="http://schemas.microsoft.com/office/powerpoint/2010/main" val="4417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Управление конфликтами (1)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83970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8397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533400" y="1447800"/>
            <a:ext cx="7772400" cy="4114800"/>
          </a:xfrm>
        </p:spPr>
        <p:txBody>
          <a:bodyPr>
            <a:normAutofit fontScale="92500"/>
          </a:bodyPr>
          <a:lstStyle/>
          <a:p>
            <a:pPr eaLnBrk="1" hangingPunct="1">
              <a:buFont typeface="SymbolPS" charset="0"/>
              <a:buNone/>
            </a:pPr>
            <a:r>
              <a:rPr kumimoji="0" lang="ru-RU" smtClean="0">
                <a:cs typeface="Arial" pitchFamily="34" charset="0"/>
              </a:rPr>
              <a:t>Сопротивление изменениями может быть вызвано :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mtClean="0">
                <a:cs typeface="Arial" pitchFamily="34" charset="0"/>
              </a:rPr>
              <a:t>конфликтом интересов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mtClean="0">
                <a:cs typeface="Arial" pitchFamily="34" charset="0"/>
              </a:rPr>
              <a:t>слабой терпимостью к изменениям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mtClean="0">
                <a:cs typeface="Arial" pitchFamily="34" charset="0"/>
              </a:rPr>
              <a:t>различиями в оценках необходимости изменений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mtClean="0">
                <a:cs typeface="Arial" pitchFamily="34" charset="0"/>
              </a:rPr>
              <a:t>отсутствием понимания или недостатком доверия</a:t>
            </a:r>
          </a:p>
          <a:p>
            <a:pPr algn="r" eaLnBrk="1" hangingPunct="1">
              <a:spcBef>
                <a:spcPct val="50000"/>
              </a:spcBef>
              <a:buFont typeface="SymbolPS" charset="0"/>
              <a:buNone/>
            </a:pPr>
            <a:endParaRPr kumimoji="0" lang="ru-RU" sz="2000" smtClean="0">
              <a:cs typeface="Arial" pitchFamily="34" charset="0"/>
            </a:endParaRPr>
          </a:p>
          <a:p>
            <a:pPr algn="r" eaLnBrk="1" hangingPunct="1">
              <a:spcBef>
                <a:spcPct val="50000"/>
              </a:spcBef>
              <a:buFont typeface="SymbolPS" charset="0"/>
              <a:buNone/>
            </a:pPr>
            <a:r>
              <a:rPr kumimoji="0" lang="ru-RU" sz="2000" smtClean="0">
                <a:cs typeface="Arial" pitchFamily="34" charset="0"/>
              </a:rPr>
              <a:t>(Шлезингер и Коттер (Schlesinger and Kotter), 1992)</a:t>
            </a:r>
            <a:r>
              <a:rPr kumimoji="0" lang="ru-RU" smtClean="0">
                <a:cs typeface="Arial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kumimoji="0" lang="ru-RU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5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Управление конфликтами (2)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84994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8499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04800" y="1295400"/>
            <a:ext cx="8515672" cy="41148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SymbolPS" charset="0"/>
              <a:buNone/>
            </a:pPr>
            <a:r>
              <a:rPr kumimoji="0" lang="ru-RU" sz="2000" dirty="0" smtClean="0">
                <a:cs typeface="Arial" pitchFamily="34" charset="0"/>
              </a:rPr>
              <a:t>Посредством успешного общения во время реализации </a:t>
            </a:r>
          </a:p>
          <a:p>
            <a:pPr eaLnBrk="1" hangingPunct="1">
              <a:spcBef>
                <a:spcPct val="0"/>
              </a:spcBef>
              <a:buFont typeface="SymbolPS" charset="0"/>
              <a:buNone/>
            </a:pPr>
            <a:r>
              <a:rPr kumimoji="0" lang="ru-RU" sz="2000" dirty="0" smtClean="0">
                <a:cs typeface="Arial" pitchFamily="34" charset="0"/>
              </a:rPr>
              <a:t>проекта можно добиться того, чтобы: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000" dirty="0" smtClean="0">
                <a:cs typeface="Arial" pitchFamily="34" charset="0"/>
              </a:rPr>
              <a:t>члены команды проекта адекватно реагировали на изменения и наилучшим образом использовали свои способности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000" dirty="0" smtClean="0">
                <a:cs typeface="Arial" pitchFamily="34" charset="0"/>
              </a:rPr>
              <a:t>Вы получали информацию, необходимую для осуществления мониторинга и контроля за выполнением задач проекта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000" dirty="0" smtClean="0">
                <a:cs typeface="Arial" pitchFamily="34" charset="0"/>
              </a:rPr>
              <a:t> заинтересованные стороны позитивно реагировали на достигнутый прогресс и оставались приверженными успеху проекта</a:t>
            </a:r>
          </a:p>
          <a:p>
            <a:pPr eaLnBrk="1" hangingPunct="1">
              <a:spcBef>
                <a:spcPct val="50000"/>
              </a:spcBef>
            </a:pPr>
            <a:endParaRPr kumimoji="0" lang="ru-RU" sz="20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05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Понятийный Блок № 4</a:t>
            </a:r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Управление конфликтами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3590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dirty="0" smtClean="0">
                <a:solidFill>
                  <a:schemeClr val="tx1"/>
                </a:solidFill>
                <a:cs typeface="Arial" pitchFamily="34" charset="0"/>
              </a:rPr>
              <a:t>КОНФЛИКТ</a:t>
            </a:r>
            <a:r>
              <a:rPr lang="ru-RU" sz="2800" dirty="0" smtClean="0">
                <a:solidFill>
                  <a:schemeClr val="tx1"/>
                </a:solidFill>
                <a:cs typeface="Arial" pitchFamily="34" charset="0"/>
              </a:rPr>
              <a:t> (</a:t>
            </a:r>
            <a:r>
              <a:rPr lang="ru-RU" sz="2800" i="1" dirty="0" smtClean="0">
                <a:solidFill>
                  <a:schemeClr val="tx1"/>
                </a:solidFill>
                <a:cs typeface="Arial" pitchFamily="34" charset="0"/>
              </a:rPr>
              <a:t>от лат. </a:t>
            </a:r>
            <a:r>
              <a:rPr lang="ru-RU" sz="2800" i="1" dirty="0" err="1" smtClean="0">
                <a:solidFill>
                  <a:schemeClr val="tx1"/>
                </a:solidFill>
                <a:cs typeface="Arial" pitchFamily="34" charset="0"/>
              </a:rPr>
              <a:t>conflictus</a:t>
            </a:r>
            <a:r>
              <a:rPr lang="ru-RU" sz="2800" i="1" dirty="0" smtClean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ru-RU" sz="2800" dirty="0" smtClean="0">
                <a:solidFill>
                  <a:schemeClr val="tx1"/>
                </a:solidFill>
                <a:cs typeface="Arial" pitchFamily="34" charset="0"/>
              </a:rPr>
              <a:t>— столкновение), столкновение, серьезное разногласие, спор</a:t>
            </a:r>
          </a:p>
        </p:txBody>
      </p:sp>
      <p:sp>
        <p:nvSpPr>
          <p:cNvPr id="100355" name="Rectangle 6"/>
          <p:cNvSpPr>
            <a:spLocks noGrp="1" noChangeArrowheads="1"/>
          </p:cNvSpPr>
          <p:nvPr>
            <p:ph sz="quarter" idx="1"/>
          </p:nvPr>
        </p:nvSpPr>
        <p:spPr>
          <a:xfrm>
            <a:off x="539552" y="5164832"/>
            <a:ext cx="7772400" cy="1693168"/>
          </a:xfrm>
        </p:spPr>
        <p:txBody>
          <a:bodyPr/>
          <a:lstStyle/>
          <a:p>
            <a:r>
              <a:rPr lang="ru-RU" sz="2000" i="1" dirty="0" smtClean="0">
                <a:solidFill>
                  <a:schemeClr val="tx1"/>
                </a:solidFill>
                <a:cs typeface="Arial" pitchFamily="34" charset="0"/>
              </a:rPr>
              <a:t>Конфликт</a:t>
            </a:r>
            <a:r>
              <a:rPr lang="ru-RU" sz="2000" dirty="0" smtClean="0">
                <a:solidFill>
                  <a:schemeClr val="tx1"/>
                </a:solidFill>
                <a:cs typeface="Arial" pitchFamily="34" charset="0"/>
              </a:rPr>
              <a:t> – это отсутствие согласия между двумя и более сторонами, которые могут быть конкретными лицами или группами лиц. Каждая сторона делает все, чтобы была принята её точка зрения или цель, и мешает другой стороне делать то же самое </a:t>
            </a:r>
          </a:p>
        </p:txBody>
      </p:sp>
      <p:pic>
        <p:nvPicPr>
          <p:cNvPr id="100354" name="Picture 5" descr="Картинка 84 из 1250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57338"/>
            <a:ext cx="5446713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720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algn="l"/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Структурные элементы конфликта</a:t>
            </a:r>
          </a:p>
        </p:txBody>
      </p:sp>
      <p:grpSp>
        <p:nvGrpSpPr>
          <p:cNvPr id="101378" name="Группа 2"/>
          <p:cNvGrpSpPr>
            <a:grpSpLocks/>
          </p:cNvGrpSpPr>
          <p:nvPr/>
        </p:nvGrpSpPr>
        <p:grpSpPr bwMode="auto">
          <a:xfrm>
            <a:off x="395288" y="1916113"/>
            <a:ext cx="8208962" cy="3600450"/>
            <a:chOff x="839800" y="3383753"/>
            <a:chExt cx="7618923" cy="2880320"/>
          </a:xfrm>
        </p:grpSpPr>
        <p:sp>
          <p:nvSpPr>
            <p:cNvPr id="22" name="Полилиния 21"/>
            <p:cNvSpPr/>
            <p:nvPr/>
          </p:nvSpPr>
          <p:spPr>
            <a:xfrm>
              <a:off x="839800" y="3668229"/>
              <a:ext cx="1066738" cy="2407887"/>
            </a:xfrm>
            <a:custGeom>
              <a:avLst/>
              <a:gdLst>
                <a:gd name="connsiteX0" fmla="*/ 0 w 1066196"/>
                <a:gd name="connsiteY0" fmla="*/ 963133 h 1926265"/>
                <a:gd name="connsiteX1" fmla="*/ 533098 w 1066196"/>
                <a:gd name="connsiteY1" fmla="*/ 0 h 1926265"/>
                <a:gd name="connsiteX2" fmla="*/ 1066196 w 1066196"/>
                <a:gd name="connsiteY2" fmla="*/ 963133 h 1926265"/>
                <a:gd name="connsiteX3" fmla="*/ 533098 w 1066196"/>
                <a:gd name="connsiteY3" fmla="*/ 1926266 h 1926265"/>
                <a:gd name="connsiteX4" fmla="*/ 0 w 1066196"/>
                <a:gd name="connsiteY4" fmla="*/ 963133 h 192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196" h="1926265">
                  <a:moveTo>
                    <a:pt x="0" y="963133"/>
                  </a:moveTo>
                  <a:cubicBezTo>
                    <a:pt x="0" y="431209"/>
                    <a:pt x="238676" y="0"/>
                    <a:pt x="533098" y="0"/>
                  </a:cubicBezTo>
                  <a:cubicBezTo>
                    <a:pt x="827520" y="0"/>
                    <a:pt x="1066196" y="431209"/>
                    <a:pt x="1066196" y="963133"/>
                  </a:cubicBezTo>
                  <a:cubicBezTo>
                    <a:pt x="1066196" y="1495057"/>
                    <a:pt x="827520" y="1926266"/>
                    <a:pt x="533098" y="1926266"/>
                  </a:cubicBezTo>
                  <a:cubicBezTo>
                    <a:pt x="238676" y="1926266"/>
                    <a:pt x="0" y="1495057"/>
                    <a:pt x="0" y="96313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38691" tIns="364645" rIns="238691" bIns="364645" spcCol="1270" anchor="ctr"/>
            <a:lstStyle/>
            <a:p>
              <a:pPr algn="ctr" defTabSz="28892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6500" dirty="0"/>
                <a:t>X</a:t>
              </a:r>
              <a:endParaRPr lang="ru-RU" sz="6500" dirty="0"/>
            </a:p>
          </p:txBody>
        </p:sp>
        <p:sp>
          <p:nvSpPr>
            <p:cNvPr id="23" name="Полилиния 22"/>
            <p:cNvSpPr/>
            <p:nvPr/>
          </p:nvSpPr>
          <p:spPr>
            <a:xfrm>
              <a:off x="7680771" y="4483558"/>
              <a:ext cx="618826" cy="772149"/>
            </a:xfrm>
            <a:custGeom>
              <a:avLst/>
              <a:gdLst>
                <a:gd name="connsiteX0" fmla="*/ 81968 w 618394"/>
                <a:gd name="connsiteY0" fmla="*/ 236474 h 618394"/>
                <a:gd name="connsiteX1" fmla="*/ 236474 w 618394"/>
                <a:gd name="connsiteY1" fmla="*/ 236474 h 618394"/>
                <a:gd name="connsiteX2" fmla="*/ 236474 w 618394"/>
                <a:gd name="connsiteY2" fmla="*/ 81968 h 618394"/>
                <a:gd name="connsiteX3" fmla="*/ 381920 w 618394"/>
                <a:gd name="connsiteY3" fmla="*/ 81968 h 618394"/>
                <a:gd name="connsiteX4" fmla="*/ 381920 w 618394"/>
                <a:gd name="connsiteY4" fmla="*/ 236474 h 618394"/>
                <a:gd name="connsiteX5" fmla="*/ 536426 w 618394"/>
                <a:gd name="connsiteY5" fmla="*/ 236474 h 618394"/>
                <a:gd name="connsiteX6" fmla="*/ 536426 w 618394"/>
                <a:gd name="connsiteY6" fmla="*/ 381920 h 618394"/>
                <a:gd name="connsiteX7" fmla="*/ 381920 w 618394"/>
                <a:gd name="connsiteY7" fmla="*/ 381920 h 618394"/>
                <a:gd name="connsiteX8" fmla="*/ 381920 w 618394"/>
                <a:gd name="connsiteY8" fmla="*/ 536426 h 618394"/>
                <a:gd name="connsiteX9" fmla="*/ 236474 w 618394"/>
                <a:gd name="connsiteY9" fmla="*/ 536426 h 618394"/>
                <a:gd name="connsiteX10" fmla="*/ 236474 w 618394"/>
                <a:gd name="connsiteY10" fmla="*/ 381920 h 618394"/>
                <a:gd name="connsiteX11" fmla="*/ 81968 w 618394"/>
                <a:gd name="connsiteY11" fmla="*/ 381920 h 618394"/>
                <a:gd name="connsiteX12" fmla="*/ 81968 w 618394"/>
                <a:gd name="connsiteY12" fmla="*/ 236474 h 61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8394" h="618394">
                  <a:moveTo>
                    <a:pt x="81968" y="236474"/>
                  </a:moveTo>
                  <a:lnTo>
                    <a:pt x="236474" y="236474"/>
                  </a:lnTo>
                  <a:lnTo>
                    <a:pt x="236474" y="81968"/>
                  </a:lnTo>
                  <a:lnTo>
                    <a:pt x="381920" y="81968"/>
                  </a:lnTo>
                  <a:lnTo>
                    <a:pt x="381920" y="236474"/>
                  </a:lnTo>
                  <a:lnTo>
                    <a:pt x="536426" y="236474"/>
                  </a:lnTo>
                  <a:lnTo>
                    <a:pt x="536426" y="381920"/>
                  </a:lnTo>
                  <a:lnTo>
                    <a:pt x="381920" y="381920"/>
                  </a:lnTo>
                  <a:lnTo>
                    <a:pt x="381920" y="536426"/>
                  </a:lnTo>
                  <a:lnTo>
                    <a:pt x="236474" y="536426"/>
                  </a:lnTo>
                  <a:lnTo>
                    <a:pt x="236474" y="381920"/>
                  </a:lnTo>
                  <a:lnTo>
                    <a:pt x="81968" y="381920"/>
                  </a:lnTo>
                  <a:lnTo>
                    <a:pt x="81968" y="23647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81968" tIns="236474" rIns="81968" bIns="236474" spcCol="1270" anchor="ctr"/>
            <a:lstStyle/>
            <a:p>
              <a:pPr algn="ctr" defTabSz="4445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ru-RU" sz="1000"/>
            </a:p>
          </p:txBody>
        </p:sp>
        <p:sp>
          <p:nvSpPr>
            <p:cNvPr id="24" name="Полилиния 23"/>
            <p:cNvSpPr/>
            <p:nvPr/>
          </p:nvSpPr>
          <p:spPr>
            <a:xfrm>
              <a:off x="7391985" y="3600920"/>
              <a:ext cx="1066738" cy="2360898"/>
            </a:xfrm>
            <a:custGeom>
              <a:avLst/>
              <a:gdLst>
                <a:gd name="connsiteX0" fmla="*/ 0 w 1066196"/>
                <a:gd name="connsiteY0" fmla="*/ 944282 h 1888564"/>
                <a:gd name="connsiteX1" fmla="*/ 533098 w 1066196"/>
                <a:gd name="connsiteY1" fmla="*/ 0 h 1888564"/>
                <a:gd name="connsiteX2" fmla="*/ 1066196 w 1066196"/>
                <a:gd name="connsiteY2" fmla="*/ 944282 h 1888564"/>
                <a:gd name="connsiteX3" fmla="*/ 533098 w 1066196"/>
                <a:gd name="connsiteY3" fmla="*/ 1888564 h 1888564"/>
                <a:gd name="connsiteX4" fmla="*/ 0 w 1066196"/>
                <a:gd name="connsiteY4" fmla="*/ 944282 h 18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196" h="1888564">
                  <a:moveTo>
                    <a:pt x="0" y="944282"/>
                  </a:moveTo>
                  <a:cubicBezTo>
                    <a:pt x="0" y="422769"/>
                    <a:pt x="238676" y="0"/>
                    <a:pt x="533098" y="0"/>
                  </a:cubicBezTo>
                  <a:cubicBezTo>
                    <a:pt x="827520" y="0"/>
                    <a:pt x="1066196" y="422769"/>
                    <a:pt x="1066196" y="944282"/>
                  </a:cubicBezTo>
                  <a:cubicBezTo>
                    <a:pt x="1066196" y="1465795"/>
                    <a:pt x="827520" y="1888564"/>
                    <a:pt x="533098" y="1888564"/>
                  </a:cubicBezTo>
                  <a:cubicBezTo>
                    <a:pt x="238676" y="1888564"/>
                    <a:pt x="0" y="1465795"/>
                    <a:pt x="0" y="944282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38691" tIns="359124" rIns="238691" bIns="359124" spcCol="1270" anchor="ctr"/>
            <a:lstStyle/>
            <a:p>
              <a:pPr algn="ctr" defTabSz="28892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6500" dirty="0"/>
                <a:t>Y</a:t>
              </a:r>
              <a:endParaRPr lang="ru-RU" sz="6500" dirty="0"/>
            </a:p>
          </p:txBody>
        </p:sp>
        <p:sp>
          <p:nvSpPr>
            <p:cNvPr id="25" name="Полилиния 24"/>
            <p:cNvSpPr/>
            <p:nvPr/>
          </p:nvSpPr>
          <p:spPr>
            <a:xfrm rot="21111507">
              <a:off x="4328798" y="4473398"/>
              <a:ext cx="602618" cy="367025"/>
            </a:xfrm>
            <a:custGeom>
              <a:avLst/>
              <a:gdLst>
                <a:gd name="connsiteX0" fmla="*/ 0 w 603204"/>
                <a:gd name="connsiteY0" fmla="*/ 58916 h 294581"/>
                <a:gd name="connsiteX1" fmla="*/ 455914 w 603204"/>
                <a:gd name="connsiteY1" fmla="*/ 58916 h 294581"/>
                <a:gd name="connsiteX2" fmla="*/ 455914 w 603204"/>
                <a:gd name="connsiteY2" fmla="*/ 0 h 294581"/>
                <a:gd name="connsiteX3" fmla="*/ 603204 w 603204"/>
                <a:gd name="connsiteY3" fmla="*/ 147291 h 294581"/>
                <a:gd name="connsiteX4" fmla="*/ 455914 w 603204"/>
                <a:gd name="connsiteY4" fmla="*/ 294581 h 294581"/>
                <a:gd name="connsiteX5" fmla="*/ 455914 w 603204"/>
                <a:gd name="connsiteY5" fmla="*/ 235665 h 294581"/>
                <a:gd name="connsiteX6" fmla="*/ 0 w 603204"/>
                <a:gd name="connsiteY6" fmla="*/ 235665 h 294581"/>
                <a:gd name="connsiteX7" fmla="*/ 0 w 603204"/>
                <a:gd name="connsiteY7" fmla="*/ 58916 h 29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204" h="294581">
                  <a:moveTo>
                    <a:pt x="603204" y="235665"/>
                  </a:moveTo>
                  <a:lnTo>
                    <a:pt x="147290" y="235665"/>
                  </a:lnTo>
                  <a:lnTo>
                    <a:pt x="147290" y="294581"/>
                  </a:lnTo>
                  <a:lnTo>
                    <a:pt x="0" y="147290"/>
                  </a:lnTo>
                  <a:lnTo>
                    <a:pt x="147290" y="0"/>
                  </a:lnTo>
                  <a:lnTo>
                    <a:pt x="147290" y="58916"/>
                  </a:lnTo>
                  <a:lnTo>
                    <a:pt x="603204" y="58916"/>
                  </a:lnTo>
                  <a:lnTo>
                    <a:pt x="603204" y="235665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88374" tIns="58916" rIns="-1" bIns="58916" spcCol="1270" anchor="ctr"/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ru-RU" sz="1200"/>
            </a:p>
          </p:txBody>
        </p:sp>
        <p:sp>
          <p:nvSpPr>
            <p:cNvPr id="26" name="Полилиния 25"/>
            <p:cNvSpPr/>
            <p:nvPr/>
          </p:nvSpPr>
          <p:spPr>
            <a:xfrm>
              <a:off x="3434447" y="3383753"/>
              <a:ext cx="2422261" cy="2880320"/>
            </a:xfrm>
            <a:custGeom>
              <a:avLst/>
              <a:gdLst>
                <a:gd name="connsiteX0" fmla="*/ 0 w 2332091"/>
                <a:gd name="connsiteY0" fmla="*/ 1076166 h 2152331"/>
                <a:gd name="connsiteX1" fmla="*/ 1166046 w 2332091"/>
                <a:gd name="connsiteY1" fmla="*/ 0 h 2152331"/>
                <a:gd name="connsiteX2" fmla="*/ 2332092 w 2332091"/>
                <a:gd name="connsiteY2" fmla="*/ 1076166 h 2152331"/>
                <a:gd name="connsiteX3" fmla="*/ 1166046 w 2332091"/>
                <a:gd name="connsiteY3" fmla="*/ 2152332 h 2152331"/>
                <a:gd name="connsiteX4" fmla="*/ 0 w 2332091"/>
                <a:gd name="connsiteY4" fmla="*/ 1076166 h 215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2091" h="2152331">
                  <a:moveTo>
                    <a:pt x="0" y="1076166"/>
                  </a:moveTo>
                  <a:cubicBezTo>
                    <a:pt x="0" y="481816"/>
                    <a:pt x="522057" y="0"/>
                    <a:pt x="1166046" y="0"/>
                  </a:cubicBezTo>
                  <a:cubicBezTo>
                    <a:pt x="1810035" y="0"/>
                    <a:pt x="2332092" y="481816"/>
                    <a:pt x="2332092" y="1076166"/>
                  </a:cubicBezTo>
                  <a:cubicBezTo>
                    <a:pt x="2332092" y="1670516"/>
                    <a:pt x="1810035" y="2152332"/>
                    <a:pt x="1166046" y="2152332"/>
                  </a:cubicBezTo>
                  <a:cubicBezTo>
                    <a:pt x="522057" y="2152332"/>
                    <a:pt x="0" y="1670516"/>
                    <a:pt x="0" y="1076166"/>
                  </a:cubicBez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64387" tIns="338062" rIns="364387" bIns="338062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ru-RU" sz="2400">
                  <a:solidFill>
                    <a:srgbClr val="FFFFFF"/>
                  </a:solidFill>
                  <a:cs typeface="Arial" pitchFamily="34" charset="0"/>
                </a:rPr>
                <a:t>Зона разногласий</a:t>
              </a:r>
            </a:p>
          </p:txBody>
        </p:sp>
        <p:grpSp>
          <p:nvGrpSpPr>
            <p:cNvPr id="101385" name="Группа 7"/>
            <p:cNvGrpSpPr>
              <a:grpSpLocks/>
            </p:cNvGrpSpPr>
            <p:nvPr/>
          </p:nvGrpSpPr>
          <p:grpSpPr bwMode="auto">
            <a:xfrm rot="10800000">
              <a:off x="5933285" y="4513606"/>
              <a:ext cx="470907" cy="550872"/>
              <a:chOff x="2085454" y="1756563"/>
              <a:chExt cx="470907" cy="550872"/>
            </a:xfrm>
          </p:grpSpPr>
          <p:sp>
            <p:nvSpPr>
              <p:cNvPr id="9" name="Стрелка вправо 8"/>
              <p:cNvSpPr/>
              <p:nvPr/>
            </p:nvSpPr>
            <p:spPr>
              <a:xfrm>
                <a:off x="2084835" y="1757102"/>
                <a:ext cx="471486" cy="54990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Стрелка вправо 4"/>
              <p:cNvSpPr/>
              <p:nvPr/>
            </p:nvSpPr>
            <p:spPr>
              <a:xfrm>
                <a:off x="2093675" y="1871401"/>
                <a:ext cx="330040" cy="3289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10223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ru-RU" sz="2300"/>
              </a:p>
            </p:txBody>
          </p:sp>
        </p:grpSp>
        <p:grpSp>
          <p:nvGrpSpPr>
            <p:cNvPr id="101386" name="Группа 10"/>
            <p:cNvGrpSpPr>
              <a:grpSpLocks/>
            </p:cNvGrpSpPr>
            <p:nvPr/>
          </p:nvGrpSpPr>
          <p:grpSpPr bwMode="auto">
            <a:xfrm>
              <a:off x="2876218" y="4513606"/>
              <a:ext cx="470907" cy="550872"/>
              <a:chOff x="2085454" y="1756563"/>
              <a:chExt cx="470907" cy="550872"/>
            </a:xfrm>
          </p:grpSpPr>
          <p:sp>
            <p:nvSpPr>
              <p:cNvPr id="12" name="Стрелка вправо 11"/>
              <p:cNvSpPr/>
              <p:nvPr/>
            </p:nvSpPr>
            <p:spPr>
              <a:xfrm>
                <a:off x="2085267" y="1756994"/>
                <a:ext cx="471486" cy="54990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Стрелка вправо 4"/>
              <p:cNvSpPr/>
              <p:nvPr/>
            </p:nvSpPr>
            <p:spPr>
              <a:xfrm>
                <a:off x="2085267" y="1867482"/>
                <a:ext cx="330040" cy="32892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10223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ru-RU" sz="2300"/>
              </a:p>
            </p:txBody>
          </p:sp>
        </p:grpSp>
        <p:sp>
          <p:nvSpPr>
            <p:cNvPr id="15" name="Овал 14"/>
            <p:cNvSpPr/>
            <p:nvPr/>
          </p:nvSpPr>
          <p:spPr>
            <a:xfrm>
              <a:off x="2114286" y="5517323"/>
              <a:ext cx="576098" cy="5765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ru-RU">
                  <a:solidFill>
                    <a:srgbClr val="CCFFCC"/>
                  </a:solidFill>
                  <a:cs typeface="Arial" pitchFamily="34" charset="0"/>
                </a:rPr>
                <a:t>Д</a:t>
              </a:r>
            </a:p>
          </p:txBody>
        </p:sp>
        <p:sp>
          <p:nvSpPr>
            <p:cNvPr id="16" name="Овал 15"/>
            <p:cNvSpPr/>
            <p:nvPr/>
          </p:nvSpPr>
          <p:spPr>
            <a:xfrm>
              <a:off x="2114286" y="3456142"/>
              <a:ext cx="576098" cy="5753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ru-RU">
                  <a:solidFill>
                    <a:srgbClr val="CCFFCC"/>
                  </a:solidFill>
                  <a:cs typeface="Arial" pitchFamily="34" charset="0"/>
                </a:rPr>
                <a:t>П</a:t>
              </a:r>
            </a:p>
          </p:txBody>
        </p:sp>
        <p:sp>
          <p:nvSpPr>
            <p:cNvPr id="17" name="Овал 16"/>
            <p:cNvSpPr/>
            <p:nvPr/>
          </p:nvSpPr>
          <p:spPr>
            <a:xfrm>
              <a:off x="2123126" y="4488638"/>
              <a:ext cx="576098" cy="5753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ru-RU">
                  <a:solidFill>
                    <a:srgbClr val="CCFFCC"/>
                  </a:solidFill>
                  <a:cs typeface="Arial" pitchFamily="34" charset="0"/>
                </a:rPr>
                <a:t>М</a:t>
              </a:r>
            </a:p>
          </p:txBody>
        </p:sp>
        <p:sp>
          <p:nvSpPr>
            <p:cNvPr id="18" name="Овал 17"/>
            <p:cNvSpPr/>
            <p:nvPr/>
          </p:nvSpPr>
          <p:spPr>
            <a:xfrm>
              <a:off x="6587512" y="5517323"/>
              <a:ext cx="576098" cy="57657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ru-RU">
                  <a:solidFill>
                    <a:srgbClr val="FFFF00"/>
                  </a:solidFill>
                  <a:cs typeface="Arial" pitchFamily="34" charset="0"/>
                </a:rPr>
                <a:t>Д</a:t>
              </a:r>
            </a:p>
          </p:txBody>
        </p:sp>
        <p:sp>
          <p:nvSpPr>
            <p:cNvPr id="19" name="Овал 18"/>
            <p:cNvSpPr/>
            <p:nvPr/>
          </p:nvSpPr>
          <p:spPr>
            <a:xfrm>
              <a:off x="6549204" y="4436568"/>
              <a:ext cx="576098" cy="57657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ru-RU">
                  <a:solidFill>
                    <a:srgbClr val="FFFF00"/>
                  </a:solidFill>
                  <a:cs typeface="Arial" pitchFamily="34" charset="0"/>
                </a:rPr>
                <a:t>М</a:t>
              </a:r>
            </a:p>
          </p:txBody>
        </p:sp>
        <p:sp>
          <p:nvSpPr>
            <p:cNvPr id="20" name="Овал 19"/>
            <p:cNvSpPr/>
            <p:nvPr/>
          </p:nvSpPr>
          <p:spPr>
            <a:xfrm>
              <a:off x="6531523" y="3456142"/>
              <a:ext cx="576098" cy="57530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ru-RU">
                  <a:solidFill>
                    <a:srgbClr val="FFFF00"/>
                  </a:solidFill>
                  <a:cs typeface="Arial" pitchFamily="34" charset="0"/>
                </a:rPr>
                <a:t>П</a:t>
              </a:r>
            </a:p>
          </p:txBody>
        </p:sp>
        <p:grpSp>
          <p:nvGrpSpPr>
            <p:cNvPr id="101393" name="Группа 26"/>
            <p:cNvGrpSpPr>
              <a:grpSpLocks/>
            </p:cNvGrpSpPr>
            <p:nvPr/>
          </p:nvGrpSpPr>
          <p:grpSpPr bwMode="auto">
            <a:xfrm rot="1782864">
              <a:off x="2908341" y="3742413"/>
              <a:ext cx="470907" cy="550872"/>
              <a:chOff x="2085454" y="1756563"/>
              <a:chExt cx="470907" cy="550872"/>
            </a:xfrm>
          </p:grpSpPr>
          <p:sp>
            <p:nvSpPr>
              <p:cNvPr id="28" name="Стрелка вправо 27"/>
              <p:cNvSpPr/>
              <p:nvPr/>
            </p:nvSpPr>
            <p:spPr>
              <a:xfrm>
                <a:off x="2084926" y="1754732"/>
                <a:ext cx="471486" cy="55244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Стрелка вправо 4"/>
              <p:cNvSpPr/>
              <p:nvPr/>
            </p:nvSpPr>
            <p:spPr>
              <a:xfrm>
                <a:off x="2084741" y="1866374"/>
                <a:ext cx="330040" cy="33019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10223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ru-RU" sz="2300"/>
              </a:p>
            </p:txBody>
          </p:sp>
        </p:grpSp>
        <p:grpSp>
          <p:nvGrpSpPr>
            <p:cNvPr id="101394" name="Группа 29"/>
            <p:cNvGrpSpPr>
              <a:grpSpLocks/>
            </p:cNvGrpSpPr>
            <p:nvPr/>
          </p:nvGrpSpPr>
          <p:grpSpPr bwMode="auto">
            <a:xfrm rot="-1712025">
              <a:off x="2970399" y="5244435"/>
              <a:ext cx="470907" cy="550872"/>
              <a:chOff x="2085454" y="1756563"/>
              <a:chExt cx="470907" cy="550872"/>
            </a:xfrm>
          </p:grpSpPr>
          <p:sp>
            <p:nvSpPr>
              <p:cNvPr id="31" name="Стрелка вправо 30"/>
              <p:cNvSpPr/>
              <p:nvPr/>
            </p:nvSpPr>
            <p:spPr>
              <a:xfrm>
                <a:off x="2085362" y="1756496"/>
                <a:ext cx="471486" cy="55117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Стрелка вправо 4"/>
              <p:cNvSpPr/>
              <p:nvPr/>
            </p:nvSpPr>
            <p:spPr>
              <a:xfrm>
                <a:off x="2084940" y="1865445"/>
                <a:ext cx="330040" cy="33019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10223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ru-RU" sz="2300"/>
              </a:p>
            </p:txBody>
          </p:sp>
        </p:grpSp>
        <p:grpSp>
          <p:nvGrpSpPr>
            <p:cNvPr id="101395" name="Группа 32"/>
            <p:cNvGrpSpPr>
              <a:grpSpLocks/>
            </p:cNvGrpSpPr>
            <p:nvPr/>
          </p:nvGrpSpPr>
          <p:grpSpPr bwMode="auto">
            <a:xfrm rot="8491217">
              <a:off x="5910007" y="3730743"/>
              <a:ext cx="470907" cy="550872"/>
              <a:chOff x="2085454" y="1756563"/>
              <a:chExt cx="470907" cy="550872"/>
            </a:xfrm>
          </p:grpSpPr>
          <p:sp>
            <p:nvSpPr>
              <p:cNvPr id="34" name="Стрелка вправо 33"/>
              <p:cNvSpPr/>
              <p:nvPr/>
            </p:nvSpPr>
            <p:spPr>
              <a:xfrm>
                <a:off x="2085041" y="1756502"/>
                <a:ext cx="471486" cy="55117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Стрелка вправо 4"/>
              <p:cNvSpPr/>
              <p:nvPr/>
            </p:nvSpPr>
            <p:spPr>
              <a:xfrm>
                <a:off x="2084155" y="1879140"/>
                <a:ext cx="332987" cy="3314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10223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ru-RU" sz="2300"/>
              </a:p>
            </p:txBody>
          </p:sp>
        </p:grpSp>
        <p:grpSp>
          <p:nvGrpSpPr>
            <p:cNvPr id="101396" name="Группа 35"/>
            <p:cNvGrpSpPr>
              <a:grpSpLocks/>
            </p:cNvGrpSpPr>
            <p:nvPr/>
          </p:nvGrpSpPr>
          <p:grpSpPr bwMode="auto">
            <a:xfrm rot="-8416164">
              <a:off x="5979005" y="5244435"/>
              <a:ext cx="470907" cy="550872"/>
              <a:chOff x="2085454" y="1756563"/>
              <a:chExt cx="470907" cy="550872"/>
            </a:xfrm>
          </p:grpSpPr>
          <p:sp>
            <p:nvSpPr>
              <p:cNvPr id="37" name="Стрелка вправо 36"/>
              <p:cNvSpPr/>
              <p:nvPr/>
            </p:nvSpPr>
            <p:spPr>
              <a:xfrm>
                <a:off x="2084952" y="1756576"/>
                <a:ext cx="471486" cy="55117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Стрелка вправо 4"/>
              <p:cNvSpPr/>
              <p:nvPr/>
            </p:nvSpPr>
            <p:spPr>
              <a:xfrm>
                <a:off x="2086629" y="1866987"/>
                <a:ext cx="330040" cy="33019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10223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ru-RU" sz="2300"/>
              </a:p>
            </p:txBody>
          </p:sp>
        </p:grpSp>
      </p:grpSp>
      <p:sp>
        <p:nvSpPr>
          <p:cNvPr id="101379" name="TextBox 2"/>
          <p:cNvSpPr txBox="1">
            <a:spLocks noChangeArrowheads="1"/>
          </p:cNvSpPr>
          <p:nvPr/>
        </p:nvSpPr>
        <p:spPr bwMode="auto">
          <a:xfrm>
            <a:off x="250825" y="6300788"/>
            <a:ext cx="6697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kumimoji="0" lang="ru-RU" sz="1800"/>
              <a:t>П – предмет; М – мотивы; Д – действия  </a:t>
            </a:r>
          </a:p>
        </p:txBody>
      </p:sp>
    </p:spTree>
    <p:extLst>
      <p:ext uri="{BB962C8B-B14F-4D97-AF65-F5344CB8AC3E}">
        <p14:creationId xmlns:p14="http://schemas.microsoft.com/office/powerpoint/2010/main" val="2202687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41438"/>
            <a:ext cx="8101013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250825" y="188913"/>
            <a:ext cx="8208963" cy="863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bIns="91440" anchor="ctr" anchorCtr="0">
            <a:normAutofit/>
          </a:bodyPr>
          <a:lstStyle>
            <a:lvl1pPr>
              <a:spcBef>
                <a:spcPct val="0"/>
              </a:spcBef>
              <a:buNone/>
              <a:defRPr kumimoji="0" sz="3200" b="1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Процессная Модель Конфликта</a:t>
            </a:r>
          </a:p>
        </p:txBody>
      </p:sp>
    </p:spTree>
    <p:extLst>
      <p:ext uri="{BB962C8B-B14F-4D97-AF65-F5344CB8AC3E}">
        <p14:creationId xmlns:p14="http://schemas.microsoft.com/office/powerpoint/2010/main" val="289565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547688"/>
            <a:ext cx="6692900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07950" y="115888"/>
            <a:ext cx="6335713" cy="10810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bIns="91440" anchor="ctr" anchorCtr="0">
            <a:normAutofit/>
          </a:bodyPr>
          <a:lstStyle>
            <a:defPPr>
              <a:defRPr lang="uk-UA"/>
            </a:defPPr>
            <a:lvl1pPr>
              <a:spcBef>
                <a:spcPct val="0"/>
              </a:spcBef>
              <a:buNone/>
              <a:defRPr kumimoji="0" sz="3200" b="1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ru-RU" dirty="0"/>
              <a:t>Этапы развития конфликта</a:t>
            </a:r>
          </a:p>
        </p:txBody>
      </p:sp>
    </p:spTree>
    <p:extLst>
      <p:ext uri="{BB962C8B-B14F-4D97-AF65-F5344CB8AC3E}">
        <p14:creationId xmlns:p14="http://schemas.microsoft.com/office/powerpoint/2010/main" val="107622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4506" y="116632"/>
            <a:ext cx="5761038" cy="990600"/>
          </a:xfrm>
          <a:noFill/>
          <a:ln>
            <a:noFill/>
          </a:ln>
        </p:spPr>
        <p:txBody>
          <a:bodyPr bIns="91440" anchor="ctr" anchorCtr="0">
            <a:normAutofit/>
          </a:bodyPr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rPr>
              <a:t>Формула конфликта</a:t>
            </a:r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679450" y="2060575"/>
            <a:ext cx="2643188" cy="83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FBDD0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>
                <a:solidFill>
                  <a:srgbClr val="0000FF"/>
                </a:solidFill>
                <a:latin typeface="Arial Black" pitchFamily="34" charset="0"/>
              </a:rPr>
              <a:t>Конфликтная </a:t>
            </a:r>
          </a:p>
          <a:p>
            <a:pPr algn="ctr"/>
            <a:r>
              <a:rPr kumimoji="0" lang="ru-RU">
                <a:solidFill>
                  <a:srgbClr val="0000FF"/>
                </a:solidFill>
                <a:latin typeface="Arial Black" pitchFamily="34" charset="0"/>
              </a:rPr>
              <a:t>ситуация</a:t>
            </a:r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3924300" y="2084388"/>
            <a:ext cx="1868488" cy="83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FBDD0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>
                <a:solidFill>
                  <a:srgbClr val="0000FF"/>
                </a:solidFill>
                <a:latin typeface="Arial Black" pitchFamily="34" charset="0"/>
              </a:rPr>
              <a:t>Инцидент</a:t>
            </a:r>
          </a:p>
          <a:p>
            <a:pPr algn="ctr"/>
            <a:endParaRPr kumimoji="0" lang="ru-RU">
              <a:solidFill>
                <a:srgbClr val="0000FF"/>
              </a:solidFill>
              <a:latin typeface="Arial Black" pitchFamily="34" charset="0"/>
            </a:endParaRP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6588125" y="2084388"/>
            <a:ext cx="1930400" cy="83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FBDD0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>
                <a:solidFill>
                  <a:srgbClr val="0000FF"/>
                </a:solidFill>
                <a:latin typeface="Arial Black" pitchFamily="34" charset="0"/>
              </a:rPr>
              <a:t>Конфликт</a:t>
            </a:r>
          </a:p>
          <a:p>
            <a:pPr algn="ctr"/>
            <a:endParaRPr kumimoji="0" lang="ru-RU">
              <a:solidFill>
                <a:srgbClr val="0000FF"/>
              </a:solidFill>
              <a:latin typeface="Arial Black" pitchFamily="34" charset="0"/>
            </a:endParaRP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3419475" y="2300288"/>
            <a:ext cx="419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800" dirty="0">
                <a:solidFill>
                  <a:srgbClr val="000000"/>
                </a:solidFill>
                <a:latin typeface="Arial Black" charset="0"/>
                <a:ea typeface="Arial" charset="0"/>
                <a:cs typeface="Arial" charset="0"/>
              </a:rPr>
              <a:t>+</a:t>
            </a: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6011863" y="2300288"/>
            <a:ext cx="487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2800" dirty="0">
                <a:solidFill>
                  <a:srgbClr val="000000"/>
                </a:solidFill>
                <a:latin typeface="Arial Black" charset="0"/>
                <a:ea typeface="Arial" charset="0"/>
                <a:cs typeface="Arial" charset="0"/>
              </a:rPr>
              <a:t>=</a:t>
            </a: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1258888" y="3308350"/>
            <a:ext cx="66865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kumimoji="0" lang="ru-RU">
                <a:solidFill>
                  <a:srgbClr val="000000"/>
                </a:solidFill>
                <a:latin typeface="Arial Black" pitchFamily="34" charset="0"/>
              </a:rPr>
              <a:t>Разрешить конфликт – это значит:</a:t>
            </a:r>
          </a:p>
          <a:p>
            <a:pPr>
              <a:buClr>
                <a:schemeClr val="hlink"/>
              </a:buClr>
              <a:buFontTx/>
              <a:buAutoNum type="arabicParenR"/>
            </a:pPr>
            <a:r>
              <a:rPr kumimoji="0" lang="ru-RU">
                <a:solidFill>
                  <a:srgbClr val="FFFF99"/>
                </a:solidFill>
                <a:latin typeface="Arial Black" pitchFamily="34" charset="0"/>
              </a:rPr>
              <a:t> </a:t>
            </a:r>
            <a:r>
              <a:rPr kumimoji="0" lang="ru-RU">
                <a:solidFill>
                  <a:schemeClr val="hlink"/>
                </a:solidFill>
                <a:latin typeface="Arial Black" pitchFamily="34" charset="0"/>
              </a:rPr>
              <a:t>устранить конфликтную ситуацию</a:t>
            </a:r>
          </a:p>
          <a:p>
            <a:pPr>
              <a:buClr>
                <a:schemeClr val="hlink"/>
              </a:buClr>
              <a:buFontTx/>
              <a:buAutoNum type="arabicParenR"/>
            </a:pPr>
            <a:r>
              <a:rPr kumimoji="0" lang="ru-RU">
                <a:solidFill>
                  <a:schemeClr val="hlink"/>
                </a:solidFill>
                <a:latin typeface="Arial Black" pitchFamily="34" charset="0"/>
              </a:rPr>
              <a:t> исчерпать инцидент</a:t>
            </a:r>
          </a:p>
        </p:txBody>
      </p:sp>
    </p:spTree>
    <p:extLst>
      <p:ext uri="{BB962C8B-B14F-4D97-AF65-F5344CB8AC3E}">
        <p14:creationId xmlns:p14="http://schemas.microsoft.com/office/powerpoint/2010/main" val="330199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Что такое проект?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5362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536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762000" y="1905000"/>
            <a:ext cx="7772400" cy="2362200"/>
          </a:xfrm>
        </p:spPr>
        <p:txBody>
          <a:bodyPr>
            <a:normAutofit/>
          </a:bodyPr>
          <a:lstStyle/>
          <a:p>
            <a:pPr eaLnBrk="1" hangingPunct="1">
              <a:buFont typeface="SymbolPS" charset="0"/>
              <a:buNone/>
            </a:pPr>
            <a:r>
              <a:rPr kumimoji="0" lang="ru-RU" dirty="0" smtClean="0">
                <a:cs typeface="Arial" pitchFamily="34" charset="0"/>
              </a:rPr>
              <a:t>    </a:t>
            </a:r>
            <a:r>
              <a:rPr kumimoji="0" lang="ru-RU" i="1" dirty="0" smtClean="0">
                <a:cs typeface="Arial" pitchFamily="34" charset="0"/>
              </a:rPr>
              <a:t>Проект – это одноразовая, неповторяющаяся деятельность или совокупность действий, </a:t>
            </a:r>
            <a:br>
              <a:rPr kumimoji="0" lang="ru-RU" i="1" dirty="0" smtClean="0">
                <a:cs typeface="Arial" pitchFamily="34" charset="0"/>
              </a:rPr>
            </a:br>
            <a:r>
              <a:rPr kumimoji="0" lang="ru-RU" i="1" dirty="0" smtClean="0">
                <a:cs typeface="Arial" pitchFamily="34" charset="0"/>
              </a:rPr>
              <a:t>в результате которых за определенное время достигаются четко поставленные цели</a:t>
            </a:r>
          </a:p>
          <a:p>
            <a:pPr eaLnBrk="1" hangingPunct="1"/>
            <a:endParaRPr kumimoji="0" lang="ru-RU" i="1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2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15888"/>
            <a:ext cx="4906962" cy="936625"/>
          </a:xfrm>
          <a:noFill/>
          <a:ln>
            <a:noFill/>
          </a:ln>
        </p:spPr>
        <p:txBody>
          <a:bodyPr bIns="91440" anchor="ctr" anchorCtr="0">
            <a:normAutofit/>
          </a:bodyPr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rPr>
              <a:t>Причины конфликта</a:t>
            </a:r>
          </a:p>
        </p:txBody>
      </p:sp>
      <p:sp>
        <p:nvSpPr>
          <p:cNvPr id="1054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smtClean="0">
                <a:cs typeface="Arial" pitchFamily="34" charset="0"/>
              </a:rPr>
              <a:t>РАСПРЕДЕЛЕНИЕ РЕСУРСОВ </a:t>
            </a:r>
          </a:p>
          <a:p>
            <a:r>
              <a:rPr lang="ru-RU" b="1" smtClean="0">
                <a:cs typeface="Arial" pitchFamily="34" charset="0"/>
              </a:rPr>
              <a:t>ВЗАИМОЗАВИСИМОСТЬ ЗАДАЧ </a:t>
            </a:r>
          </a:p>
          <a:p>
            <a:r>
              <a:rPr lang="ru-RU" b="1" smtClean="0">
                <a:cs typeface="Arial" pitchFamily="34" charset="0"/>
              </a:rPr>
              <a:t>РАЗЛИЧИЯ В ЦЕЛЯХ </a:t>
            </a:r>
          </a:p>
          <a:p>
            <a:r>
              <a:rPr lang="ru-RU" b="1" smtClean="0">
                <a:cs typeface="Arial" pitchFamily="34" charset="0"/>
              </a:rPr>
              <a:t>РАЗЛИЧИЯ В МАНЕРЕ ПОВЕДЕНИЯ И ЖИЗНЕННОМ ОПЫТЕ </a:t>
            </a:r>
          </a:p>
          <a:p>
            <a:r>
              <a:rPr lang="ru-RU" b="1" smtClean="0">
                <a:cs typeface="Arial" pitchFamily="34" charset="0"/>
              </a:rPr>
              <a:t>НЕУДОВЛЕТВОРИТЕЛЬНЫЕ КОММУНИКАЦИИ </a:t>
            </a:r>
          </a:p>
          <a:p>
            <a:endParaRPr lang="ru-RU" b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59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6840538" cy="1008063"/>
          </a:xfrm>
          <a:noFill/>
          <a:ln>
            <a:noFill/>
          </a:ln>
        </p:spPr>
        <p:txBody>
          <a:bodyPr bIns="91440" anchor="ctr" anchorCtr="0">
            <a:normAutofit/>
          </a:bodyPr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rPr>
              <a:t>Классификация конфликтов</a:t>
            </a:r>
          </a:p>
        </p:txBody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rgbClr val="FFCC00"/>
              </a:buClr>
              <a:buFont typeface="Wingdings" pitchFamily="2" charset="2"/>
              <a:buChar char="q"/>
            </a:pPr>
            <a:r>
              <a:rPr lang="ru-RU" b="1" dirty="0" err="1" smtClean="0">
                <a:cs typeface="Arial" pitchFamily="34" charset="0"/>
              </a:rPr>
              <a:t>Внутриличностные</a:t>
            </a:r>
            <a:r>
              <a:rPr lang="ru-RU" b="1" dirty="0" smtClean="0">
                <a:cs typeface="Arial" pitchFamily="34" charset="0"/>
              </a:rPr>
              <a:t> конфликты</a:t>
            </a:r>
            <a:r>
              <a:rPr lang="ru-RU" dirty="0" smtClean="0">
                <a:cs typeface="Arial" pitchFamily="34" charset="0"/>
              </a:rPr>
              <a:t> </a:t>
            </a:r>
          </a:p>
          <a:p>
            <a:pPr>
              <a:lnSpc>
                <a:spcPct val="90000"/>
              </a:lnSpc>
              <a:buClr>
                <a:srgbClr val="FFCC00"/>
              </a:buClr>
              <a:buFont typeface="Wingdings" pitchFamily="2" charset="2"/>
              <a:buChar char="q"/>
            </a:pPr>
            <a:endParaRPr lang="ru-RU" dirty="0" smtClean="0">
              <a:cs typeface="Arial" pitchFamily="34" charset="0"/>
            </a:endParaRPr>
          </a:p>
          <a:p>
            <a:pPr>
              <a:lnSpc>
                <a:spcPct val="90000"/>
              </a:lnSpc>
              <a:buClr>
                <a:srgbClr val="FFCC00"/>
              </a:buClr>
              <a:buFont typeface="Wingdings" pitchFamily="2" charset="2"/>
              <a:buChar char="q"/>
            </a:pPr>
            <a:r>
              <a:rPr lang="ru-RU" b="1" dirty="0" smtClean="0">
                <a:cs typeface="Arial" pitchFamily="34" charset="0"/>
              </a:rPr>
              <a:t>Межличностные конфликты</a:t>
            </a:r>
            <a:r>
              <a:rPr lang="ru-RU" dirty="0" smtClean="0">
                <a:cs typeface="Arial" pitchFamily="34" charset="0"/>
              </a:rPr>
              <a:t> </a:t>
            </a:r>
          </a:p>
          <a:p>
            <a:pPr>
              <a:lnSpc>
                <a:spcPct val="90000"/>
              </a:lnSpc>
              <a:buClr>
                <a:srgbClr val="FFCC00"/>
              </a:buClr>
              <a:buFont typeface="Wingdings" pitchFamily="2" charset="2"/>
              <a:buChar char="q"/>
            </a:pPr>
            <a:endParaRPr lang="ru-RU" dirty="0" smtClean="0">
              <a:cs typeface="Arial" pitchFamily="34" charset="0"/>
            </a:endParaRPr>
          </a:p>
          <a:p>
            <a:pPr>
              <a:lnSpc>
                <a:spcPct val="90000"/>
              </a:lnSpc>
              <a:buClr>
                <a:srgbClr val="FFCC00"/>
              </a:buClr>
              <a:buFont typeface="Wingdings" pitchFamily="2" charset="2"/>
              <a:buChar char="q"/>
            </a:pPr>
            <a:r>
              <a:rPr lang="ru-RU" b="1" dirty="0" smtClean="0">
                <a:cs typeface="Arial" pitchFamily="34" charset="0"/>
              </a:rPr>
              <a:t>Конфликт между личностью и группой</a:t>
            </a:r>
            <a:r>
              <a:rPr lang="ru-RU" dirty="0" smtClean="0">
                <a:cs typeface="Arial" pitchFamily="34" charset="0"/>
              </a:rPr>
              <a:t> </a:t>
            </a:r>
          </a:p>
          <a:p>
            <a:pPr>
              <a:lnSpc>
                <a:spcPct val="90000"/>
              </a:lnSpc>
              <a:buClr>
                <a:srgbClr val="FFCC00"/>
              </a:buClr>
              <a:buFont typeface="Wingdings" pitchFamily="2" charset="2"/>
              <a:buChar char="q"/>
            </a:pPr>
            <a:endParaRPr lang="ru-RU" dirty="0" smtClean="0">
              <a:cs typeface="Arial" pitchFamily="34" charset="0"/>
            </a:endParaRPr>
          </a:p>
          <a:p>
            <a:pPr>
              <a:lnSpc>
                <a:spcPct val="90000"/>
              </a:lnSpc>
              <a:buClr>
                <a:srgbClr val="FFCC00"/>
              </a:buClr>
              <a:buFont typeface="Wingdings" pitchFamily="2" charset="2"/>
              <a:buChar char="q"/>
            </a:pPr>
            <a:r>
              <a:rPr lang="ru-RU" b="1" dirty="0" smtClean="0">
                <a:cs typeface="Arial" pitchFamily="34" charset="0"/>
              </a:rPr>
              <a:t>Межгрупповые конфликты</a:t>
            </a:r>
            <a:r>
              <a:rPr lang="ru-RU" dirty="0" smtClean="0"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191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10" descr="d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3500438"/>
            <a:ext cx="295275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2840" y="202853"/>
            <a:ext cx="8229600" cy="777875"/>
          </a:xfrm>
          <a:noFill/>
          <a:ln>
            <a:noFill/>
          </a:ln>
        </p:spPr>
        <p:txBody>
          <a:bodyPr bIns="91440" anchor="ctr" anchorCtr="0">
            <a:normAutofit/>
          </a:bodyPr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rPr>
              <a:t>Теория продуктивного конфликта</a:t>
            </a:r>
          </a:p>
        </p:txBody>
      </p:sp>
      <p:graphicFrame>
        <p:nvGraphicFramePr>
          <p:cNvPr id="107523" name="Содержимое 3"/>
          <p:cNvGraphicFramePr>
            <a:graphicFrameLocks noGrp="1"/>
          </p:cNvGraphicFramePr>
          <p:nvPr>
            <p:ph idx="1"/>
          </p:nvPr>
        </p:nvGraphicFramePr>
        <p:xfrm>
          <a:off x="428625" y="2000250"/>
          <a:ext cx="8372475" cy="435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" name="Диаграмма" r:id="rId5" imgW="8376630" imgH="4359018" progId="Excel.Chart.8">
                  <p:embed/>
                </p:oleObj>
              </mc:Choice>
              <mc:Fallback>
                <p:oleObj name="Диаграмма" r:id="rId5" imgW="8376630" imgH="4359018" progId="Excel.Char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2000250"/>
                        <a:ext cx="8372475" cy="435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4" name="TextBox 4"/>
          <p:cNvSpPr txBox="1">
            <a:spLocks noChangeArrowheads="1"/>
          </p:cNvSpPr>
          <p:nvPr/>
        </p:nvSpPr>
        <p:spPr bwMode="auto">
          <a:xfrm>
            <a:off x="7072313" y="6357938"/>
            <a:ext cx="16795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kumimoji="0" lang="en-US" sz="1200" i="1">
                <a:latin typeface="Verdana" pitchFamily="34" charset="0"/>
              </a:rPr>
              <a:t>Van de Vliert, 1996</a:t>
            </a:r>
            <a:endParaRPr kumimoji="0" lang="ru-RU" sz="1200" i="1">
              <a:latin typeface="Verdana" pitchFamily="34" charset="0"/>
            </a:endParaRPr>
          </a:p>
        </p:txBody>
      </p:sp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785813" y="1214438"/>
            <a:ext cx="7961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sz="1800">
                <a:solidFill>
                  <a:srgbClr val="7030A0"/>
                </a:solidFill>
                <a:latin typeface="Verdana" pitchFamily="34" charset="0"/>
              </a:rPr>
              <a:t>Если в конфликте отмечается умеренный уровень напряжения, </a:t>
            </a:r>
            <a:br>
              <a:rPr kumimoji="0" lang="ru-RU" sz="1800">
                <a:solidFill>
                  <a:srgbClr val="7030A0"/>
                </a:solidFill>
                <a:latin typeface="Verdana" pitchFamily="34" charset="0"/>
              </a:rPr>
            </a:br>
            <a:r>
              <a:rPr kumimoji="0" lang="ru-RU" sz="1800">
                <a:solidFill>
                  <a:srgbClr val="7030A0"/>
                </a:solidFill>
                <a:latin typeface="Verdana" pitchFamily="34" charset="0"/>
              </a:rPr>
              <a:t>такая ситуация лучше, чем бесконфликтная</a:t>
            </a:r>
          </a:p>
        </p:txBody>
      </p:sp>
    </p:spTree>
    <p:extLst>
      <p:ext uri="{BB962C8B-B14F-4D97-AF65-F5344CB8AC3E}">
        <p14:creationId xmlns:p14="http://schemas.microsoft.com/office/powerpoint/2010/main" val="4052940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7"/>
          <p:cNvSpPr>
            <a:spLocks noGrp="1" noChangeArrowheads="1"/>
          </p:cNvSpPr>
          <p:nvPr>
            <p:ph type="title"/>
          </p:nvPr>
        </p:nvSpPr>
        <p:spPr>
          <a:xfrm>
            <a:off x="1047750" y="1001713"/>
            <a:ext cx="7772400" cy="842962"/>
          </a:xfrm>
        </p:spPr>
        <p:txBody>
          <a:bodyPr/>
          <a:lstStyle/>
          <a:p>
            <a:r>
              <a:rPr lang="ru-RU" sz="2800" b="1" smtClean="0">
                <a:cs typeface="Arial" pitchFamily="34" charset="0"/>
              </a:rPr>
              <a:t>Концепция   Томаса–Килменна</a:t>
            </a:r>
          </a:p>
        </p:txBody>
      </p:sp>
      <p:grpSp>
        <p:nvGrpSpPr>
          <p:cNvPr id="108546" name="Группа 1"/>
          <p:cNvGrpSpPr>
            <a:grpSpLocks/>
          </p:cNvGrpSpPr>
          <p:nvPr/>
        </p:nvGrpSpPr>
        <p:grpSpPr bwMode="auto">
          <a:xfrm>
            <a:off x="342900" y="1916113"/>
            <a:ext cx="8458200" cy="4535487"/>
            <a:chOff x="342825" y="1915815"/>
            <a:chExt cx="8458539" cy="4536082"/>
          </a:xfrm>
        </p:grpSpPr>
        <p:pic>
          <p:nvPicPr>
            <p:cNvPr id="108548" name="Picture 95" descr="45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25" y="1915815"/>
              <a:ext cx="8458539" cy="4536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549" name="Oval 96"/>
            <p:cNvSpPr>
              <a:spLocks noChangeArrowheads="1"/>
            </p:cNvSpPr>
            <p:nvPr/>
          </p:nvSpPr>
          <p:spPr bwMode="auto">
            <a:xfrm>
              <a:off x="649288" y="4005064"/>
              <a:ext cx="1619250" cy="9350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sz="1400"/>
                <a:t>Степень</a:t>
              </a:r>
            </a:p>
            <a:p>
              <a:pPr algn="ctr"/>
              <a:r>
                <a:rPr lang="ru-RU" sz="1400"/>
                <a:t>настойчивости</a:t>
              </a:r>
            </a:p>
          </p:txBody>
        </p:sp>
        <p:sp>
          <p:nvSpPr>
            <p:cNvPr id="108550" name="Oval 99"/>
            <p:cNvSpPr>
              <a:spLocks noChangeArrowheads="1"/>
            </p:cNvSpPr>
            <p:nvPr/>
          </p:nvSpPr>
          <p:spPr bwMode="auto">
            <a:xfrm>
              <a:off x="503238" y="5373216"/>
              <a:ext cx="1943100" cy="9350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sz="1400"/>
                <a:t>Степень</a:t>
              </a:r>
            </a:p>
            <a:p>
              <a:pPr algn="ctr"/>
              <a:r>
                <a:rPr lang="ru-RU" sz="1400"/>
                <a:t>готовности</a:t>
              </a:r>
              <a:br>
                <a:rPr lang="ru-RU" sz="1400"/>
              </a:br>
              <a:r>
                <a:rPr lang="ru-RU" sz="1400"/>
                <a:t>идти навстречу</a:t>
              </a:r>
            </a:p>
          </p:txBody>
        </p:sp>
        <p:sp>
          <p:nvSpPr>
            <p:cNvPr id="108551" name="Line 100"/>
            <p:cNvSpPr>
              <a:spLocks noChangeShapeType="1"/>
            </p:cNvSpPr>
            <p:nvPr/>
          </p:nvSpPr>
          <p:spPr bwMode="auto">
            <a:xfrm flipV="1">
              <a:off x="2268537" y="4002451"/>
              <a:ext cx="287337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08552" name="Line 101"/>
            <p:cNvSpPr>
              <a:spLocks noChangeShapeType="1"/>
            </p:cNvSpPr>
            <p:nvPr/>
          </p:nvSpPr>
          <p:spPr bwMode="auto">
            <a:xfrm flipV="1">
              <a:off x="2446338" y="5869142"/>
              <a:ext cx="575965" cy="1080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23353" y="116632"/>
            <a:ext cx="7993063" cy="863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bIns="91440" anchor="ctr" anchorCtr="0">
            <a:normAutofit/>
          </a:bodyPr>
          <a:lstStyle>
            <a:lvl1pPr>
              <a:spcBef>
                <a:spcPct val="0"/>
              </a:spcBef>
              <a:buNone/>
              <a:defRPr kumimoji="0" sz="3200" b="1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Стратегии поведения в конфликте </a:t>
            </a:r>
          </a:p>
        </p:txBody>
      </p:sp>
    </p:spTree>
    <p:extLst>
      <p:ext uri="{BB962C8B-B14F-4D97-AF65-F5344CB8AC3E}">
        <p14:creationId xmlns:p14="http://schemas.microsoft.com/office/powerpoint/2010/main" val="22829117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ext Box 3"/>
          <p:cNvSpPr txBox="1">
            <a:spLocks noChangeArrowheads="1"/>
          </p:cNvSpPr>
          <p:nvPr/>
        </p:nvSpPr>
        <p:spPr bwMode="auto">
          <a:xfrm>
            <a:off x="468313" y="2205038"/>
            <a:ext cx="80645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ru-RU" sz="2800">
                <a:latin typeface="Franklin Gothic Medium" pitchFamily="34" charset="0"/>
              </a:rPr>
              <a:t>Ответьте на вопросы предложенного вопросника</a:t>
            </a:r>
            <a:endParaRPr kumimoji="0" lang="ru-RU" sz="2800" i="1">
              <a:solidFill>
                <a:srgbClr val="0070C0"/>
              </a:solidFill>
              <a:latin typeface="Franklin Gothic Medium" pitchFamily="34" charset="0"/>
            </a:endParaRPr>
          </a:p>
          <a:p>
            <a:pPr>
              <a:spcBef>
                <a:spcPct val="50000"/>
              </a:spcBef>
              <a:buFontTx/>
              <a:buAutoNum type="arabicPeriod"/>
            </a:pPr>
            <a:endParaRPr kumimoji="0" lang="ru-RU" sz="2000">
              <a:solidFill>
                <a:srgbClr val="000066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188640"/>
            <a:ext cx="8424936" cy="1079773"/>
          </a:xfrm>
          <a:prstGeom prst="rect">
            <a:avLst/>
          </a:prstGeom>
          <a:noFill/>
          <a:ln>
            <a:noFill/>
          </a:ln>
        </p:spPr>
        <p:txBody>
          <a:bodyPr bIns="9144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rPr>
              <a:t>Вопросник </a:t>
            </a:r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rPr>
              <a:t> 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rPr>
              <a:t>«Поведение в конфликте»    </a:t>
            </a:r>
          </a:p>
        </p:txBody>
      </p:sp>
      <p:pic>
        <p:nvPicPr>
          <p:cNvPr id="109572" name="i-main-pic" descr="Картинка 5 из 64000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" r="14325" b="3792"/>
          <a:stretch>
            <a:fillRect/>
          </a:stretch>
        </p:blipFill>
        <p:spPr bwMode="auto">
          <a:xfrm>
            <a:off x="6516688" y="4292600"/>
            <a:ext cx="2411412" cy="225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8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Мониторинг рисков проекта (1)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86018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86019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533400" y="1143000"/>
            <a:ext cx="7772400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None/>
            </a:pPr>
            <a:r>
              <a:rPr kumimoji="0" lang="ru-RU" sz="2000" smtClean="0">
                <a:cs typeface="Arial" pitchFamily="34" charset="0"/>
              </a:rPr>
              <a:t>Вы должны обратить особое внимание на: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0" lang="ru-RU" sz="2000" smtClean="0">
                <a:cs typeface="Arial" pitchFamily="34" charset="0"/>
              </a:rPr>
              <a:t> задачи, входящие в ключевые этапы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0" lang="ru-RU" sz="2000" smtClean="0">
                <a:cs typeface="Arial" pitchFamily="34" charset="0"/>
              </a:rPr>
              <a:t>задачи, выполняемые несколькими людьми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0" lang="ru-RU" sz="2000" smtClean="0">
                <a:cs typeface="Arial" pitchFamily="34" charset="0"/>
              </a:rPr>
              <a:t>ключевые этапы или задачи, для выполнения которых требуется много времени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0" lang="ru-RU" sz="2000" smtClean="0">
                <a:cs typeface="Arial" pitchFamily="34" charset="0"/>
              </a:rPr>
              <a:t>связи между последовательными ключевыми этапами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0" lang="ru-RU" sz="2000" smtClean="0">
                <a:cs typeface="Arial" pitchFamily="34" charset="0"/>
              </a:rPr>
              <a:t>задачи, которые выполняются Вашими подчиненными впервые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0" lang="ru-RU" sz="2000" smtClean="0">
                <a:cs typeface="Arial" pitchFamily="34" charset="0"/>
              </a:rPr>
              <a:t>задачи, для выполнения которых необходимо использовать новые или малознакомые технологии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0" lang="ru-RU" sz="2000" smtClean="0">
                <a:cs typeface="Arial" pitchFamily="34" charset="0"/>
              </a:rPr>
              <a:t>ключевые этапы, на которых не допускается отставание </a:t>
            </a:r>
            <a:br>
              <a:rPr kumimoji="0" lang="ru-RU" sz="2000" smtClean="0">
                <a:cs typeface="Arial" pitchFamily="34" charset="0"/>
              </a:rPr>
            </a:br>
            <a:r>
              <a:rPr kumimoji="0" lang="ru-RU" sz="2000" smtClean="0">
                <a:cs typeface="Arial" pitchFamily="34" charset="0"/>
              </a:rPr>
              <a:t>от графика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endParaRPr kumimoji="0" lang="ru-RU" sz="20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97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Мониторинг рисков проекта (2)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87042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8704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533400" y="1295400"/>
            <a:ext cx="7772400" cy="4114800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0"/>
              </a:spcBef>
              <a:buFont typeface="SymbolPS" charset="0"/>
              <a:buNone/>
            </a:pPr>
            <a:r>
              <a:rPr kumimoji="0" lang="ru-RU" smtClean="0">
                <a:cs typeface="Arial" pitchFamily="34" charset="0"/>
              </a:rPr>
              <a:t>Когда риск становится реальностью, Вы должны </a:t>
            </a:r>
          </a:p>
          <a:p>
            <a:pPr eaLnBrk="1" hangingPunct="1">
              <a:spcBef>
                <a:spcPct val="0"/>
              </a:spcBef>
              <a:buFont typeface="SymbolPS" charset="0"/>
              <a:buNone/>
            </a:pPr>
            <a:r>
              <a:rPr kumimoji="0" lang="ru-RU" smtClean="0">
                <a:cs typeface="Arial" pitchFamily="34" charset="0"/>
              </a:rPr>
              <a:t>оценить :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mtClean="0">
                <a:cs typeface="Arial" pitchFamily="34" charset="0"/>
              </a:rPr>
              <a:t>его влияние на затраты и используемые ресурсы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mtClean="0">
                <a:cs typeface="Arial" pitchFamily="34" charset="0"/>
              </a:rPr>
              <a:t>возможные последствия отсутствия реакции на проблему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mtClean="0">
                <a:cs typeface="Arial" pitchFamily="34" charset="0"/>
              </a:rPr>
              <a:t>аспекты проекта, подверженные наибольшей опасности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mtClean="0">
                <a:cs typeface="Arial" pitchFamily="34" charset="0"/>
              </a:rPr>
              <a:t>степень серьезности проблемы</a:t>
            </a:r>
          </a:p>
          <a:p>
            <a:pPr eaLnBrk="1" hangingPunct="1">
              <a:spcBef>
                <a:spcPct val="50000"/>
              </a:spcBef>
            </a:pPr>
            <a:endParaRPr kumimoji="0" lang="ru-RU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04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Решение проблем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88066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88067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2057400"/>
            <a:ext cx="8686800" cy="2578100"/>
          </a:xfrm>
          <a:noFill/>
        </p:spPr>
      </p:pic>
    </p:spTree>
    <p:extLst>
      <p:ext uri="{BB962C8B-B14F-4D97-AF65-F5344CB8AC3E}">
        <p14:creationId xmlns:p14="http://schemas.microsoft.com/office/powerpoint/2010/main" val="28847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Определение проблемы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89090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8909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81000" y="1295400"/>
            <a:ext cx="8367464" cy="486990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kumimoji="0" lang="ru-RU" sz="2400" b="1" dirty="0" smtClean="0">
                <a:cs typeface="Arial" pitchFamily="34" charset="0"/>
              </a:rPr>
              <a:t>Что</a:t>
            </a:r>
            <a:r>
              <a:rPr kumimoji="0" lang="ru-RU" sz="2400" dirty="0" smtClean="0">
                <a:cs typeface="Arial" pitchFamily="34" charset="0"/>
              </a:rPr>
              <a:t>? – Можно ли разделить проблему на более простые составляющие? 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b="1" dirty="0" smtClean="0">
                <a:cs typeface="Arial" pitchFamily="34" charset="0"/>
              </a:rPr>
              <a:t>Почему</a:t>
            </a:r>
            <a:r>
              <a:rPr kumimoji="0" lang="ru-RU" sz="2400" dirty="0" smtClean="0">
                <a:cs typeface="Arial" pitchFamily="34" charset="0"/>
              </a:rPr>
              <a:t>? – Почему проблема возникла именно сейчас? Почему она не проявляла себя прежде?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b="1" dirty="0" smtClean="0">
                <a:cs typeface="Arial" pitchFamily="34" charset="0"/>
              </a:rPr>
              <a:t>Когда</a:t>
            </a:r>
            <a:r>
              <a:rPr kumimoji="0" lang="ru-RU" sz="2400" dirty="0" smtClean="0">
                <a:cs typeface="Arial" pitchFamily="34" charset="0"/>
              </a:rPr>
              <a:t>? – Это повторяющаяся или единичная проблема? 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b="1" dirty="0" smtClean="0">
                <a:cs typeface="Arial" pitchFamily="34" charset="0"/>
              </a:rPr>
              <a:t>Как</a:t>
            </a:r>
            <a:r>
              <a:rPr kumimoji="0" lang="ru-RU" sz="2400" dirty="0" smtClean="0">
                <a:cs typeface="Arial" pitchFamily="34" charset="0"/>
              </a:rPr>
              <a:t>? – Что привлекло Ваше внимание к этой проблеме? Как Вы справлялись с подобными проблемами прежде?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b="1" dirty="0" smtClean="0">
                <a:cs typeface="Arial" pitchFamily="34" charset="0"/>
              </a:rPr>
              <a:t>Где</a:t>
            </a:r>
            <a:r>
              <a:rPr kumimoji="0" lang="ru-RU" sz="2400" dirty="0" smtClean="0">
                <a:cs typeface="Arial" pitchFamily="34" charset="0"/>
              </a:rPr>
              <a:t>? – Насколько существенно место возникновения проблемы? Может ли эта проблема возникать в других местах?</a:t>
            </a:r>
          </a:p>
          <a:p>
            <a:pPr eaLnBrk="1" hangingPunct="1">
              <a:lnSpc>
                <a:spcPct val="90000"/>
              </a:lnSpc>
            </a:pPr>
            <a:r>
              <a:rPr kumimoji="0" lang="ru-RU" sz="2400" b="1" dirty="0" smtClean="0">
                <a:cs typeface="Arial" pitchFamily="34" charset="0"/>
              </a:rPr>
              <a:t>Кто</a:t>
            </a:r>
            <a:r>
              <a:rPr kumimoji="0" lang="ru-RU" sz="2400" dirty="0" smtClean="0">
                <a:cs typeface="Arial" pitchFamily="34" charset="0"/>
              </a:rPr>
              <a:t>? – Кто те люди, с которыми необходимо проконсультироваться о проблеме и которые выиграют  от ее решения?</a:t>
            </a:r>
          </a:p>
          <a:p>
            <a:pPr eaLnBrk="1" hangingPunct="1">
              <a:lnSpc>
                <a:spcPct val="90000"/>
              </a:lnSpc>
            </a:pPr>
            <a:endParaRPr kumimoji="0" lang="ru-RU" sz="24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Выявление возможных причин (1)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90114" name="Line 3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90115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1258664"/>
            <a:ext cx="7992888" cy="4546600"/>
          </a:xfrm>
          <a:noFill/>
        </p:spPr>
      </p:pic>
    </p:spTree>
    <p:extLst>
      <p:ext uri="{BB962C8B-B14F-4D97-AF65-F5344CB8AC3E}">
        <p14:creationId xmlns:p14="http://schemas.microsoft.com/office/powerpoint/2010/main" val="276504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Большинство проектов имеют общие характеристики: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6386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6387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685800" y="1906488"/>
            <a:ext cx="7772400" cy="41148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kumimoji="0" lang="ru-RU" dirty="0" smtClean="0">
                <a:cs typeface="Arial" pitchFamily="34" charset="0"/>
              </a:rPr>
              <a:t>Они являются целевыми, т.е. вся деятельность направлена на достижение определенных результатов или выходов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Они имеют четкое начало и конец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У них есть определенные ограничения, которые лимитируют и определяют процесс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Достигнутые результаты могут быть измерены </a:t>
            </a:r>
            <a:br>
              <a:rPr kumimoji="0" lang="ru-RU" dirty="0" smtClean="0">
                <a:cs typeface="Arial" pitchFamily="34" charset="0"/>
              </a:rPr>
            </a:br>
            <a:r>
              <a:rPr kumimoji="0" lang="ru-RU" dirty="0" smtClean="0">
                <a:cs typeface="Arial" pitchFamily="34" charset="0"/>
              </a:rPr>
              <a:t>с помощью согласованных показателей</a:t>
            </a:r>
          </a:p>
          <a:p>
            <a:pPr eaLnBrk="1" hangingPunct="1"/>
            <a:endParaRPr kumimoji="0" lang="ru-RU" dirty="0" smtClean="0">
              <a:cs typeface="Arial" pitchFamily="34" charset="0"/>
            </a:endParaRPr>
          </a:p>
          <a:p>
            <a:pPr algn="r" eaLnBrk="1" hangingPunct="1">
              <a:buFont typeface="SymbolPS" charset="0"/>
              <a:buNone/>
            </a:pPr>
            <a:r>
              <a:rPr kumimoji="0" lang="ru-RU" dirty="0" smtClean="0">
                <a:cs typeface="Arial" pitchFamily="34" charset="0"/>
              </a:rPr>
              <a:t>(</a:t>
            </a:r>
            <a:r>
              <a:rPr kumimoji="0" lang="ru-RU" dirty="0" err="1" smtClean="0">
                <a:cs typeface="Arial" pitchFamily="34" charset="0"/>
              </a:rPr>
              <a:t>Мейлор</a:t>
            </a:r>
            <a:r>
              <a:rPr kumimoji="0" lang="ru-RU" dirty="0" smtClean="0">
                <a:cs typeface="Arial" pitchFamily="34" charset="0"/>
              </a:rPr>
              <a:t> (</a:t>
            </a:r>
            <a:r>
              <a:rPr kumimoji="0" lang="ru-RU" dirty="0" err="1" smtClean="0">
                <a:cs typeface="Arial" pitchFamily="34" charset="0"/>
              </a:rPr>
              <a:t>Maylor</a:t>
            </a:r>
            <a:r>
              <a:rPr kumimoji="0" lang="ru-RU" dirty="0" smtClean="0">
                <a:cs typeface="Arial" pitchFamily="34" charset="0"/>
              </a:rPr>
              <a:t>), 1996)</a:t>
            </a:r>
          </a:p>
          <a:p>
            <a:pPr eaLnBrk="1" hangingPunct="1"/>
            <a:endParaRPr kumimoji="0" lang="ru-RU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51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Выявление возможных причин (2)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91138" name="Line 3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1139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533400" y="1143000"/>
            <a:ext cx="7772400" cy="4114800"/>
          </a:xfrm>
        </p:spPr>
        <p:txBody>
          <a:bodyPr/>
          <a:lstStyle/>
          <a:p>
            <a:pPr eaLnBrk="1" hangingPunct="1"/>
            <a:r>
              <a:rPr kumimoji="0" lang="ru-RU" sz="2000" dirty="0" smtClean="0">
                <a:cs typeface="Arial" pitchFamily="34" charset="0"/>
              </a:rPr>
              <a:t>Начните с написания названия проблемы в прямоугольнике у правого края доски</a:t>
            </a:r>
          </a:p>
          <a:p>
            <a:pPr eaLnBrk="1" hangingPunct="1"/>
            <a:r>
              <a:rPr kumimoji="0" lang="ru-RU" sz="2000" dirty="0" smtClean="0">
                <a:cs typeface="Arial" pitchFamily="34" charset="0"/>
              </a:rPr>
              <a:t>Затем Вы рисуете спинной хребет и несколько ребер</a:t>
            </a:r>
          </a:p>
          <a:p>
            <a:pPr eaLnBrk="1" hangingPunct="1"/>
            <a:r>
              <a:rPr kumimoji="0" lang="ru-RU" sz="2000" dirty="0" smtClean="0">
                <a:cs typeface="Arial" pitchFamily="34" charset="0"/>
              </a:rPr>
              <a:t>Обозначьте каждое ребро, например</a:t>
            </a:r>
          </a:p>
          <a:p>
            <a:pPr lvl="1" eaLnBrk="1" hangingPunct="1">
              <a:buFont typeface="SymbolPS" charset="0"/>
              <a:buChar char="-"/>
            </a:pPr>
            <a:r>
              <a:rPr kumimoji="0" lang="ru-RU" sz="2000" dirty="0" smtClean="0">
                <a:latin typeface="Arial" pitchFamily="34" charset="0"/>
              </a:rPr>
              <a:t>персонал</a:t>
            </a:r>
          </a:p>
          <a:p>
            <a:pPr lvl="1" eaLnBrk="1" hangingPunct="1">
              <a:buFont typeface="SymbolPS" charset="0"/>
              <a:buChar char="-"/>
            </a:pPr>
            <a:r>
              <a:rPr kumimoji="0" lang="ru-RU" sz="2000" dirty="0" smtClean="0">
                <a:latin typeface="Arial" pitchFamily="34" charset="0"/>
              </a:rPr>
              <a:t>процессы, процедуры или методы</a:t>
            </a:r>
          </a:p>
          <a:p>
            <a:pPr lvl="1" eaLnBrk="1" hangingPunct="1">
              <a:buFont typeface="SymbolPS" charset="0"/>
              <a:buChar char="-"/>
            </a:pPr>
            <a:r>
              <a:rPr kumimoji="0" lang="ru-RU" sz="2000" dirty="0" smtClean="0">
                <a:latin typeface="Arial" pitchFamily="34" charset="0"/>
              </a:rPr>
              <a:t>материалы</a:t>
            </a:r>
          </a:p>
          <a:p>
            <a:pPr lvl="1" eaLnBrk="1" hangingPunct="1">
              <a:buFont typeface="SymbolPS" charset="0"/>
              <a:buChar char="-"/>
            </a:pPr>
            <a:r>
              <a:rPr kumimoji="0" lang="ru-RU" sz="2000" dirty="0" smtClean="0">
                <a:latin typeface="Arial" pitchFamily="34" charset="0"/>
              </a:rPr>
              <a:t>оборудование</a:t>
            </a:r>
          </a:p>
          <a:p>
            <a:pPr eaLnBrk="1" hangingPunct="1"/>
            <a:r>
              <a:rPr kumimoji="0" lang="ru-RU" sz="2000" dirty="0" smtClean="0">
                <a:cs typeface="Arial" pitchFamily="34" charset="0"/>
              </a:rPr>
              <a:t>Каждую основную причину разделите на более частные причины</a:t>
            </a:r>
          </a:p>
          <a:p>
            <a:pPr eaLnBrk="1" hangingPunct="1"/>
            <a:endParaRPr kumimoji="0" lang="ru-RU" sz="20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Выявление возможных причин: использование гистограмм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92162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92163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250" y="1196752"/>
            <a:ext cx="7124700" cy="4114800"/>
          </a:xfrm>
          <a:noFill/>
        </p:spPr>
      </p:pic>
      <p:sp>
        <p:nvSpPr>
          <p:cNvPr id="2" name="TextBox 1"/>
          <p:cNvSpPr txBox="1"/>
          <p:nvPr/>
        </p:nvSpPr>
        <p:spPr>
          <a:xfrm>
            <a:off x="323528" y="5445224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При наличии неоднозначного ответа по выявлению проблемы используйте цифровые методы оценивания угрозы появления проблемы на один из утвержденных показателей проекта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50212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 descr="8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9613" cy="1652588"/>
          </a:xfrm>
          <a:prstGeom prst="rect">
            <a:avLst/>
          </a:prstGeom>
          <a:solidFill>
            <a:srgbClr val="CC0000"/>
          </a:solidFill>
          <a:ln w="9525">
            <a:solidFill>
              <a:srgbClr val="CC0066"/>
            </a:solidFill>
            <a:miter lim="800000"/>
            <a:headEnd/>
            <a:tailEnd/>
          </a:ln>
        </p:spPr>
      </p:pic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357188" y="1700213"/>
            <a:ext cx="576262" cy="4400550"/>
          </a:xfrm>
          <a:prstGeom prst="rect">
            <a:avLst/>
          </a:prstGeom>
          <a:solidFill>
            <a:srgbClr val="CC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kumimoji="0" lang="ru-RU" sz="2800" b="1" dirty="0"/>
          </a:p>
          <a:p>
            <a:pPr algn="ctr">
              <a:spcBef>
                <a:spcPct val="50000"/>
              </a:spcBef>
            </a:pPr>
            <a:r>
              <a:rPr kumimoji="0" lang="ru-RU" sz="2800" b="1" dirty="0"/>
              <a:t>ЗАДАНИЕ</a:t>
            </a:r>
          </a:p>
          <a:p>
            <a:pPr algn="ctr">
              <a:spcBef>
                <a:spcPct val="50000"/>
              </a:spcBef>
            </a:pPr>
            <a:endParaRPr kumimoji="0" lang="ru-RU" sz="2800" b="1" dirty="0"/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2339975" y="476250"/>
            <a:ext cx="4103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kumimoji="0" lang="uk-UA" sz="1400"/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1785938" y="260350"/>
            <a:ext cx="59769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sz="4400">
                <a:solidFill>
                  <a:schemeClr val="tx2"/>
                </a:solidFill>
                <a:latin typeface="Times New Roman" pitchFamily="18" charset="0"/>
              </a:rPr>
              <a:t>Практическая часть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1000125" y="1739900"/>
            <a:ext cx="7964363" cy="4598182"/>
          </a:xfrm>
          <a:prstGeom prst="rect">
            <a:avLst/>
          </a:prstGeom>
          <a:solidFill>
            <a:srgbClr val="CCFFFF"/>
          </a:solidFill>
          <a:ln w="5715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kumimoji="0" lang="ru-RU" sz="2000" b="1" dirty="0"/>
              <a:t>Вопросы для анализа: </a:t>
            </a:r>
            <a:r>
              <a:rPr kumimoji="0" lang="ru-RU" dirty="0" smtClean="0"/>
              <a:t> </a:t>
            </a:r>
          </a:p>
          <a:p>
            <a:pPr>
              <a:buFontTx/>
              <a:buAutoNum type="arabicPeriod"/>
            </a:pPr>
            <a:r>
              <a:rPr kumimoji="0" lang="ru-RU" dirty="0" smtClean="0"/>
              <a:t>Критически оцените каждый из 6 этапов проекта в предложенной ситуации.</a:t>
            </a:r>
          </a:p>
          <a:p>
            <a:pPr lvl="1">
              <a:buFont typeface="Times New Roman" pitchFamily="18" charset="0"/>
              <a:buAutoNum type="alphaLcPeriod"/>
            </a:pPr>
            <a:r>
              <a:rPr kumimoji="0" lang="ru-RU" dirty="0" smtClean="0"/>
              <a:t>Что было сделано очень хорошо? Какие инструменты управления проектами были уместны на каждом этапе?</a:t>
            </a:r>
          </a:p>
          <a:p>
            <a:pPr lvl="1">
              <a:buFont typeface="Times New Roman" pitchFamily="18" charset="0"/>
              <a:buAutoNum type="alphaLcPeriod"/>
            </a:pPr>
            <a:r>
              <a:rPr kumimoji="0" lang="ru-RU" dirty="0" smtClean="0"/>
              <a:t>Что бы Вы рекомендовали сделать или изменить для более успешной реализации проекта (на каждом этапе отдельно)?</a:t>
            </a:r>
          </a:p>
          <a:p>
            <a:pPr>
              <a:buFont typeface="Times New Roman" pitchFamily="18" charset="0"/>
              <a:buAutoNum type="arabicPeriod"/>
            </a:pPr>
            <a:r>
              <a:rPr kumimoji="0" lang="ru-RU" dirty="0" smtClean="0"/>
              <a:t>Составьте карту ЗС проекта. Критически посмотрите на управление ЗС со стороны Менеджера проекта</a:t>
            </a:r>
            <a:endParaRPr kumimoji="0" lang="ru-RU" sz="2000" b="1" dirty="0"/>
          </a:p>
        </p:txBody>
      </p:sp>
      <p:sp>
        <p:nvSpPr>
          <p:cNvPr id="49158" name="TextBox 6"/>
          <p:cNvSpPr txBox="1">
            <a:spLocks noChangeArrowheads="1"/>
          </p:cNvSpPr>
          <p:nvPr/>
        </p:nvSpPr>
        <p:spPr bwMode="auto">
          <a:xfrm>
            <a:off x="2071688" y="1000125"/>
            <a:ext cx="6460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dirty="0" smtClean="0"/>
              <a:t>Управление проектами в компании </a:t>
            </a:r>
            <a:r>
              <a:rPr kumimoji="0" lang="en-US" dirty="0" smtClean="0"/>
              <a:t>Y-Call</a:t>
            </a:r>
            <a:endParaRPr kumimoji="0" lang="uk-UA" dirty="0"/>
          </a:p>
        </p:txBody>
      </p:sp>
    </p:spTree>
    <p:extLst>
      <p:ext uri="{BB962C8B-B14F-4D97-AF65-F5344CB8AC3E}">
        <p14:creationId xmlns:p14="http://schemas.microsoft.com/office/powerpoint/2010/main" val="1408021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2892896"/>
          </a:xfrm>
        </p:spPr>
        <p:txBody>
          <a:bodyPr>
            <a:normAutofit/>
          </a:bodyPr>
          <a:lstStyle/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 smtClean="0">
                <a:latin typeface="Arial Narrow" pitchFamily="34" charset="0"/>
              </a:rPr>
              <a:t> Совещания</a:t>
            </a:r>
            <a:endParaRPr lang="ru-RU" sz="2800" dirty="0">
              <a:latin typeface="Arial Narrow" pitchFamily="34" charset="0"/>
            </a:endParaRP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</a:t>
            </a:r>
            <a:r>
              <a:rPr lang="ru-RU" sz="2800" dirty="0" smtClean="0">
                <a:latin typeface="Arial Narrow" pitchFamily="34" charset="0"/>
              </a:rPr>
              <a:t>Коммуникационные методики</a:t>
            </a:r>
          </a:p>
          <a:p>
            <a:pPr eaLnBrk="0" hangingPunct="0">
              <a:spcBef>
                <a:spcPts val="200"/>
              </a:spcBef>
            </a:pPr>
            <a:endParaRPr lang="ru-RU" sz="2800" dirty="0">
              <a:latin typeface="Arial Narrow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Коммуникации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0914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9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27651" name="Rectangle 15"/>
          <p:cNvSpPr>
            <a:spLocks noChangeArrowheads="1"/>
          </p:cNvSpPr>
          <p:nvPr/>
        </p:nvSpPr>
        <p:spPr bwMode="auto">
          <a:xfrm>
            <a:off x="251520" y="0"/>
            <a:ext cx="889248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2800" b="1" dirty="0">
                <a:solidFill>
                  <a:srgbClr val="333399"/>
                </a:solidFill>
                <a:latin typeface="Arial" charset="0"/>
              </a:rPr>
              <a:t>Информация и Информационный </a:t>
            </a:r>
            <a:r>
              <a:rPr lang="ru-RU" sz="2800" b="1" dirty="0" smtClean="0">
                <a:solidFill>
                  <a:srgbClr val="333399"/>
                </a:solidFill>
                <a:latin typeface="Arial" charset="0"/>
              </a:rPr>
              <a:t>менеджмент</a:t>
            </a:r>
            <a:endParaRPr lang="ru-RU" sz="2800" b="1" dirty="0">
              <a:solidFill>
                <a:srgbClr val="333399"/>
              </a:solidFill>
              <a:latin typeface="Arial" charset="0"/>
            </a:endParaRPr>
          </a:p>
        </p:txBody>
      </p:sp>
      <p:sp>
        <p:nvSpPr>
          <p:cNvPr id="27653" name="TextBox 7"/>
          <p:cNvSpPr txBox="1">
            <a:spLocks noChangeArrowheads="1"/>
          </p:cNvSpPr>
          <p:nvPr/>
        </p:nvSpPr>
        <p:spPr bwMode="auto">
          <a:xfrm>
            <a:off x="357188" y="1731963"/>
            <a:ext cx="84296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dirty="0"/>
              <a:t>Информация – это </a:t>
            </a:r>
            <a:r>
              <a:rPr lang="ru-RU" dirty="0" smtClean="0"/>
              <a:t>данные, </a:t>
            </a:r>
            <a:r>
              <a:rPr lang="ru-RU" dirty="0"/>
              <a:t>организованные определенным образом, позволяющим  извлечь из них смысл</a:t>
            </a:r>
          </a:p>
          <a:p>
            <a:pPr eaLnBrk="1" hangingPunct="1"/>
            <a:endParaRPr lang="ru-RU" dirty="0"/>
          </a:p>
          <a:p>
            <a:pPr eaLnBrk="1" hangingPunct="1"/>
            <a:endParaRPr lang="ru-RU" dirty="0"/>
          </a:p>
          <a:p>
            <a:pPr eaLnBrk="1" hangingPunct="1"/>
            <a:r>
              <a:rPr lang="ru-RU" dirty="0"/>
              <a:t>Информационный менеджмент – это сознательный процесс, посредством которого информация добывается и используется для принятия решений на всех уровнях организации</a:t>
            </a:r>
          </a:p>
          <a:p>
            <a:pPr algn="r" eaLnBrk="1" hangingPunct="1"/>
            <a:r>
              <a:rPr lang="ru-RU" sz="1600" dirty="0"/>
              <a:t>(</a:t>
            </a:r>
            <a:r>
              <a:rPr lang="en-GB" sz="1600" dirty="0" err="1"/>
              <a:t>Kerslake</a:t>
            </a:r>
            <a:r>
              <a:rPr lang="en-GB" sz="1600" dirty="0"/>
              <a:t> and Moultrie, 1998)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4145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14313" y="-152400"/>
            <a:ext cx="80914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2800" b="1" dirty="0">
                <a:solidFill>
                  <a:srgbClr val="333399"/>
                </a:solidFill>
                <a:latin typeface="Arial" charset="0"/>
              </a:rPr>
              <a:t>Источники информации</a:t>
            </a: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0063" y="1357313"/>
            <a:ext cx="7924800" cy="3214687"/>
          </a:xfrm>
        </p:spPr>
        <p:txBody>
          <a:bodyPr/>
          <a:lstStyle/>
          <a:p>
            <a:r>
              <a:rPr lang="ru-RU" sz="2000" smtClean="0">
                <a:latin typeface="Arial" charset="0"/>
              </a:rPr>
              <a:t>Сведения о потребителях и поставщиках</a:t>
            </a:r>
          </a:p>
          <a:p>
            <a:r>
              <a:rPr lang="ru-RU" sz="2000" smtClean="0">
                <a:latin typeface="Arial" charset="0"/>
              </a:rPr>
              <a:t>Протокол совещания комитета</a:t>
            </a:r>
          </a:p>
          <a:p>
            <a:r>
              <a:rPr lang="ru-RU" sz="2000" smtClean="0">
                <a:latin typeface="Arial" charset="0"/>
              </a:rPr>
              <a:t>Отчет о ходе выполнения задания</a:t>
            </a:r>
          </a:p>
          <a:p>
            <a:r>
              <a:rPr lang="ru-RU" sz="2000" smtClean="0">
                <a:latin typeface="Arial" charset="0"/>
              </a:rPr>
              <a:t>Журнал табельного учета</a:t>
            </a:r>
          </a:p>
          <a:p>
            <a:r>
              <a:rPr lang="ru-RU" sz="2000" smtClean="0">
                <a:latin typeface="Arial" charset="0"/>
              </a:rPr>
              <a:t>Журнал регистрации жалоб покупателей</a:t>
            </a:r>
          </a:p>
          <a:p>
            <a:r>
              <a:rPr lang="ru-RU" sz="2000" smtClean="0">
                <a:latin typeface="Arial" charset="0"/>
              </a:rPr>
              <a:t>Телефонное сообщение об отсутствии работника по болезни</a:t>
            </a:r>
          </a:p>
          <a:p>
            <a:r>
              <a:rPr lang="ru-RU" sz="2000" smtClean="0">
                <a:latin typeface="Arial" charset="0"/>
              </a:rPr>
              <a:t>Протокол собрания команды</a:t>
            </a:r>
          </a:p>
          <a:p>
            <a:r>
              <a:rPr lang="ru-RU" sz="2000" smtClean="0">
                <a:latin typeface="Arial" charset="0"/>
              </a:rPr>
              <a:t>Бюджет подразделения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067525"/>
              </p:ext>
            </p:extLst>
          </p:nvPr>
        </p:nvGraphicFramePr>
        <p:xfrm>
          <a:off x="214313" y="1372964"/>
          <a:ext cx="8715376" cy="443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313"/>
                <a:gridCol w="5072063"/>
              </a:tblGrid>
              <a:tr h="443230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Сведения о потребителях и поставщиках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Протокол совещания комитета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Отчет о ходе выполнения задания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Журнал табельного учета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Журнал регистрации жалоб покупателей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Телефонное сообщение об отсутствии работника по болезни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Протокол собрания команды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Бюджет подразделения</a:t>
                      </a:r>
                    </a:p>
                    <a:p>
                      <a:endParaRPr lang="uk-UA" sz="1600" dirty="0"/>
                    </a:p>
                  </a:txBody>
                  <a:tcPr marL="91439" marR="91439" marT="45725" marB="4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Маркетинговые характеристики потенциальных потребителей</a:t>
                      </a:r>
                    </a:p>
                    <a:p>
                      <a:pPr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Объемы складских запасов, выводимые на экран монитора</a:t>
                      </a:r>
                    </a:p>
                    <a:p>
                      <a:pPr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Сообщение электронной почты </a:t>
                      </a:r>
                      <a:br>
                        <a:rPr lang="ru-RU" sz="1600" dirty="0" smtClean="0">
                          <a:latin typeface="Arial" charset="0"/>
                        </a:rPr>
                      </a:br>
                      <a:r>
                        <a:rPr lang="ru-RU" sz="1600" dirty="0" smtClean="0">
                          <a:latin typeface="Arial" charset="0"/>
                        </a:rPr>
                        <a:t>о повестке дня совещания подразделения</a:t>
                      </a:r>
                    </a:p>
                    <a:p>
                      <a:pPr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Факсимильное сообщение из штаб-квартиры об изменениях </a:t>
                      </a:r>
                      <a:br>
                        <a:rPr lang="ru-RU" sz="1600" dirty="0" smtClean="0">
                          <a:latin typeface="Arial" charset="0"/>
                        </a:rPr>
                      </a:br>
                      <a:r>
                        <a:rPr lang="ru-RU" sz="1600" dirty="0" smtClean="0">
                          <a:latin typeface="Arial" charset="0"/>
                        </a:rPr>
                        <a:t>в трудовом законодательстве</a:t>
                      </a:r>
                    </a:p>
                    <a:p>
                      <a:pPr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Отчет консультанта о моральном климате в организации</a:t>
                      </a:r>
                    </a:p>
                    <a:p>
                      <a:pPr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Интернетовский адрес поставщика услуг связи </a:t>
                      </a:r>
                      <a:br>
                        <a:rPr lang="ru-RU" sz="1600" dirty="0" smtClean="0">
                          <a:latin typeface="Arial" charset="0"/>
                        </a:rPr>
                      </a:br>
                      <a:r>
                        <a:rPr lang="ru-RU" sz="1600" dirty="0" smtClean="0">
                          <a:latin typeface="Arial" charset="0"/>
                        </a:rPr>
                        <a:t>в диалоговом режиме</a:t>
                      </a:r>
                    </a:p>
                    <a:p>
                      <a:pPr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r>
                        <a:rPr lang="ru-RU" sz="1600" dirty="0" smtClean="0">
                          <a:latin typeface="Arial" charset="0"/>
                        </a:rPr>
                        <a:t>Деловой дневник</a:t>
                      </a:r>
                    </a:p>
                    <a:p>
                      <a:endParaRPr lang="uk-UA" sz="1600" dirty="0"/>
                    </a:p>
                  </a:txBody>
                  <a:tcPr marL="91439" marR="91439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19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1027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29700" name="Rectangle 1028"/>
          <p:cNvSpPr>
            <a:spLocks noGrp="1" noChangeArrowheads="1"/>
          </p:cNvSpPr>
          <p:nvPr>
            <p:ph type="body" idx="1"/>
          </p:nvPr>
        </p:nvSpPr>
        <p:spPr>
          <a:xfrm>
            <a:off x="390449" y="1556792"/>
            <a:ext cx="4212530" cy="4176464"/>
          </a:xfrm>
        </p:spPr>
        <p:txBody>
          <a:bodyPr>
            <a:noAutofit/>
          </a:bodyPr>
          <a:lstStyle/>
          <a:p>
            <a:pPr marL="274320" lvl="1" indent="-274320">
              <a:lnSpc>
                <a:spcPct val="90000"/>
              </a:lnSpc>
              <a:spcBef>
                <a:spcPts val="58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ru-RU" dirty="0">
                <a:latin typeface="Arial" charset="0"/>
                <a:cs typeface="Arial" charset="0"/>
              </a:rPr>
              <a:t>Официальная и неофициальная</a:t>
            </a:r>
          </a:p>
          <a:p>
            <a:pPr marL="274320" lvl="1" indent="-274320">
              <a:lnSpc>
                <a:spcPct val="90000"/>
              </a:lnSpc>
              <a:spcBef>
                <a:spcPts val="58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ru-RU" dirty="0">
                <a:latin typeface="Arial" charset="0"/>
                <a:cs typeface="Arial" charset="0"/>
              </a:rPr>
              <a:t>Текстовая и графическая</a:t>
            </a:r>
          </a:p>
          <a:p>
            <a:pPr marL="274320" lvl="1" indent="-274320">
              <a:lnSpc>
                <a:spcPct val="90000"/>
              </a:lnSpc>
              <a:spcBef>
                <a:spcPts val="58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ru-RU" dirty="0">
                <a:latin typeface="Arial" charset="0"/>
                <a:cs typeface="Arial" charset="0"/>
              </a:rPr>
              <a:t>Качественная и количественная</a:t>
            </a:r>
          </a:p>
          <a:p>
            <a:pPr marL="274320" lvl="1" indent="-274320">
              <a:lnSpc>
                <a:spcPct val="90000"/>
              </a:lnSpc>
              <a:spcBef>
                <a:spcPts val="58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ru-RU" dirty="0">
                <a:latin typeface="Arial" charset="0"/>
                <a:cs typeface="Arial" charset="0"/>
              </a:rPr>
              <a:t>Устная, письменная и электронная</a:t>
            </a:r>
          </a:p>
          <a:p>
            <a:pPr marL="274320" lvl="1" indent="-274320">
              <a:lnSpc>
                <a:spcPct val="90000"/>
              </a:lnSpc>
              <a:spcBef>
                <a:spcPts val="58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ru-RU" dirty="0">
                <a:latin typeface="Arial" charset="0"/>
                <a:cs typeface="Arial" charset="0"/>
              </a:rPr>
              <a:t>Индивидуальная и коллективная</a:t>
            </a:r>
          </a:p>
          <a:p>
            <a:endParaRPr lang="ru-RU" sz="2400" dirty="0" smtClean="0">
              <a:latin typeface="Arial" charset="0"/>
            </a:endParaRPr>
          </a:p>
          <a:p>
            <a:pPr>
              <a:buFontTx/>
              <a:buNone/>
            </a:pPr>
            <a:endParaRPr lang="ru-RU" sz="2400" dirty="0" smtClean="0">
              <a:latin typeface="Arial" charset="0"/>
            </a:endParaRPr>
          </a:p>
        </p:txBody>
      </p:sp>
      <p:sp>
        <p:nvSpPr>
          <p:cNvPr id="5" name="Содержимое 6"/>
          <p:cNvSpPr txBox="1">
            <a:spLocks/>
          </p:cNvSpPr>
          <p:nvPr/>
        </p:nvSpPr>
        <p:spPr>
          <a:xfrm>
            <a:off x="4932040" y="1589881"/>
            <a:ext cx="3997648" cy="41433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latin typeface="Arial" charset="0"/>
                <a:cs typeface="Arial" charset="0"/>
              </a:rPr>
              <a:t>Внутренняя или внешняя</a:t>
            </a:r>
          </a:p>
          <a:p>
            <a:r>
              <a:rPr lang="ru-RU" sz="2400" dirty="0" smtClean="0">
                <a:latin typeface="Arial" charset="0"/>
                <a:cs typeface="Arial" charset="0"/>
              </a:rPr>
              <a:t>Официальная или неофициальная</a:t>
            </a:r>
          </a:p>
          <a:p>
            <a:r>
              <a:rPr lang="ru-RU" sz="2400" dirty="0" smtClean="0">
                <a:latin typeface="Arial" charset="0"/>
                <a:cs typeface="Arial" charset="0"/>
              </a:rPr>
              <a:t>Разовая или регулярная</a:t>
            </a:r>
          </a:p>
          <a:p>
            <a:r>
              <a:rPr lang="ru-RU" sz="2400" dirty="0" smtClean="0">
                <a:latin typeface="Arial" charset="0"/>
                <a:cs typeface="Arial" charset="0"/>
              </a:rPr>
              <a:t>Способ передачи информации</a:t>
            </a:r>
          </a:p>
          <a:p>
            <a:r>
              <a:rPr lang="ru-RU" sz="2400" dirty="0" smtClean="0">
                <a:latin typeface="Arial" charset="0"/>
                <a:cs typeface="Arial" charset="0"/>
              </a:rPr>
              <a:t>Степень субъективности информации</a:t>
            </a: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251520" y="0"/>
            <a:ext cx="889248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2800" b="1" dirty="0" smtClean="0">
                <a:solidFill>
                  <a:srgbClr val="333399"/>
                </a:solidFill>
                <a:latin typeface="Arial" charset="0"/>
              </a:rPr>
              <a:t>Классификации информации</a:t>
            </a:r>
          </a:p>
          <a:p>
            <a:r>
              <a:rPr lang="ru-RU" sz="2800" b="1" dirty="0" smtClean="0">
                <a:solidFill>
                  <a:srgbClr val="333399"/>
                </a:solidFill>
                <a:latin typeface="Arial" charset="0"/>
              </a:rPr>
              <a:t>Информация как ресурс</a:t>
            </a:r>
            <a:endParaRPr lang="ru-RU" sz="2800" b="1" dirty="0">
              <a:solidFill>
                <a:srgbClr val="33339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9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0723" name="Rectangle 15"/>
          <p:cNvSpPr>
            <a:spLocks noChangeArrowheads="1"/>
          </p:cNvSpPr>
          <p:nvPr/>
        </p:nvSpPr>
        <p:spPr bwMode="auto">
          <a:xfrm>
            <a:off x="180528" y="116632"/>
            <a:ext cx="8135888" cy="87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2800" b="1" dirty="0">
                <a:solidFill>
                  <a:srgbClr val="333399"/>
                </a:solidFill>
                <a:latin typeface="Arial" charset="0"/>
              </a:rPr>
              <a:t>Свойства информации</a:t>
            </a:r>
          </a:p>
        </p:txBody>
      </p:sp>
      <p:sp>
        <p:nvSpPr>
          <p:cNvPr id="30724" name="Содержимое 6"/>
          <p:cNvSpPr>
            <a:spLocks noGrp="1"/>
          </p:cNvSpPr>
          <p:nvPr>
            <p:ph idx="1"/>
          </p:nvPr>
        </p:nvSpPr>
        <p:spPr>
          <a:xfrm>
            <a:off x="214313" y="1357313"/>
            <a:ext cx="8715375" cy="3857625"/>
          </a:xfrm>
        </p:spPr>
        <p:txBody>
          <a:bodyPr/>
          <a:lstStyle/>
          <a:p>
            <a:pPr eaLnBrk="1" hangingPunct="1"/>
            <a:r>
              <a:rPr lang="ru-RU" sz="2400" smtClean="0">
                <a:latin typeface="Arial" charset="0"/>
                <a:cs typeface="Arial" charset="0"/>
              </a:rPr>
              <a:t>Под определение информации может попадать почти все что угодно</a:t>
            </a:r>
          </a:p>
          <a:p>
            <a:pPr eaLnBrk="1" hangingPunct="1"/>
            <a:endParaRPr lang="ru-RU" sz="2400" smtClean="0">
              <a:latin typeface="Arial" charset="0"/>
              <a:cs typeface="Arial" charset="0"/>
            </a:endParaRPr>
          </a:p>
          <a:p>
            <a:pPr eaLnBrk="1" hangingPunct="1"/>
            <a:r>
              <a:rPr lang="ru-RU" sz="2400" smtClean="0">
                <a:latin typeface="Arial" charset="0"/>
                <a:cs typeface="Arial" charset="0"/>
              </a:rPr>
              <a:t>Информацию трудно оценить количественно</a:t>
            </a:r>
          </a:p>
          <a:p>
            <a:pPr eaLnBrk="1" hangingPunct="1"/>
            <a:endParaRPr lang="ru-RU" sz="2400" smtClean="0">
              <a:latin typeface="Arial" charset="0"/>
              <a:cs typeface="Arial" charset="0"/>
            </a:endParaRPr>
          </a:p>
          <a:p>
            <a:pPr eaLnBrk="1" hangingPunct="1"/>
            <a:r>
              <a:rPr lang="ru-RU" sz="2400" smtClean="0">
                <a:latin typeface="Arial" charset="0"/>
                <a:cs typeface="Arial" charset="0"/>
              </a:rPr>
              <a:t>Неясно, кто является ее владельцем</a:t>
            </a:r>
          </a:p>
          <a:p>
            <a:pPr eaLnBrk="1" hangingPunct="1"/>
            <a:endParaRPr lang="ru-RU" sz="2400" smtClean="0">
              <a:latin typeface="Arial" charset="0"/>
              <a:cs typeface="Arial" charset="0"/>
            </a:endParaRPr>
          </a:p>
          <a:p>
            <a:pPr eaLnBrk="1" hangingPunct="1"/>
            <a:r>
              <a:rPr lang="ru-RU" sz="2400" smtClean="0">
                <a:latin typeface="Arial" charset="0"/>
                <a:cs typeface="Arial" charset="0"/>
              </a:rPr>
              <a:t>Сложно оценить затраты на информационный менеджмент </a:t>
            </a:r>
          </a:p>
        </p:txBody>
      </p:sp>
    </p:spTree>
    <p:extLst>
      <p:ext uri="{BB962C8B-B14F-4D97-AF65-F5344CB8AC3E}">
        <p14:creationId xmlns:p14="http://schemas.microsoft.com/office/powerpoint/2010/main" val="411460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9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1747" name="Rectangle 15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2800" b="1">
                <a:solidFill>
                  <a:srgbClr val="333399"/>
                </a:solidFill>
                <a:latin typeface="Arial" charset="0"/>
              </a:rPr>
              <a:t>Три признака качественной информации</a:t>
            </a:r>
          </a:p>
        </p:txBody>
      </p:sp>
      <p:sp>
        <p:nvSpPr>
          <p:cNvPr id="31748" name="Содержимое 6"/>
          <p:cNvSpPr>
            <a:spLocks noGrp="1"/>
          </p:cNvSpPr>
          <p:nvPr>
            <p:ph idx="1"/>
          </p:nvPr>
        </p:nvSpPr>
        <p:spPr>
          <a:xfrm>
            <a:off x="214313" y="1500188"/>
            <a:ext cx="8715375" cy="3857625"/>
          </a:xfrm>
        </p:spPr>
        <p:txBody>
          <a:bodyPr/>
          <a:lstStyle/>
          <a:p>
            <a:pPr eaLnBrk="1" hangingPunct="1"/>
            <a:r>
              <a:rPr lang="ru-RU" sz="2400" smtClean="0">
                <a:latin typeface="Arial" charset="0"/>
                <a:cs typeface="Arial" charset="0"/>
              </a:rPr>
              <a:t>Релевантность</a:t>
            </a:r>
          </a:p>
          <a:p>
            <a:pPr lvl="1" eaLnBrk="1" hangingPunct="1"/>
            <a:r>
              <a:rPr lang="ru-RU" sz="1800" smtClean="0">
                <a:latin typeface="Arial" charset="0"/>
                <a:cs typeface="Arial" charset="0"/>
              </a:rPr>
              <a:t>Обладатель информации способен использовать ее чтобы действовать результативно</a:t>
            </a:r>
          </a:p>
          <a:p>
            <a:pPr eaLnBrk="1" hangingPunct="1"/>
            <a:r>
              <a:rPr lang="ru-RU" sz="2400" smtClean="0">
                <a:latin typeface="Arial" charset="0"/>
                <a:cs typeface="Arial" charset="0"/>
              </a:rPr>
              <a:t>Надежность</a:t>
            </a:r>
          </a:p>
          <a:p>
            <a:pPr lvl="1" eaLnBrk="1" hangingPunct="1"/>
            <a:r>
              <a:rPr lang="ru-RU" sz="1800" smtClean="0">
                <a:latin typeface="Arial" charset="0"/>
                <a:cs typeface="Arial" charset="0"/>
              </a:rPr>
              <a:t>Своевременная информация, т.е. предоставляемая тогда когда она нужна, в той степени в которой  она необходима и легко поддающаяся проверке</a:t>
            </a:r>
          </a:p>
          <a:p>
            <a:pPr eaLnBrk="1" hangingPunct="1"/>
            <a:r>
              <a:rPr lang="ru-RU" sz="2400" smtClean="0">
                <a:latin typeface="Arial" charset="0"/>
                <a:cs typeface="Arial" charset="0"/>
              </a:rPr>
              <a:t>Робастность</a:t>
            </a:r>
          </a:p>
          <a:p>
            <a:pPr lvl="1" eaLnBrk="1" hangingPunct="1"/>
            <a:r>
              <a:rPr lang="ru-RU" sz="1800" smtClean="0">
                <a:latin typeface="Arial" charset="0"/>
                <a:cs typeface="Arial" charset="0"/>
              </a:rPr>
              <a:t>Способна выдержать испытание временем и сохранить полезность </a:t>
            </a:r>
          </a:p>
        </p:txBody>
      </p:sp>
    </p:spTree>
    <p:extLst>
      <p:ext uri="{BB962C8B-B14F-4D97-AF65-F5344CB8AC3E}">
        <p14:creationId xmlns:p14="http://schemas.microsoft.com/office/powerpoint/2010/main" val="25865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285750" y="-1524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2800" b="1">
                <a:solidFill>
                  <a:srgbClr val="333399"/>
                </a:solidFill>
                <a:latin typeface="Arial" charset="0"/>
              </a:rPr>
              <a:t>Управление информацией: Сбор</a:t>
            </a: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-285750" y="1062038"/>
            <a:ext cx="9201150" cy="4795837"/>
          </a:xfrm>
        </p:spPr>
        <p:txBody>
          <a:bodyPr/>
          <a:lstStyle/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2000" dirty="0" smtClean="0">
                <a:latin typeface="Arial" charset="0"/>
              </a:rPr>
              <a:t>Подотчетность </a:t>
            </a:r>
          </a:p>
          <a:p>
            <a:pPr lvl="3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1800" dirty="0" smtClean="0">
                <a:latin typeface="Arial" charset="0"/>
              </a:rPr>
              <a:t>персональная ответственность членов команды за сбор той или иной информации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2000" dirty="0" smtClean="0">
                <a:latin typeface="Arial" charset="0"/>
              </a:rPr>
              <a:t>Определенность </a:t>
            </a:r>
          </a:p>
          <a:p>
            <a:pPr lvl="3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1800" dirty="0" smtClean="0">
                <a:latin typeface="Arial" charset="0"/>
              </a:rPr>
              <a:t>согласие относительно того, какие конкретные сведения включает в себя каждый тип собираемой информации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2000" dirty="0" smtClean="0">
                <a:latin typeface="Arial" charset="0"/>
              </a:rPr>
              <a:t>Обучение </a:t>
            </a:r>
          </a:p>
          <a:p>
            <a:pPr lvl="3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1600" dirty="0" smtClean="0">
                <a:latin typeface="Arial" charset="0"/>
              </a:rPr>
              <a:t> </a:t>
            </a:r>
            <a:r>
              <a:rPr lang="ru-RU" sz="1800" dirty="0" smtClean="0">
                <a:latin typeface="Arial" charset="0"/>
              </a:rPr>
              <a:t>оказание помощи персоналу в совершенствовании навыков сбора информации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2000" dirty="0" smtClean="0">
                <a:latin typeface="Arial" charset="0"/>
              </a:rPr>
              <a:t>Стандартизация </a:t>
            </a:r>
          </a:p>
          <a:p>
            <a:pPr lvl="3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1800" dirty="0" smtClean="0">
                <a:latin typeface="Arial" charset="0"/>
              </a:rPr>
              <a:t>обеспечение того, чтобы однотипная информация собиралась всеми членами команды одинаково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2000" dirty="0" smtClean="0">
                <a:latin typeface="Arial" charset="0"/>
              </a:rPr>
              <a:t>Мониторинг качества </a:t>
            </a:r>
          </a:p>
          <a:p>
            <a:pPr lvl="3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1800" dirty="0" smtClean="0">
                <a:latin typeface="Arial" charset="0"/>
              </a:rPr>
              <a:t>обеспечение надлежащего качества собираемой информации</a:t>
            </a:r>
          </a:p>
          <a:p>
            <a:pPr lvl="2">
              <a:lnSpc>
                <a:spcPct val="150000"/>
              </a:lnSpc>
              <a:spcAft>
                <a:spcPts val="600"/>
              </a:spcAft>
              <a:buFont typeface="Symbol" pitchFamily="18" charset="2"/>
              <a:buNone/>
            </a:pPr>
            <a:endParaRPr lang="ru-RU" sz="1600" dirty="0" smtClean="0">
              <a:latin typeface="Arial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ru-RU" sz="20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2987675" y="2205038"/>
            <a:ext cx="3167063" cy="584200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3200">
                <a:latin typeface="Calibri" pitchFamily="34" charset="0"/>
              </a:rPr>
              <a:t>Время </a:t>
            </a:r>
          </a:p>
        </p:txBody>
      </p:sp>
      <p:sp>
        <p:nvSpPr>
          <p:cNvPr id="11267" name="Text Box 6"/>
          <p:cNvSpPr txBox="1">
            <a:spLocks noChangeArrowheads="1"/>
          </p:cNvSpPr>
          <p:nvPr/>
        </p:nvSpPr>
        <p:spPr bwMode="auto">
          <a:xfrm>
            <a:off x="539750" y="4221163"/>
            <a:ext cx="3167063" cy="584200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3200">
                <a:latin typeface="Franklin Gothic Medium" pitchFamily="34" charset="0"/>
              </a:rPr>
              <a:t>Бюджет</a:t>
            </a:r>
            <a:r>
              <a:rPr lang="ru-RU" sz="2800" b="1">
                <a:latin typeface="Franklin Gothic Medium" pitchFamily="34" charset="0"/>
              </a:rPr>
              <a:t> </a:t>
            </a:r>
          </a:p>
        </p:txBody>
      </p:sp>
      <p:sp>
        <p:nvSpPr>
          <p:cNvPr id="11268" name="Text Box 7"/>
          <p:cNvSpPr txBox="1">
            <a:spLocks noChangeArrowheads="1"/>
          </p:cNvSpPr>
          <p:nvPr/>
        </p:nvSpPr>
        <p:spPr bwMode="auto">
          <a:xfrm>
            <a:off x="5364163" y="4221163"/>
            <a:ext cx="3095625" cy="584200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3200">
                <a:latin typeface="Franklin Gothic Medium" pitchFamily="34" charset="0"/>
              </a:rPr>
              <a:t>Качество</a:t>
            </a:r>
            <a:r>
              <a:rPr lang="ru-RU" sz="3200">
                <a:latin typeface="Calibri" pitchFamily="34" charset="0"/>
              </a:rPr>
              <a:t>  </a:t>
            </a:r>
          </a:p>
        </p:txBody>
      </p:sp>
      <p:sp>
        <p:nvSpPr>
          <p:cNvPr id="11269" name="Line 9"/>
          <p:cNvSpPr>
            <a:spLocks noChangeShapeType="1"/>
          </p:cNvSpPr>
          <p:nvPr/>
        </p:nvSpPr>
        <p:spPr bwMode="auto">
          <a:xfrm flipV="1">
            <a:off x="3708400" y="4581525"/>
            <a:ext cx="1655763" cy="71438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270" name="Line 10"/>
          <p:cNvSpPr>
            <a:spLocks noChangeShapeType="1"/>
          </p:cNvSpPr>
          <p:nvPr/>
        </p:nvSpPr>
        <p:spPr bwMode="auto">
          <a:xfrm flipV="1">
            <a:off x="2124075" y="2781300"/>
            <a:ext cx="2663825" cy="1439863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271" name="Line 11"/>
          <p:cNvSpPr>
            <a:spLocks noChangeShapeType="1"/>
          </p:cNvSpPr>
          <p:nvPr/>
        </p:nvSpPr>
        <p:spPr bwMode="auto">
          <a:xfrm>
            <a:off x="4787900" y="2781300"/>
            <a:ext cx="2232025" cy="1439863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16817" y="0"/>
            <a:ext cx="6875463" cy="9080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</a:rPr>
              <a:t>Три измерения проекта     </a:t>
            </a:r>
          </a:p>
        </p:txBody>
      </p:sp>
      <p:pic>
        <p:nvPicPr>
          <p:cNvPr id="11275" name="Picture 6" descr="http://hophop.com.ua/images/1159_20110314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6" b="6668"/>
          <a:stretch>
            <a:fillRect/>
          </a:stretch>
        </p:blipFill>
        <p:spPr bwMode="auto">
          <a:xfrm>
            <a:off x="395288" y="5084763"/>
            <a:ext cx="208915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8" descr="http://islandentmagazine.files.wordpress.com/2011/07/fotolia_6855149_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68413"/>
            <a:ext cx="2465387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0" descr="http://thedailystandup.com/wp-content/uploads/2008/11/istock_000006452277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6" t="9332" r="24956" b="17868"/>
          <a:stretch>
            <a:fillRect/>
          </a:stretch>
        </p:blipFill>
        <p:spPr bwMode="auto">
          <a:xfrm>
            <a:off x="4067175" y="3200400"/>
            <a:ext cx="1152525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2" descr="http://industrial-design.co.il/wp-content/uploads/2010/03/design-concep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4" r="26628" b="26044"/>
          <a:stretch>
            <a:fillRect/>
          </a:stretch>
        </p:blipFill>
        <p:spPr bwMode="auto">
          <a:xfrm>
            <a:off x="6948488" y="2060575"/>
            <a:ext cx="194468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07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/>
          <p:cNvSpPr>
            <a:spLocks noChangeArrowheads="1"/>
          </p:cNvSpPr>
          <p:nvPr/>
        </p:nvSpPr>
        <p:spPr bwMode="auto">
          <a:xfrm>
            <a:off x="285750" y="-76200"/>
            <a:ext cx="8020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2800" b="1">
                <a:solidFill>
                  <a:srgbClr val="333399"/>
                </a:solidFill>
                <a:latin typeface="Arial" charset="0"/>
              </a:rPr>
              <a:t>Преобразование «сырых» данных </a:t>
            </a:r>
            <a:br>
              <a:rPr lang="ru-RU" sz="2800" b="1">
                <a:solidFill>
                  <a:srgbClr val="333399"/>
                </a:solidFill>
                <a:latin typeface="Arial" charset="0"/>
              </a:rPr>
            </a:br>
            <a:r>
              <a:rPr lang="ru-RU" sz="2800" b="1">
                <a:solidFill>
                  <a:srgbClr val="333399"/>
                </a:solidFill>
                <a:latin typeface="Arial" charset="0"/>
              </a:rPr>
              <a:t>в полезные знания: Анализ и Передача</a:t>
            </a:r>
          </a:p>
        </p:txBody>
      </p:sp>
      <p:sp>
        <p:nvSpPr>
          <p:cNvPr id="33795" name="Line 6"/>
          <p:cNvSpPr>
            <a:spLocks noChangeShapeType="1"/>
          </p:cNvSpPr>
          <p:nvPr/>
        </p:nvSpPr>
        <p:spPr bwMode="auto">
          <a:xfrm>
            <a:off x="0" y="1288256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3796" name="Picture 1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750" y="1512094"/>
            <a:ext cx="8534400" cy="2986087"/>
          </a:xfrm>
          <a:noFill/>
        </p:spPr>
      </p:pic>
      <p:sp>
        <p:nvSpPr>
          <p:cNvPr id="33798" name="TextBox 5"/>
          <p:cNvSpPr txBox="1">
            <a:spLocks noChangeArrowheads="1"/>
          </p:cNvSpPr>
          <p:nvPr/>
        </p:nvSpPr>
        <p:spPr bwMode="auto">
          <a:xfrm>
            <a:off x="285750" y="4655344"/>
            <a:ext cx="85725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ru-RU" sz="1600"/>
              <a:t>Формулирование – что, кому и как сообщить</a:t>
            </a:r>
          </a:p>
          <a:p>
            <a:pPr eaLnBrk="1" hangingPunct="1"/>
            <a:r>
              <a:rPr lang="ru-RU" sz="1600"/>
              <a:t>Передача – выбор средства и время сообщения</a:t>
            </a:r>
          </a:p>
          <a:p>
            <a:pPr eaLnBrk="1" hangingPunct="1"/>
            <a:r>
              <a:rPr lang="ru-RU" sz="1600"/>
              <a:t>Прием – физическое и ментальное восприятие сообщения</a:t>
            </a:r>
          </a:p>
          <a:p>
            <a:pPr eaLnBrk="1" hangingPunct="1"/>
            <a:r>
              <a:rPr lang="ru-RU" sz="1600"/>
              <a:t>Интерпретация – понято ли сообщение так, как было изначально послано</a:t>
            </a:r>
            <a:endParaRPr lang="uk-UA" sz="1600"/>
          </a:p>
        </p:txBody>
      </p:sp>
      <p:sp>
        <p:nvSpPr>
          <p:cNvPr id="7" name="Пятно 1 6"/>
          <p:cNvSpPr/>
          <p:nvPr/>
        </p:nvSpPr>
        <p:spPr>
          <a:xfrm>
            <a:off x="2500313" y="2440781"/>
            <a:ext cx="4500562" cy="2428875"/>
          </a:xfrm>
          <a:prstGeom prst="irregularSeal1">
            <a:avLst/>
          </a:prstGeom>
          <a:solidFill>
            <a:srgbClr val="92D050">
              <a:alpha val="4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dirty="0">
                <a:solidFill>
                  <a:schemeClr val="accent6"/>
                </a:solidFill>
              </a:rPr>
              <a:t>        Шум</a:t>
            </a:r>
          </a:p>
          <a:p>
            <a:pPr algn="ctr">
              <a:defRPr/>
            </a:pP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8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18"/>
          <p:cNvGrpSpPr>
            <a:grpSpLocks/>
          </p:cNvGrpSpPr>
          <p:nvPr/>
        </p:nvGrpSpPr>
        <p:grpSpPr bwMode="auto">
          <a:xfrm>
            <a:off x="0" y="0"/>
            <a:ext cx="9144000" cy="1143000"/>
            <a:chOff x="0" y="0"/>
            <a:chExt cx="5760" cy="720"/>
          </a:xfrm>
        </p:grpSpPr>
        <p:sp>
          <p:nvSpPr>
            <p:cNvPr id="34821" name="Rectangle 4"/>
            <p:cNvSpPr>
              <a:spLocks noChangeArrowheads="1"/>
            </p:cNvSpPr>
            <p:nvPr/>
          </p:nvSpPr>
          <p:spPr bwMode="auto">
            <a:xfrm>
              <a:off x="336" y="0"/>
              <a:ext cx="4896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r>
                <a:rPr lang="ru-RU" sz="2800" b="1">
                  <a:solidFill>
                    <a:srgbClr val="333399"/>
                  </a:solidFill>
                  <a:latin typeface="Arial" charset="0"/>
                </a:rPr>
                <a:t>Управление информацией: Хранение</a:t>
              </a:r>
            </a:p>
          </p:txBody>
        </p:sp>
        <p:sp>
          <p:nvSpPr>
            <p:cNvPr id="34822" name="Line 5"/>
            <p:cNvSpPr>
              <a:spLocks noChangeShapeType="1"/>
            </p:cNvSpPr>
            <p:nvPr/>
          </p:nvSpPr>
          <p:spPr bwMode="auto">
            <a:xfrm>
              <a:off x="0" y="576"/>
              <a:ext cx="5760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34819" name="Rectangle 23"/>
          <p:cNvSpPr>
            <a:spLocks noGrp="1" noChangeArrowheads="1"/>
          </p:cNvSpPr>
          <p:nvPr>
            <p:ph type="body" idx="1"/>
          </p:nvPr>
        </p:nvSpPr>
        <p:spPr>
          <a:xfrm>
            <a:off x="152400" y="1438275"/>
            <a:ext cx="8610600" cy="4419600"/>
          </a:xfrm>
        </p:spPr>
        <p:txBody>
          <a:bodyPr/>
          <a:lstStyle/>
          <a:p>
            <a:pPr lvl="2">
              <a:spcAft>
                <a:spcPts val="600"/>
              </a:spcAft>
              <a:buFont typeface="Symbol" pitchFamily="18" charset="2"/>
              <a:buChar char="·"/>
            </a:pPr>
            <a:r>
              <a:rPr lang="ru-RU" sz="2200" dirty="0" smtClean="0">
                <a:latin typeface="Arial" charset="0"/>
              </a:rPr>
              <a:t>Какова изначальная форма рассматриваемой информации?</a:t>
            </a:r>
          </a:p>
          <a:p>
            <a:pPr lvl="2">
              <a:spcAft>
                <a:spcPts val="600"/>
              </a:spcAft>
              <a:buFont typeface="Symbol" pitchFamily="18" charset="2"/>
              <a:buChar char="·"/>
            </a:pPr>
            <a:r>
              <a:rPr lang="ru-RU" sz="2200" dirty="0" smtClean="0">
                <a:latin typeface="Arial" charset="0"/>
              </a:rPr>
              <a:t>Каковы ожидаемые объемы информации?</a:t>
            </a:r>
          </a:p>
          <a:p>
            <a:pPr lvl="2">
              <a:spcAft>
                <a:spcPts val="600"/>
              </a:spcAft>
              <a:buFont typeface="Symbol" pitchFamily="18" charset="2"/>
              <a:buChar char="·"/>
            </a:pPr>
            <a:r>
              <a:rPr lang="ru-RU" sz="2200" dirty="0" smtClean="0">
                <a:latin typeface="Arial" charset="0"/>
              </a:rPr>
              <a:t>Кто нуждается в доступе к информации, </a:t>
            </a:r>
            <a:br>
              <a:rPr lang="ru-RU" sz="2200" dirty="0" smtClean="0">
                <a:latin typeface="Arial" charset="0"/>
              </a:rPr>
            </a:br>
            <a:r>
              <a:rPr lang="ru-RU" sz="2200" dirty="0" smtClean="0">
                <a:latin typeface="Arial" charset="0"/>
              </a:rPr>
              <a:t>и насколько удалены потенциальные пользователи от хранилищ информации?</a:t>
            </a:r>
          </a:p>
          <a:p>
            <a:pPr lvl="2">
              <a:spcAft>
                <a:spcPts val="600"/>
              </a:spcAft>
              <a:buFont typeface="Symbol" pitchFamily="18" charset="2"/>
              <a:buChar char="·"/>
            </a:pPr>
            <a:r>
              <a:rPr lang="ru-RU" sz="2200" dirty="0" smtClean="0">
                <a:latin typeface="Arial" charset="0"/>
              </a:rPr>
              <a:t>Сколь долго следует хранить информацию?</a:t>
            </a:r>
          </a:p>
          <a:p>
            <a:pPr lvl="2">
              <a:spcAft>
                <a:spcPts val="600"/>
              </a:spcAft>
              <a:buFont typeface="Symbol" pitchFamily="18" charset="2"/>
              <a:buChar char="·"/>
            </a:pPr>
            <a:r>
              <a:rPr lang="ru-RU" sz="2200" dirty="0" smtClean="0">
                <a:latin typeface="Arial" charset="0"/>
              </a:rPr>
              <a:t>В какой защите нуждается информация?</a:t>
            </a:r>
          </a:p>
        </p:txBody>
      </p:sp>
    </p:spTree>
    <p:extLst>
      <p:ext uri="{BB962C8B-B14F-4D97-AF65-F5344CB8AC3E}">
        <p14:creationId xmlns:p14="http://schemas.microsoft.com/office/powerpoint/2010/main" val="26227571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938" y="1428750"/>
            <a:ext cx="7772400" cy="3582988"/>
          </a:xfrm>
          <a:noFill/>
        </p:spPr>
      </p:pic>
      <p:sp>
        <p:nvSpPr>
          <p:cNvPr id="39939" name="Rectangle 6"/>
          <p:cNvSpPr>
            <a:spLocks noChangeArrowheads="1"/>
          </p:cNvSpPr>
          <p:nvPr/>
        </p:nvSpPr>
        <p:spPr bwMode="auto">
          <a:xfrm>
            <a:off x="15240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2800" b="1">
                <a:solidFill>
                  <a:srgbClr val="333399"/>
                </a:solidFill>
                <a:latin typeface="Arial" charset="0"/>
              </a:rPr>
              <a:t>Управляющая информационная система</a:t>
            </a:r>
          </a:p>
        </p:txBody>
      </p:sp>
      <p:sp>
        <p:nvSpPr>
          <p:cNvPr id="39940" name="Line 7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895339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2892896"/>
          </a:xfrm>
        </p:spPr>
        <p:txBody>
          <a:bodyPr>
            <a:normAutofit/>
          </a:bodyPr>
          <a:lstStyle/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 smtClean="0">
                <a:latin typeface="Arial Narrow" pitchFamily="34" charset="0"/>
              </a:rPr>
              <a:t> Финальный обзор проекта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</a:t>
            </a:r>
            <a:r>
              <a:rPr lang="ru-RU" sz="2800" dirty="0" smtClean="0">
                <a:latin typeface="Arial Narrow" pitchFamily="34" charset="0"/>
              </a:rPr>
              <a:t>Выводы и рекомендации</a:t>
            </a:r>
          </a:p>
          <a:p>
            <a:pPr eaLnBrk="0" hangingPunct="0">
              <a:spcBef>
                <a:spcPts val="200"/>
              </a:spcBef>
            </a:pPr>
            <a:endParaRPr lang="ru-RU" sz="2800" dirty="0">
              <a:latin typeface="Arial Narrow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Ревизия и завершение проекта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069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Критерии завершения</a:t>
            </a:r>
            <a:endParaRPr lang="ru-RU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94210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421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09600" y="1219200"/>
            <a:ext cx="7772400" cy="41148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Все ключевые этапы и вехи завершены</a:t>
            </a:r>
          </a:p>
          <a:p>
            <a:pPr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Результаты отвечают требованиям спецификации</a:t>
            </a:r>
          </a:p>
          <a:p>
            <a:pPr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Заказчик проекта принял и подписал акт сдачи-приемки</a:t>
            </a:r>
          </a:p>
          <a:p>
            <a:pPr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Проект выполнен в срок и в рамках согласованного бюджета</a:t>
            </a:r>
          </a:p>
          <a:p>
            <a:pPr eaLnBrk="1" hangingPunct="1"/>
            <a:endParaRPr kumimoji="0" lang="ru-RU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09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Контрольный список окончания</a:t>
            </a:r>
            <a:endParaRPr lang="ru-RU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95234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523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72008" y="914400"/>
            <a:ext cx="8964488" cy="4724400"/>
          </a:xfrm>
        </p:spPr>
        <p:txBody>
          <a:bodyPr>
            <a:noAutofit/>
          </a:bodyPr>
          <a:lstStyle/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Завершена сдача по всем направлениям работы</a:t>
            </a:r>
          </a:p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Все результаты официально приняты и подписаны заказчиком или покровителем проекта</a:t>
            </a:r>
          </a:p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Составлен итоговый отчет о завершении проекта</a:t>
            </a:r>
          </a:p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Завершены все финансовые процедуры, и составлены отчеты</a:t>
            </a:r>
          </a:p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Завершена ревизия проекта</a:t>
            </a:r>
          </a:p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Проведена оценка работы персонала, и составлены отчеты</a:t>
            </a:r>
          </a:p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Закончено действие трудовых соглашений с персоналом проекта</a:t>
            </a:r>
          </a:p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Завершены все взаимодействия и контракты с поставщиками</a:t>
            </a:r>
          </a:p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Освобождены все использованные для реализации проекта производственные и жилые помещения</a:t>
            </a:r>
          </a:p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Согласовано использование оставшегося оборудования и материалов.</a:t>
            </a:r>
          </a:p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О завершении проекта проинформированы внутренние и внешние заинтересованные стороны и общественность (если это уместно)</a:t>
            </a:r>
          </a:p>
          <a:p>
            <a:pPr eaLnBrk="1" hangingPunct="1">
              <a:spcBef>
                <a:spcPct val="0"/>
              </a:spcBef>
            </a:pPr>
            <a:r>
              <a:rPr kumimoji="0" lang="ru-RU" sz="2200" dirty="0" smtClean="0">
                <a:cs typeface="Arial" pitchFamily="34" charset="0"/>
              </a:rPr>
              <a:t>Составлена и отправлена на хранение документация по проекту</a:t>
            </a:r>
          </a:p>
          <a:p>
            <a:pPr eaLnBrk="1" hangingPunct="1"/>
            <a:endParaRPr kumimoji="0" lang="ru-RU" sz="22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8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Заключительное собрание</a:t>
            </a:r>
            <a:endParaRPr lang="ru-RU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96258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6259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09600" y="1219200"/>
            <a:ext cx="7772400" cy="4114800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ct val="50000"/>
              </a:spcBef>
            </a:pPr>
            <a:r>
              <a:rPr kumimoji="0" lang="ru-RU" dirty="0" smtClean="0">
                <a:cs typeface="Arial" pitchFamily="34" charset="0"/>
              </a:rPr>
              <a:t>Обзор результатов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dirty="0" smtClean="0">
                <a:cs typeface="Arial" pitchFamily="34" charset="0"/>
              </a:rPr>
              <a:t>Подтверждение условий для последующей работы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dirty="0" smtClean="0">
                <a:cs typeface="Arial" pitchFamily="34" charset="0"/>
              </a:rPr>
              <a:t>Выражение благодарности команде, покровителю и заинтересованным сторонам за их поддержку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dirty="0" smtClean="0">
                <a:cs typeface="Arial" pitchFamily="34" charset="0"/>
              </a:rPr>
              <a:t>Представление окончательного отчета </a:t>
            </a:r>
            <a:br>
              <a:rPr kumimoji="0" lang="ru-RU" dirty="0" smtClean="0">
                <a:cs typeface="Arial" pitchFamily="34" charset="0"/>
              </a:rPr>
            </a:br>
            <a:r>
              <a:rPr kumimoji="0" lang="ru-RU" dirty="0" smtClean="0">
                <a:cs typeface="Arial" pitchFamily="34" charset="0"/>
              </a:rPr>
              <a:t>о завершении проекта на одобрение </a:t>
            </a:r>
            <a:br>
              <a:rPr kumimoji="0" lang="ru-RU" dirty="0" smtClean="0">
                <a:cs typeface="Arial" pitchFamily="34" charset="0"/>
              </a:rPr>
            </a:br>
            <a:r>
              <a:rPr kumimoji="0" lang="ru-RU" dirty="0" smtClean="0">
                <a:cs typeface="Arial" pitchFamily="34" charset="0"/>
              </a:rPr>
              <a:t>и подписание</a:t>
            </a:r>
          </a:p>
          <a:p>
            <a:pPr eaLnBrk="1" hangingPunct="1"/>
            <a:endParaRPr kumimoji="0" lang="ru-RU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Итоговая оценка – процесс, определяющий:</a:t>
            </a:r>
            <a:endParaRPr lang="ru-RU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97282" name="Line 3"/>
          <p:cNvSpPr>
            <a:spLocks noChangeShapeType="1"/>
          </p:cNvSpPr>
          <p:nvPr/>
        </p:nv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728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09600" y="1447800"/>
            <a:ext cx="7772400" cy="4114800"/>
          </a:xfrm>
        </p:spPr>
        <p:txBody>
          <a:bodyPr/>
          <a:lstStyle/>
          <a:p>
            <a:pPr eaLnBrk="1" hangingPunct="1"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Что достиг проект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Удачные аспекты проекта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Не совсем удачные аспекты проекта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Что будет сделано по-другому в следующий раз</a:t>
            </a:r>
          </a:p>
          <a:p>
            <a:pPr eaLnBrk="1" hangingPunct="1"/>
            <a:endParaRPr kumimoji="0" lang="ru-RU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26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Пример: Уроки 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из </a:t>
            </a:r>
            <a:r>
              <a:rPr lang="ru-RU" sz="3200" b="1" dirty="0" err="1">
                <a:solidFill>
                  <a:srgbClr val="333399"/>
                </a:solidFill>
                <a:latin typeface="Arial" pitchFamily="34" charset="0"/>
              </a:rPr>
              <a:t>послепроектной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 оценки</a:t>
            </a:r>
            <a:endParaRPr lang="ru-RU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98306" name="Line 3"/>
          <p:cNvSpPr>
            <a:spLocks noChangeShapeType="1"/>
          </p:cNvSpPr>
          <p:nvPr/>
        </p:nv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830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09600" y="1447800"/>
            <a:ext cx="7772400" cy="4114800"/>
          </a:xfrm>
        </p:spPr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Точно определять затраты</a:t>
            </a:r>
          </a:p>
          <a:p>
            <a:pPr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Прогнозировать и минимизировать риск</a:t>
            </a:r>
          </a:p>
          <a:p>
            <a:pPr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Оценивать потенциальных подрядчиков</a:t>
            </a:r>
          </a:p>
          <a:p>
            <a:pPr eaLnBrk="1" hangingPunct="1">
              <a:spcBef>
                <a:spcPct val="100000"/>
              </a:spcBef>
            </a:pPr>
            <a:r>
              <a:rPr kumimoji="0" lang="ru-RU" smtClean="0">
                <a:cs typeface="Arial" pitchFamily="34" charset="0"/>
              </a:rPr>
              <a:t>Улучшать управление проектами</a:t>
            </a:r>
          </a:p>
        </p:txBody>
      </p:sp>
    </p:spTree>
    <p:extLst>
      <p:ext uri="{BB962C8B-B14F-4D97-AF65-F5344CB8AC3E}">
        <p14:creationId xmlns:p14="http://schemas.microsoft.com/office/powerpoint/2010/main" val="6737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Основные вопросы (1)</a:t>
            </a:r>
            <a:endParaRPr lang="ru-RU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00354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0035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228600" y="1219200"/>
            <a:ext cx="8686800" cy="4114800"/>
          </a:xfrm>
        </p:spPr>
        <p:txBody>
          <a:bodyPr>
            <a:no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0" lang="ru-RU" sz="2200" dirty="0" smtClean="0">
                <a:cs typeface="Arial" pitchFamily="34" charset="0"/>
              </a:rPr>
              <a:t>Что удалось сделать хорошо и почему?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200" dirty="0" smtClean="0">
                <a:cs typeface="Arial" pitchFamily="34" charset="0"/>
              </a:rPr>
              <a:t>Что помогало бесперебойной реализации проекта?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200" dirty="0" smtClean="0">
                <a:cs typeface="Arial" pitchFamily="34" charset="0"/>
              </a:rPr>
              <a:t>Чего нам следует избегать при работе над будущими проектами?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200" dirty="0" smtClean="0">
                <a:cs typeface="Arial" pitchFamily="34" charset="0"/>
              </a:rPr>
              <a:t>С какими трудностями мы столкнулись при выполнении задач проекта?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200" dirty="0" smtClean="0">
                <a:cs typeface="Arial" pitchFamily="34" charset="0"/>
              </a:rPr>
              <a:t>Какая польза была от плана проекта?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200" dirty="0" smtClean="0">
                <a:cs typeface="Arial" pitchFamily="34" charset="0"/>
              </a:rPr>
              <a:t>Что в плане проекта было бесполезным или мешало выполнению работы?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200" dirty="0" smtClean="0">
                <a:cs typeface="Arial" pitchFamily="34" charset="0"/>
              </a:rPr>
              <a:t>Какие дополнительные меры могли бы способствовать бесперебойной работе над проектом?</a:t>
            </a:r>
          </a:p>
          <a:p>
            <a:pPr eaLnBrk="1" hangingPunct="1">
              <a:spcBef>
                <a:spcPct val="50000"/>
              </a:spcBef>
            </a:pPr>
            <a:endParaRPr kumimoji="0" lang="ru-RU" sz="22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8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Понятийный Блок № 1</a:t>
            </a:r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Измерения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317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Основные вопросы (2)</a:t>
            </a:r>
            <a:endParaRPr lang="ru-RU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01378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01379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04800" y="1219200"/>
            <a:ext cx="8534400" cy="4114800"/>
          </a:xfrm>
        </p:spPr>
        <p:txBody>
          <a:bodyPr>
            <a:normAutofit/>
          </a:bodyPr>
          <a:lstStyle/>
          <a:p>
            <a:pPr eaLnBrk="1" hangingPunct="1"/>
            <a:r>
              <a:rPr kumimoji="0" lang="ru-RU" sz="2200" dirty="0" smtClean="0">
                <a:cs typeface="Arial" pitchFamily="34" charset="0"/>
              </a:rPr>
              <a:t>Как Вы думаете, почему у нас возникла проблема с Х?</a:t>
            </a:r>
          </a:p>
          <a:p>
            <a:pPr eaLnBrk="1" hangingPunct="1"/>
            <a:r>
              <a:rPr kumimoji="0" lang="ru-RU" sz="2200" dirty="0" smtClean="0">
                <a:cs typeface="Arial" pitchFamily="34" charset="0"/>
              </a:rPr>
              <a:t>Внес ли кто-либо не входящий в команду проекта вклад </a:t>
            </a:r>
            <a:br>
              <a:rPr kumimoji="0" lang="ru-RU" sz="2200" dirty="0" smtClean="0">
                <a:cs typeface="Arial" pitchFamily="34" charset="0"/>
              </a:rPr>
            </a:br>
            <a:r>
              <a:rPr kumimoji="0" lang="ru-RU" sz="2200" dirty="0" smtClean="0">
                <a:cs typeface="Arial" pitchFamily="34" charset="0"/>
              </a:rPr>
              <a:t>в достижение целей проекта?</a:t>
            </a:r>
          </a:p>
          <a:p>
            <a:pPr eaLnBrk="1" hangingPunct="1"/>
            <a:r>
              <a:rPr kumimoji="0" lang="ru-RU" sz="2200" dirty="0" smtClean="0">
                <a:cs typeface="Arial" pitchFamily="34" charset="0"/>
              </a:rPr>
              <a:t>Насколько точно мы спрогнозировали основные риски, и сработал ли план на случай непредвиденных обстоятельств?</a:t>
            </a:r>
          </a:p>
          <a:p>
            <a:pPr eaLnBrk="1" hangingPunct="1"/>
            <a:r>
              <a:rPr kumimoji="0" lang="ru-RU" sz="2200" dirty="0" smtClean="0">
                <a:cs typeface="Arial" pitchFamily="34" charset="0"/>
              </a:rPr>
              <a:t>Удалось ли нам поддержать качество на надлежащем уровне?</a:t>
            </a:r>
          </a:p>
          <a:p>
            <a:pPr eaLnBrk="1" hangingPunct="1"/>
            <a:r>
              <a:rPr kumimoji="0" lang="ru-RU" sz="2200" dirty="0" smtClean="0">
                <a:cs typeface="Arial" pitchFamily="34" charset="0"/>
              </a:rPr>
              <a:t>Насколько эффективным было управление бюджетом, и удалось ли нам завершить проект в рамках бюджета?</a:t>
            </a:r>
          </a:p>
          <a:p>
            <a:pPr eaLnBrk="1" hangingPunct="1"/>
            <a:r>
              <a:rPr kumimoji="0" lang="ru-RU" sz="2200" dirty="0" smtClean="0">
                <a:cs typeface="Arial" pitchFamily="34" charset="0"/>
              </a:rPr>
              <a:t>Насколько эффективным было управление временем, и удалось ли нам завершить проект в намеченный срок?</a:t>
            </a:r>
          </a:p>
          <a:p>
            <a:pPr eaLnBrk="1" hangingPunct="1"/>
            <a:endParaRPr kumimoji="0" lang="ru-RU" sz="22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3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Анализ результатов</a:t>
            </a:r>
            <a:endParaRPr lang="ru-RU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03426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0342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81000" y="1219200"/>
            <a:ext cx="8229600" cy="4114800"/>
          </a:xfrm>
        </p:spPr>
        <p:txBody>
          <a:bodyPr/>
          <a:lstStyle/>
          <a:p>
            <a:pPr eaLnBrk="1" hangingPunct="1"/>
            <a:r>
              <a:rPr kumimoji="0" lang="ru-RU" dirty="0" smtClean="0">
                <a:cs typeface="Arial" pitchFamily="34" charset="0"/>
              </a:rPr>
              <a:t>Анализ цифр, например: сколько было получено </a:t>
            </a:r>
            <a:br>
              <a:rPr kumimoji="0" lang="ru-RU" dirty="0" smtClean="0">
                <a:cs typeface="Arial" pitchFamily="34" charset="0"/>
              </a:rPr>
            </a:br>
            <a:r>
              <a:rPr kumimoji="0" lang="ru-RU" dirty="0" smtClean="0">
                <a:cs typeface="Arial" pitchFamily="34" charset="0"/>
              </a:rPr>
              <a:t>и какой ценой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Анализ качества, чтобы оно не было завышенным или заниженным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Выявление как позитивных, так и негативных фактов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Проведение сравнений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Поиск закономерностей в фактах</a:t>
            </a:r>
          </a:p>
          <a:p>
            <a:pPr eaLnBrk="1" hangingPunct="1"/>
            <a:endParaRPr kumimoji="0" lang="ru-RU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6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Личная самооценка (1)</a:t>
            </a:r>
            <a:endParaRPr lang="ru-RU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04450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0445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114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kumimoji="0" lang="ru-RU" smtClean="0">
                <a:cs typeface="Arial" pitchFamily="34" charset="0"/>
              </a:rPr>
              <a:t>Достигнуты ли цели проекта?</a:t>
            </a:r>
          </a:p>
          <a:p>
            <a:pPr eaLnBrk="1" hangingPunct="1"/>
            <a:r>
              <a:rPr kumimoji="0" lang="ru-RU" smtClean="0">
                <a:cs typeface="Arial" pitchFamily="34" charset="0"/>
              </a:rPr>
              <a:t>Решена ли проблема, более всего интересовавшая покровителя проекта?</a:t>
            </a:r>
          </a:p>
          <a:p>
            <a:pPr eaLnBrk="1" hangingPunct="1"/>
            <a:r>
              <a:rPr kumimoji="0" lang="ru-RU" smtClean="0">
                <a:cs typeface="Arial" pitchFamily="34" charset="0"/>
              </a:rPr>
              <a:t>Что бы Вы сделали по-другому для улучшения конечного результата?</a:t>
            </a:r>
          </a:p>
          <a:p>
            <a:pPr eaLnBrk="1" hangingPunct="1"/>
            <a:r>
              <a:rPr kumimoji="0" lang="ru-RU" smtClean="0">
                <a:cs typeface="Arial" pitchFamily="34" charset="0"/>
              </a:rPr>
              <a:t>Что думают о результатах проекта Ваши коллеги?</a:t>
            </a:r>
          </a:p>
          <a:p>
            <a:pPr eaLnBrk="1" hangingPunct="1"/>
            <a:r>
              <a:rPr kumimoji="0" lang="ru-RU" smtClean="0">
                <a:cs typeface="Arial" pitchFamily="34" charset="0"/>
              </a:rPr>
              <a:t>Как воспринимает Ваше участие в проекте персонал покровителя?</a:t>
            </a:r>
          </a:p>
          <a:p>
            <a:pPr algn="r" eaLnBrk="1" hangingPunct="1">
              <a:buFont typeface="SymbolPS" charset="0"/>
              <a:buNone/>
            </a:pPr>
            <a:endParaRPr kumimoji="0" lang="ru-RU" sz="2000" smtClean="0">
              <a:cs typeface="Arial" pitchFamily="34" charset="0"/>
            </a:endParaRPr>
          </a:p>
          <a:p>
            <a:pPr algn="r" eaLnBrk="1" hangingPunct="1">
              <a:buFont typeface="SymbolPS" charset="0"/>
              <a:buNone/>
            </a:pPr>
            <a:r>
              <a:rPr kumimoji="0" lang="ru-RU" sz="2000" smtClean="0">
                <a:cs typeface="Arial" pitchFamily="34" charset="0"/>
              </a:rPr>
              <a:t>(Из адаптированной работы Элбейка и Томаса, 1998)</a:t>
            </a:r>
          </a:p>
        </p:txBody>
      </p:sp>
    </p:spTree>
    <p:extLst>
      <p:ext uri="{BB962C8B-B14F-4D97-AF65-F5344CB8AC3E}">
        <p14:creationId xmlns:p14="http://schemas.microsoft.com/office/powerpoint/2010/main" val="65034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Личная самооценка (1)</a:t>
            </a:r>
            <a:endParaRPr lang="ru-RU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05474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0547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114800"/>
          </a:xfrm>
        </p:spPr>
        <p:txBody>
          <a:bodyPr/>
          <a:lstStyle/>
          <a:p>
            <a:pPr marL="457200" indent="-457200" eaLnBrk="1" hangingPunct="1"/>
            <a:r>
              <a:rPr kumimoji="0" lang="ru-RU" sz="2000" smtClean="0">
                <a:cs typeface="Arial" pitchFamily="34" charset="0"/>
              </a:rPr>
              <a:t>Насколько хорошие отношения сложились у Вас </a:t>
            </a:r>
            <a:br>
              <a:rPr kumimoji="0" lang="ru-RU" sz="2000" smtClean="0">
                <a:cs typeface="Arial" pitchFamily="34" charset="0"/>
              </a:rPr>
            </a:br>
            <a:r>
              <a:rPr kumimoji="0" lang="ru-RU" sz="2000" smtClean="0">
                <a:cs typeface="Arial" pitchFamily="34" charset="0"/>
              </a:rPr>
              <a:t>с покровителем проекта?</a:t>
            </a:r>
          </a:p>
          <a:p>
            <a:pPr marL="457200" indent="-457200" eaLnBrk="1" hangingPunct="1"/>
            <a:r>
              <a:rPr kumimoji="0" lang="ru-RU" sz="2000" smtClean="0">
                <a:cs typeface="Arial" pitchFamily="34" charset="0"/>
              </a:rPr>
              <a:t>Будет ли покровитель проекта рекомендовать Вас своим коллегам?</a:t>
            </a:r>
          </a:p>
          <a:p>
            <a:pPr marL="457200" indent="-457200" eaLnBrk="1" hangingPunct="1"/>
            <a:r>
              <a:rPr kumimoji="0" lang="ru-RU" sz="2000" smtClean="0">
                <a:cs typeface="Arial" pitchFamily="34" charset="0"/>
              </a:rPr>
              <a:t>Просил ли Вас покровитель проекта выполнить дополнительную работу?</a:t>
            </a:r>
          </a:p>
          <a:p>
            <a:pPr marL="457200" indent="-457200" eaLnBrk="1" hangingPunct="1"/>
            <a:r>
              <a:rPr kumimoji="0" lang="ru-RU" sz="2000" smtClean="0">
                <a:cs typeface="Arial" pitchFamily="34" charset="0"/>
              </a:rPr>
              <a:t>Уложился ли проект в рамки бюджета?</a:t>
            </a:r>
          </a:p>
          <a:p>
            <a:pPr marL="457200" indent="-457200" eaLnBrk="1" hangingPunct="1"/>
            <a:endParaRPr kumimoji="0" lang="ru-RU" sz="2000" smtClean="0">
              <a:cs typeface="Arial" pitchFamily="34" charset="0"/>
            </a:endParaRPr>
          </a:p>
          <a:p>
            <a:pPr marL="457200" indent="-457200" algn="r" eaLnBrk="1" hangingPunct="1">
              <a:buFont typeface="SymbolPS" charset="0"/>
              <a:buNone/>
            </a:pPr>
            <a:endParaRPr kumimoji="0" lang="ru-RU" sz="2000" smtClean="0">
              <a:cs typeface="Arial" pitchFamily="34" charset="0"/>
            </a:endParaRPr>
          </a:p>
          <a:p>
            <a:pPr marL="457200" indent="-457200" algn="r" eaLnBrk="1" hangingPunct="1">
              <a:buFont typeface="SymbolPS" charset="0"/>
              <a:buNone/>
            </a:pPr>
            <a:r>
              <a:rPr kumimoji="0" lang="ru-RU" sz="2000" smtClean="0">
                <a:cs typeface="Arial" pitchFamily="34" charset="0"/>
              </a:rPr>
              <a:t>(Из адаптированной работы Элбейка и Томаса, 1998)</a:t>
            </a:r>
          </a:p>
          <a:p>
            <a:pPr marL="457200" indent="-457200" eaLnBrk="1" hangingPunct="1"/>
            <a:endParaRPr kumimoji="0" lang="ru-RU" sz="2000" smtClean="0">
              <a:cs typeface="Arial" pitchFamily="34" charset="0"/>
            </a:endParaRPr>
          </a:p>
          <a:p>
            <a:pPr marL="457200" indent="-457200" eaLnBrk="1" hangingPunct="1"/>
            <a:endParaRPr kumimoji="0" lang="ru-RU" sz="20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071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Личная самооценка (2)</a:t>
            </a:r>
            <a:endParaRPr lang="ru-RU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06498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06499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1148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SymbolPS" charset="0"/>
              <a:buNone/>
            </a:pPr>
            <a:r>
              <a:rPr kumimoji="0" lang="ru-RU" sz="2000" b="1" smtClean="0">
                <a:cs typeface="Arial" pitchFamily="34" charset="0"/>
              </a:rPr>
              <a:t>Информация от Ваших коллег и членов проектной   </a:t>
            </a:r>
          </a:p>
          <a:p>
            <a:pPr marL="457200" indent="-457200" eaLnBrk="1" hangingPunct="1">
              <a:lnSpc>
                <a:spcPct val="90000"/>
              </a:lnSpc>
              <a:buFont typeface="SymbolPS" charset="0"/>
              <a:buNone/>
            </a:pPr>
            <a:r>
              <a:rPr kumimoji="0" lang="ru-RU" sz="2000" b="1" smtClean="0">
                <a:cs typeface="Arial" pitchFamily="34" charset="0"/>
              </a:rPr>
              <a:t>команды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80000"/>
              </a:spcBef>
            </a:pPr>
            <a:r>
              <a:rPr kumimoji="0" lang="ru-RU" sz="2000" smtClean="0">
                <a:cs typeface="Arial" pitchFamily="34" charset="0"/>
              </a:rPr>
              <a:t>До какой степени я участвовал в достижении целей проекта за счет своего метода руководства проектом?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80000"/>
              </a:spcBef>
            </a:pPr>
            <a:r>
              <a:rPr kumimoji="0" lang="ru-RU" sz="2000" smtClean="0">
                <a:cs typeface="Arial" pitchFamily="34" charset="0"/>
              </a:rPr>
              <a:t>Какие конкретные действия я предпринял для достижения целей проекта?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80000"/>
              </a:spcBef>
            </a:pPr>
            <a:r>
              <a:rPr kumimoji="0" lang="ru-RU" sz="2000" smtClean="0">
                <a:cs typeface="Arial" pitchFamily="34" charset="0"/>
              </a:rPr>
              <a:t>Что из моих действий помешало нам выполнить цели проекта?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80000"/>
              </a:spcBef>
            </a:pPr>
            <a:endParaRPr kumimoji="0" lang="ru-RU" sz="2000" smtClean="0">
              <a:cs typeface="Arial" pitchFamily="34" charset="0"/>
            </a:endParaRPr>
          </a:p>
          <a:p>
            <a:pPr marL="457200" indent="-457200" algn="r" eaLnBrk="1" hangingPunct="1">
              <a:lnSpc>
                <a:spcPct val="90000"/>
              </a:lnSpc>
              <a:buFont typeface="SymbolPS" charset="0"/>
              <a:buNone/>
            </a:pPr>
            <a:endParaRPr kumimoji="0" lang="ru-RU" sz="1800" smtClean="0">
              <a:cs typeface="Arial" pitchFamily="34" charset="0"/>
            </a:endParaRPr>
          </a:p>
          <a:p>
            <a:pPr marL="457200" indent="-457200" algn="r" eaLnBrk="1" hangingPunct="1">
              <a:lnSpc>
                <a:spcPct val="90000"/>
              </a:lnSpc>
              <a:buFont typeface="SymbolPS" charset="0"/>
              <a:buNone/>
            </a:pPr>
            <a:r>
              <a:rPr kumimoji="0" lang="ru-RU" sz="1800" smtClean="0">
                <a:cs typeface="Arial" pitchFamily="34" charset="0"/>
              </a:rPr>
              <a:t>(Из адаптированной работы Элбейка и Томаса, 1998)</a:t>
            </a:r>
          </a:p>
          <a:p>
            <a:pPr marL="457200" indent="-457200" eaLnBrk="1" hangingPunct="1">
              <a:lnSpc>
                <a:spcPct val="90000"/>
              </a:lnSpc>
            </a:pPr>
            <a:endParaRPr kumimoji="0" lang="ru-RU" sz="1800" smtClean="0">
              <a:cs typeface="Arial" pitchFamily="34" charset="0"/>
            </a:endParaRPr>
          </a:p>
          <a:p>
            <a:pPr marL="457200" indent="-457200" eaLnBrk="1" hangingPunct="1">
              <a:lnSpc>
                <a:spcPct val="90000"/>
              </a:lnSpc>
            </a:pPr>
            <a:endParaRPr kumimoji="0" lang="ru-RU" sz="18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1493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ChangeArrowheads="1"/>
          </p:cNvSpPr>
          <p:nvPr/>
        </p:nvSpPr>
        <p:spPr bwMode="auto">
          <a:xfrm>
            <a:off x="304800" y="-1524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Личная самооценка (2)</a:t>
            </a:r>
            <a:endParaRPr lang="ru-RU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07522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0752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29600" cy="4114800"/>
          </a:xfrm>
        </p:spPr>
        <p:txBody>
          <a:bodyPr>
            <a:normAutofit lnSpcReduction="10000"/>
          </a:bodyPr>
          <a:lstStyle/>
          <a:p>
            <a:pPr marL="457200" indent="-457200" eaLnBrk="1" hangingPunct="1">
              <a:lnSpc>
                <a:spcPct val="90000"/>
              </a:lnSpc>
              <a:buFont typeface="SymbolPS" charset="0"/>
              <a:buNone/>
            </a:pPr>
            <a:r>
              <a:rPr kumimoji="0" lang="ru-RU" sz="2000" b="1" smtClean="0">
                <a:cs typeface="Arial" pitchFamily="34" charset="0"/>
              </a:rPr>
              <a:t>Информация от Ваших коллег и членов проектной   </a:t>
            </a:r>
          </a:p>
          <a:p>
            <a:pPr marL="457200" indent="-457200" eaLnBrk="1" hangingPunct="1">
              <a:lnSpc>
                <a:spcPct val="90000"/>
              </a:lnSpc>
              <a:buFont typeface="SymbolPS" charset="0"/>
              <a:buNone/>
            </a:pPr>
            <a:r>
              <a:rPr kumimoji="0" lang="ru-RU" sz="2000" b="1" smtClean="0">
                <a:cs typeface="Arial" pitchFamily="34" charset="0"/>
              </a:rPr>
              <a:t>команды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80000"/>
              </a:spcBef>
            </a:pPr>
            <a:r>
              <a:rPr kumimoji="0" lang="ru-RU" sz="2000" smtClean="0">
                <a:cs typeface="Arial" pitchFamily="34" charset="0"/>
              </a:rPr>
              <a:t>Что из того, что я не сделал, но должен был, помогло бы нам достичь цели проекта?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80000"/>
              </a:spcBef>
            </a:pPr>
            <a:r>
              <a:rPr kumimoji="0" lang="ru-RU" sz="2000" smtClean="0">
                <a:cs typeface="Arial" pitchFamily="34" charset="0"/>
              </a:rPr>
              <a:t>Назначите ли Вы меня на аналогичную должность в будущем?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80000"/>
              </a:spcBef>
            </a:pPr>
            <a:r>
              <a:rPr kumimoji="0" lang="ru-RU" sz="2000" smtClean="0">
                <a:cs typeface="Arial" pitchFamily="34" charset="0"/>
              </a:rPr>
              <a:t>Согласитесь ли Вы работать со мной в аналогичных должностях в следующий раз?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80000"/>
              </a:spcBef>
            </a:pPr>
            <a:r>
              <a:rPr kumimoji="0" lang="ru-RU" sz="2000" smtClean="0">
                <a:cs typeface="Arial" pitchFamily="34" charset="0"/>
              </a:rPr>
              <a:t>Будете ли Вы рекомендовать меня своим коллегам?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80000"/>
              </a:spcBef>
            </a:pPr>
            <a:endParaRPr kumimoji="0" lang="ru-RU" sz="1800" smtClean="0">
              <a:cs typeface="Arial" pitchFamily="34" charset="0"/>
            </a:endParaRPr>
          </a:p>
          <a:p>
            <a:pPr marL="457200" indent="-457200" algn="r" eaLnBrk="1" hangingPunct="1">
              <a:lnSpc>
                <a:spcPct val="90000"/>
              </a:lnSpc>
              <a:buFont typeface="SymbolPS" charset="0"/>
              <a:buNone/>
            </a:pPr>
            <a:r>
              <a:rPr kumimoji="0" lang="ru-RU" sz="1800" smtClean="0">
                <a:cs typeface="Arial" pitchFamily="34" charset="0"/>
              </a:rPr>
              <a:t>(Из адаптированной работы Элбейка и Томаса, 1998)</a:t>
            </a:r>
          </a:p>
          <a:p>
            <a:pPr marL="457200" indent="-457200" eaLnBrk="1" hangingPunct="1">
              <a:lnSpc>
                <a:spcPct val="90000"/>
              </a:lnSpc>
            </a:pPr>
            <a:endParaRPr kumimoji="0" lang="ru-RU" sz="1800" smtClean="0">
              <a:cs typeface="Arial" pitchFamily="34" charset="0"/>
            </a:endParaRPr>
          </a:p>
          <a:p>
            <a:pPr marL="457200" indent="-457200" eaLnBrk="1" hangingPunct="1">
              <a:lnSpc>
                <a:spcPct val="90000"/>
              </a:lnSpc>
            </a:pPr>
            <a:endParaRPr kumimoji="0" lang="ru-RU" sz="18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 descr="8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9613" cy="1652588"/>
          </a:xfrm>
          <a:prstGeom prst="rect">
            <a:avLst/>
          </a:prstGeom>
          <a:solidFill>
            <a:srgbClr val="CC0000"/>
          </a:solidFill>
          <a:ln w="9525">
            <a:solidFill>
              <a:srgbClr val="CC0066"/>
            </a:solidFill>
            <a:miter lim="800000"/>
            <a:headEnd/>
            <a:tailEnd/>
          </a:ln>
        </p:spPr>
      </p:pic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357188" y="1700213"/>
            <a:ext cx="576262" cy="4400550"/>
          </a:xfrm>
          <a:prstGeom prst="rect">
            <a:avLst/>
          </a:prstGeom>
          <a:solidFill>
            <a:srgbClr val="CC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kumimoji="0" lang="ru-RU" sz="2800" b="1" dirty="0"/>
          </a:p>
          <a:p>
            <a:pPr algn="ctr">
              <a:spcBef>
                <a:spcPct val="50000"/>
              </a:spcBef>
            </a:pPr>
            <a:r>
              <a:rPr kumimoji="0" lang="ru-RU" sz="2800" b="1" dirty="0"/>
              <a:t>ЗАДАНИЕ</a:t>
            </a:r>
          </a:p>
          <a:p>
            <a:pPr algn="ctr">
              <a:spcBef>
                <a:spcPct val="50000"/>
              </a:spcBef>
            </a:pPr>
            <a:endParaRPr kumimoji="0" lang="ru-RU" sz="2800" b="1" dirty="0"/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2339975" y="476250"/>
            <a:ext cx="4103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kumimoji="0" lang="uk-UA" sz="1400"/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1785938" y="260350"/>
            <a:ext cx="59769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sz="4400">
                <a:solidFill>
                  <a:schemeClr val="tx2"/>
                </a:solidFill>
                <a:latin typeface="Times New Roman" pitchFamily="18" charset="0"/>
              </a:rPr>
              <a:t>Практическая часть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1000125" y="1739900"/>
            <a:ext cx="7964363" cy="4598182"/>
          </a:xfrm>
          <a:prstGeom prst="rect">
            <a:avLst/>
          </a:prstGeom>
          <a:solidFill>
            <a:srgbClr val="CCFFFF"/>
          </a:solidFill>
          <a:ln w="5715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kumimoji="0" lang="ru-RU" sz="2000" b="1" dirty="0"/>
              <a:t>Вопросы для анализа: </a:t>
            </a:r>
            <a:r>
              <a:rPr kumimoji="0" lang="ru-RU" dirty="0" smtClean="0"/>
              <a:t> </a:t>
            </a:r>
          </a:p>
          <a:p>
            <a:pPr>
              <a:buFontTx/>
              <a:buAutoNum type="arabicPeriod"/>
            </a:pPr>
            <a:r>
              <a:rPr kumimoji="0" lang="ru-RU" dirty="0" smtClean="0"/>
              <a:t>Критически оцените каждый из 6 этапов проекта в предложенной ситуации.</a:t>
            </a:r>
          </a:p>
          <a:p>
            <a:pPr lvl="1">
              <a:buFont typeface="Times New Roman" pitchFamily="18" charset="0"/>
              <a:buAutoNum type="alphaLcPeriod"/>
            </a:pPr>
            <a:r>
              <a:rPr kumimoji="0" lang="ru-RU" dirty="0" smtClean="0"/>
              <a:t>Что было сделано очень хорошо? Какие инструменты управления проектами были уместны на каждом этапе?</a:t>
            </a:r>
          </a:p>
          <a:p>
            <a:pPr lvl="1">
              <a:buFont typeface="Times New Roman" pitchFamily="18" charset="0"/>
              <a:buAutoNum type="alphaLcPeriod"/>
            </a:pPr>
            <a:r>
              <a:rPr kumimoji="0" lang="ru-RU" dirty="0" smtClean="0"/>
              <a:t>Что бы Вы рекомендовали сделать или изменить для более успешной реализации проекта (на каждом этапе отдельно)?</a:t>
            </a:r>
          </a:p>
          <a:p>
            <a:pPr>
              <a:buFont typeface="Times New Roman" pitchFamily="18" charset="0"/>
              <a:buAutoNum type="arabicPeriod"/>
            </a:pPr>
            <a:r>
              <a:rPr kumimoji="0" lang="ru-RU" dirty="0" smtClean="0"/>
              <a:t>Составьте карту ЗС проекта. Критически посмотрите на управление ЗС со стороны Менеджера проекта</a:t>
            </a:r>
            <a:endParaRPr kumimoji="0" lang="ru-RU" sz="2000" b="1" dirty="0"/>
          </a:p>
        </p:txBody>
      </p:sp>
      <p:sp>
        <p:nvSpPr>
          <p:cNvPr id="49158" name="TextBox 6"/>
          <p:cNvSpPr txBox="1">
            <a:spLocks noChangeArrowheads="1"/>
          </p:cNvSpPr>
          <p:nvPr/>
        </p:nvSpPr>
        <p:spPr bwMode="auto">
          <a:xfrm>
            <a:off x="2071688" y="1000125"/>
            <a:ext cx="6460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dirty="0" smtClean="0"/>
              <a:t>Управление проектами в компании </a:t>
            </a:r>
            <a:r>
              <a:rPr kumimoji="0" lang="en-US" dirty="0" smtClean="0"/>
              <a:t>Y-Call</a:t>
            </a:r>
            <a:endParaRPr kumimoji="0" lang="uk-UA" dirty="0"/>
          </a:p>
        </p:txBody>
      </p:sp>
    </p:spTree>
    <p:extLst>
      <p:ext uri="{BB962C8B-B14F-4D97-AF65-F5344CB8AC3E}">
        <p14:creationId xmlns:p14="http://schemas.microsoft.com/office/powerpoint/2010/main" val="2172548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/>
          </p:nvPr>
        </p:nvSpPr>
        <p:spPr>
          <a:xfrm>
            <a:off x="178941" y="188640"/>
            <a:ext cx="8425507" cy="792088"/>
          </a:xfrm>
          <a:solidFill>
            <a:srgbClr val="0079C1"/>
          </a:solidFill>
          <a:ln w="25400">
            <a:solidFill>
              <a:srgbClr val="0079C1"/>
            </a:solidFill>
            <a:miter lim="800000"/>
            <a:headEnd/>
            <a:tailEnd/>
          </a:ln>
        </p:spPr>
        <p:txBody>
          <a:bodyPr lIns="378000">
            <a:normAutofit/>
          </a:bodyPr>
          <a:lstStyle/>
          <a:p>
            <a:pPr algn="l"/>
            <a:r>
              <a:rPr lang="ru-RU" sz="3200" b="1" dirty="0" smtClean="0">
                <a:solidFill>
                  <a:schemeClr val="bg1"/>
                </a:solidFill>
                <a:latin typeface="Franklin Gothic Medium" pitchFamily="34" charset="0"/>
                <a:cs typeface="Arial" pitchFamily="34" charset="0"/>
              </a:rPr>
              <a:t>Грамотно сформулированная тема проекта:</a:t>
            </a:r>
            <a:endParaRPr lang="uk-UA" sz="3200" b="1" dirty="0" smtClean="0">
              <a:solidFill>
                <a:schemeClr val="bg1"/>
              </a:solidFill>
              <a:latin typeface="Franklin Gothic Medium" pitchFamily="34" charset="0"/>
              <a:cs typeface="Arial" pitchFamily="34" charset="0"/>
            </a:endParaRPr>
          </a:p>
        </p:txBody>
      </p:sp>
      <p:sp>
        <p:nvSpPr>
          <p:cNvPr id="1249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84313"/>
            <a:ext cx="8807896" cy="4824412"/>
          </a:xfrm>
        </p:spPr>
        <p:txBody>
          <a:bodyPr>
            <a:normAutofit/>
          </a:bodyPr>
          <a:lstStyle/>
          <a:p>
            <a:pPr marL="381000" indent="-381000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uk-UA" sz="2000" i="1" dirty="0" err="1" smtClean="0">
                <a:cs typeface="Arial" pitchFamily="34" charset="0"/>
              </a:rPr>
              <a:t>Описание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целевого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состояния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исследуемого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объекта</a:t>
            </a:r>
            <a:r>
              <a:rPr lang="uk-UA" sz="2000" i="1" dirty="0" smtClean="0">
                <a:cs typeface="Arial" pitchFamily="34" charset="0"/>
              </a:rPr>
              <a:t> (</a:t>
            </a:r>
            <a:r>
              <a:rPr lang="uk-UA" sz="2000" i="1" dirty="0" err="1" smtClean="0">
                <a:cs typeface="Arial" pitchFamily="34" charset="0"/>
              </a:rPr>
              <a:t>Что</a:t>
            </a:r>
            <a:r>
              <a:rPr lang="uk-UA" sz="2000" i="1" dirty="0" smtClean="0">
                <a:cs typeface="Arial" pitchFamily="34" charset="0"/>
              </a:rPr>
              <a:t>?)</a:t>
            </a:r>
          </a:p>
          <a:p>
            <a:pPr marL="381000" indent="-381000">
              <a:lnSpc>
                <a:spcPct val="80000"/>
              </a:lnSpc>
              <a:buFont typeface="Wingdings" pitchFamily="2" charset="2"/>
              <a:buAutoNum type="arabicPeriod"/>
            </a:pPr>
            <a:endParaRPr lang="uk-UA" sz="2000" i="1" dirty="0" smtClean="0">
              <a:cs typeface="Arial" pitchFamily="34" charset="0"/>
            </a:endParaRPr>
          </a:p>
          <a:p>
            <a:pPr marL="381000" indent="-381000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uk-UA" sz="2000" i="1" dirty="0" err="1" smtClean="0">
                <a:cs typeface="Arial" pitchFamily="34" charset="0"/>
              </a:rPr>
              <a:t>Определение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факторов</a:t>
            </a:r>
            <a:r>
              <a:rPr lang="uk-UA" sz="2000" i="1" dirty="0" smtClean="0">
                <a:cs typeface="Arial" pitchFamily="34" charset="0"/>
              </a:rPr>
              <a:t> (</a:t>
            </a:r>
            <a:r>
              <a:rPr lang="uk-UA" sz="2000" i="1" dirty="0" err="1" smtClean="0">
                <a:cs typeface="Arial" pitchFamily="34" charset="0"/>
              </a:rPr>
              <a:t>аспектов</a:t>
            </a:r>
            <a:r>
              <a:rPr lang="uk-UA" sz="2000" i="1" dirty="0" smtClean="0">
                <a:cs typeface="Arial" pitchFamily="34" charset="0"/>
              </a:rPr>
              <a:t>) </a:t>
            </a:r>
            <a:r>
              <a:rPr lang="uk-UA" sz="2000" i="1" dirty="0" err="1" smtClean="0">
                <a:cs typeface="Arial" pitchFamily="34" charset="0"/>
              </a:rPr>
              <a:t>изменяемых</a:t>
            </a:r>
            <a:r>
              <a:rPr lang="uk-UA" sz="2000" i="1" dirty="0" smtClean="0">
                <a:cs typeface="Arial" pitchFamily="34" charset="0"/>
              </a:rPr>
              <a:t> в </a:t>
            </a:r>
            <a:r>
              <a:rPr lang="uk-UA" sz="2000" i="1" dirty="0" err="1" smtClean="0">
                <a:cs typeface="Arial" pitchFamily="34" charset="0"/>
              </a:rPr>
              <a:t>объекте</a:t>
            </a:r>
            <a:r>
              <a:rPr lang="uk-UA" sz="2000" i="1" dirty="0" smtClean="0">
                <a:cs typeface="Arial" pitchFamily="34" charset="0"/>
              </a:rPr>
              <a:t> (</a:t>
            </a:r>
            <a:r>
              <a:rPr lang="uk-UA" sz="2000" i="1" dirty="0" err="1" smtClean="0">
                <a:cs typeface="Arial" pitchFamily="34" charset="0"/>
              </a:rPr>
              <a:t>Как</a:t>
            </a:r>
            <a:r>
              <a:rPr lang="uk-UA" sz="2000" i="1" dirty="0" smtClean="0">
                <a:cs typeface="Arial" pitchFamily="34" charset="0"/>
              </a:rPr>
              <a:t>?)</a:t>
            </a:r>
          </a:p>
          <a:p>
            <a:pPr marL="381000" indent="-381000">
              <a:lnSpc>
                <a:spcPct val="80000"/>
              </a:lnSpc>
              <a:buFont typeface="Wingdings" pitchFamily="2" charset="2"/>
              <a:buAutoNum type="arabicPeriod"/>
            </a:pPr>
            <a:endParaRPr lang="uk-UA" sz="2000" i="1" dirty="0" smtClean="0">
              <a:cs typeface="Arial" pitchFamily="34" charset="0"/>
            </a:endParaRPr>
          </a:p>
          <a:p>
            <a:pPr marL="381000" indent="-381000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uk-UA" sz="2000" i="1" dirty="0" err="1" smtClean="0">
                <a:cs typeface="Arial" pitchFamily="34" charset="0"/>
              </a:rPr>
              <a:t>Определение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границ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исследования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объекта</a:t>
            </a:r>
            <a:r>
              <a:rPr lang="uk-UA" sz="2000" i="1" dirty="0" smtClean="0">
                <a:cs typeface="Arial" pitchFamily="34" charset="0"/>
              </a:rPr>
              <a:t> (</a:t>
            </a:r>
            <a:r>
              <a:rPr lang="uk-UA" sz="2000" i="1" dirty="0" err="1" smtClean="0">
                <a:cs typeface="Arial" pitchFamily="34" charset="0"/>
              </a:rPr>
              <a:t>Где</a:t>
            </a:r>
            <a:r>
              <a:rPr lang="uk-UA" sz="2000" i="1" dirty="0" smtClean="0">
                <a:cs typeface="Arial" pitchFamily="34" charset="0"/>
              </a:rPr>
              <a:t>?)</a:t>
            </a:r>
          </a:p>
          <a:p>
            <a:pPr marL="381000" indent="-381000">
              <a:lnSpc>
                <a:spcPct val="80000"/>
              </a:lnSpc>
              <a:buFont typeface="Wingdings" pitchFamily="2" charset="2"/>
              <a:buAutoNum type="arabicPeriod"/>
            </a:pPr>
            <a:endParaRPr lang="uk-UA" sz="2000" i="1" dirty="0" smtClean="0">
              <a:cs typeface="Arial" pitchFamily="34" charset="0"/>
            </a:endParaRPr>
          </a:p>
          <a:p>
            <a:pPr marL="381000" indent="-381000">
              <a:lnSpc>
                <a:spcPct val="80000"/>
              </a:lnSpc>
              <a:buFont typeface="Wingdings" pitchFamily="2" charset="2"/>
              <a:buAutoNum type="arabicPeriod"/>
            </a:pPr>
            <a:r>
              <a:rPr lang="uk-UA" sz="2000" i="1" dirty="0" err="1" smtClean="0">
                <a:cs typeface="Arial" pitchFamily="34" charset="0"/>
              </a:rPr>
              <a:t>Формулирование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темы</a:t>
            </a:r>
            <a:r>
              <a:rPr lang="uk-UA" sz="2000" i="1" dirty="0" smtClean="0">
                <a:cs typeface="Arial" pitchFamily="34" charset="0"/>
              </a:rPr>
              <a:t>, </a:t>
            </a:r>
            <a:r>
              <a:rPr lang="uk-UA" sz="2000" i="1" dirty="0" err="1" smtClean="0">
                <a:cs typeface="Arial" pitchFamily="34" charset="0"/>
              </a:rPr>
              <a:t>как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разрыва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между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целевым</a:t>
            </a:r>
            <a:r>
              <a:rPr lang="uk-UA" sz="2000" i="1" dirty="0" smtClean="0">
                <a:cs typeface="Arial" pitchFamily="34" charset="0"/>
              </a:rPr>
              <a:t> и </a:t>
            </a:r>
            <a:r>
              <a:rPr lang="uk-UA" sz="2000" i="1" dirty="0" err="1" smtClean="0">
                <a:cs typeface="Arial" pitchFamily="34" charset="0"/>
              </a:rPr>
              <a:t>текущем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состоянием</a:t>
            </a:r>
            <a:r>
              <a:rPr lang="uk-UA" sz="2000" i="1" dirty="0" smtClean="0">
                <a:cs typeface="Arial" pitchFamily="34" charset="0"/>
              </a:rPr>
              <a:t> (</a:t>
            </a:r>
            <a:r>
              <a:rPr lang="uk-UA" sz="2000" i="1" dirty="0" err="1" smtClean="0">
                <a:cs typeface="Arial" pitchFamily="34" charset="0"/>
              </a:rPr>
              <a:t>что</a:t>
            </a:r>
            <a:r>
              <a:rPr lang="uk-UA" sz="2000" i="1" dirty="0" smtClean="0">
                <a:cs typeface="Arial" pitchFamily="34" charset="0"/>
              </a:rPr>
              <a:t>), за </a:t>
            </a:r>
            <a:r>
              <a:rPr lang="uk-UA" sz="2000" i="1" dirty="0" err="1" smtClean="0">
                <a:cs typeface="Arial" pitchFamily="34" charset="0"/>
              </a:rPr>
              <a:t>счет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изменения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ряда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факторов</a:t>
            </a:r>
            <a:r>
              <a:rPr lang="uk-UA" sz="2000" i="1" dirty="0" smtClean="0">
                <a:cs typeface="Arial" pitchFamily="34" charset="0"/>
              </a:rPr>
              <a:t> в аспектах (</a:t>
            </a:r>
            <a:r>
              <a:rPr lang="uk-UA" sz="2000" i="1" dirty="0" err="1" smtClean="0">
                <a:cs typeface="Arial" pitchFamily="34" charset="0"/>
              </a:rPr>
              <a:t>как</a:t>
            </a:r>
            <a:r>
              <a:rPr lang="uk-UA" sz="2000" i="1" dirty="0" smtClean="0">
                <a:cs typeface="Arial" pitchFamily="34" charset="0"/>
              </a:rPr>
              <a:t>) в рамках </a:t>
            </a:r>
            <a:r>
              <a:rPr lang="uk-UA" sz="2000" i="1" dirty="0" err="1" smtClean="0">
                <a:cs typeface="Arial" pitchFamily="34" charset="0"/>
              </a:rPr>
              <a:t>заданной</a:t>
            </a:r>
            <a:r>
              <a:rPr lang="uk-UA" sz="2000" i="1" dirty="0" smtClean="0">
                <a:cs typeface="Arial" pitchFamily="34" charset="0"/>
              </a:rPr>
              <a:t> </a:t>
            </a:r>
            <a:r>
              <a:rPr lang="uk-UA" sz="2000" i="1" dirty="0" err="1" smtClean="0">
                <a:cs typeface="Arial" pitchFamily="34" charset="0"/>
              </a:rPr>
              <a:t>границы</a:t>
            </a:r>
            <a:r>
              <a:rPr lang="uk-UA" sz="2000" i="1" dirty="0" smtClean="0">
                <a:cs typeface="Arial" pitchFamily="34" charset="0"/>
              </a:rPr>
              <a:t> (</a:t>
            </a:r>
            <a:r>
              <a:rPr lang="uk-UA" sz="2000" i="1" dirty="0" err="1" smtClean="0">
                <a:cs typeface="Arial" pitchFamily="34" charset="0"/>
              </a:rPr>
              <a:t>где</a:t>
            </a:r>
            <a:r>
              <a:rPr lang="uk-UA" sz="2000" i="1" dirty="0" smtClean="0">
                <a:cs typeface="Arial" pitchFamily="34" charset="0"/>
              </a:rPr>
              <a:t>) </a:t>
            </a:r>
            <a:br>
              <a:rPr lang="uk-UA" sz="2000" i="1" dirty="0" smtClean="0">
                <a:cs typeface="Arial" pitchFamily="34" charset="0"/>
              </a:rPr>
            </a:br>
            <a:endParaRPr lang="uk-UA" sz="2000" i="1" dirty="0" smtClean="0">
              <a:cs typeface="Arial" pitchFamily="34" charset="0"/>
            </a:endParaRPr>
          </a:p>
          <a:p>
            <a:pPr marL="381000" indent="-381000">
              <a:lnSpc>
                <a:spcPct val="80000"/>
              </a:lnSpc>
              <a:buFont typeface="Wingdings" pitchFamily="2" charset="2"/>
              <a:buNone/>
            </a:pPr>
            <a:endParaRPr lang="uk-UA" sz="2000" i="1" dirty="0" smtClean="0">
              <a:cs typeface="Arial" pitchFamily="34" charset="0"/>
            </a:endParaRPr>
          </a:p>
          <a:p>
            <a:pPr marL="381000" indent="-381000">
              <a:lnSpc>
                <a:spcPct val="80000"/>
              </a:lnSpc>
              <a:buFont typeface="Wingdings" pitchFamily="2" charset="2"/>
              <a:buNone/>
            </a:pPr>
            <a:r>
              <a:rPr lang="uk-UA" sz="2000" b="1" i="1" dirty="0" err="1" smtClean="0">
                <a:cs typeface="Arial" pitchFamily="34" charset="0"/>
              </a:rPr>
              <a:t>Например</a:t>
            </a:r>
            <a:r>
              <a:rPr lang="uk-UA" sz="2000" i="1" dirty="0" smtClean="0">
                <a:cs typeface="Arial" pitchFamily="34" charset="0"/>
              </a:rPr>
              <a:t>: </a:t>
            </a:r>
            <a:r>
              <a:rPr lang="uk-UA" sz="2000" dirty="0" err="1" smtClean="0">
                <a:cs typeface="Arial" pitchFamily="34" charset="0"/>
              </a:rPr>
              <a:t>повышение</a:t>
            </a:r>
            <a:r>
              <a:rPr lang="uk-UA" sz="2000" dirty="0" smtClean="0">
                <a:cs typeface="Arial" pitchFamily="34" charset="0"/>
              </a:rPr>
              <a:t> </a:t>
            </a:r>
            <a:r>
              <a:rPr lang="uk-UA" sz="2000" dirty="0" err="1" smtClean="0">
                <a:cs typeface="Arial" pitchFamily="34" charset="0"/>
              </a:rPr>
              <a:t>удовлетворенности</a:t>
            </a:r>
            <a:r>
              <a:rPr lang="uk-UA" sz="2000" dirty="0" smtClean="0">
                <a:cs typeface="Arial" pitchFamily="34" charset="0"/>
              </a:rPr>
              <a:t> </a:t>
            </a:r>
            <a:r>
              <a:rPr lang="uk-UA" sz="2000" dirty="0" err="1" smtClean="0">
                <a:cs typeface="Arial" pitchFamily="34" charset="0"/>
              </a:rPr>
              <a:t>рекламодателей</a:t>
            </a:r>
            <a:r>
              <a:rPr lang="uk-UA" sz="2000" dirty="0" smtClean="0">
                <a:cs typeface="Arial" pitchFamily="34" charset="0"/>
              </a:rPr>
              <a:t> (</a:t>
            </a:r>
            <a:r>
              <a:rPr lang="uk-UA" sz="2000" dirty="0" err="1" smtClean="0">
                <a:cs typeface="Arial" pitchFamily="34" charset="0"/>
              </a:rPr>
              <a:t>что</a:t>
            </a:r>
            <a:r>
              <a:rPr lang="uk-UA" sz="2000" dirty="0" smtClean="0">
                <a:cs typeface="Arial" pitchFamily="34" charset="0"/>
              </a:rPr>
              <a:t>), за </a:t>
            </a:r>
            <a:r>
              <a:rPr lang="uk-UA" sz="2000" dirty="0" err="1" smtClean="0">
                <a:cs typeface="Arial" pitchFamily="34" charset="0"/>
              </a:rPr>
              <a:t>счет</a:t>
            </a:r>
            <a:r>
              <a:rPr lang="uk-UA" sz="2000" dirty="0" smtClean="0">
                <a:cs typeface="Arial" pitchFamily="34" charset="0"/>
              </a:rPr>
              <a:t> </a:t>
            </a:r>
            <a:r>
              <a:rPr lang="uk-UA" sz="2000" dirty="0" err="1" smtClean="0">
                <a:cs typeface="Arial" pitchFamily="34" charset="0"/>
              </a:rPr>
              <a:t>повышения</a:t>
            </a:r>
            <a:r>
              <a:rPr lang="uk-UA" sz="2000" dirty="0" smtClean="0">
                <a:cs typeface="Arial" pitchFamily="34" charset="0"/>
              </a:rPr>
              <a:t> </a:t>
            </a:r>
            <a:r>
              <a:rPr lang="uk-UA" sz="2000" dirty="0" err="1" smtClean="0">
                <a:cs typeface="Arial" pitchFamily="34" charset="0"/>
              </a:rPr>
              <a:t>маркетинговой</a:t>
            </a:r>
            <a:r>
              <a:rPr lang="uk-UA" sz="2000" dirty="0" smtClean="0">
                <a:cs typeface="Arial" pitchFamily="34" charset="0"/>
              </a:rPr>
              <a:t> </a:t>
            </a:r>
            <a:r>
              <a:rPr lang="uk-UA" sz="2000" dirty="0" err="1" smtClean="0">
                <a:cs typeface="Arial" pitchFamily="34" charset="0"/>
              </a:rPr>
              <a:t>направленности</a:t>
            </a:r>
            <a:r>
              <a:rPr lang="uk-UA" sz="2000" dirty="0" smtClean="0">
                <a:cs typeface="Arial" pitchFamily="34" charset="0"/>
              </a:rPr>
              <a:t> </a:t>
            </a:r>
            <a:r>
              <a:rPr lang="uk-UA" sz="2000" dirty="0" err="1" smtClean="0">
                <a:cs typeface="Arial" pitchFamily="34" charset="0"/>
              </a:rPr>
              <a:t>работы</a:t>
            </a:r>
            <a:r>
              <a:rPr lang="uk-UA" sz="2000" dirty="0" smtClean="0">
                <a:cs typeface="Arial" pitchFamily="34" charset="0"/>
              </a:rPr>
              <a:t> </a:t>
            </a:r>
            <a:r>
              <a:rPr lang="uk-UA" sz="2000" dirty="0" err="1" smtClean="0">
                <a:cs typeface="Arial" pitchFamily="34" charset="0"/>
              </a:rPr>
              <a:t>сотрудников</a:t>
            </a:r>
            <a:r>
              <a:rPr lang="uk-UA" sz="2000" dirty="0" smtClean="0">
                <a:cs typeface="Arial" pitchFamily="34" charset="0"/>
              </a:rPr>
              <a:t> (</a:t>
            </a:r>
            <a:r>
              <a:rPr lang="uk-UA" sz="2000" dirty="0" err="1" smtClean="0">
                <a:cs typeface="Arial" pitchFamily="34" charset="0"/>
              </a:rPr>
              <a:t>как</a:t>
            </a:r>
            <a:r>
              <a:rPr lang="uk-UA" sz="2000" dirty="0" smtClean="0">
                <a:cs typeface="Arial" pitchFamily="34" charset="0"/>
              </a:rPr>
              <a:t>) в </a:t>
            </a:r>
            <a:r>
              <a:rPr lang="uk-UA" sz="2000" dirty="0" err="1" smtClean="0">
                <a:cs typeface="Arial" pitchFamily="34" charset="0"/>
              </a:rPr>
              <a:t>отделе</a:t>
            </a:r>
            <a:r>
              <a:rPr lang="uk-UA" sz="2000" dirty="0" smtClean="0">
                <a:cs typeface="Arial" pitchFamily="34" charset="0"/>
              </a:rPr>
              <a:t> </a:t>
            </a:r>
            <a:r>
              <a:rPr lang="uk-UA" sz="2000" dirty="0" err="1" smtClean="0">
                <a:cs typeface="Arial" pitchFamily="34" charset="0"/>
              </a:rPr>
              <a:t>вещания</a:t>
            </a:r>
            <a:r>
              <a:rPr lang="uk-UA" sz="2000" dirty="0" smtClean="0">
                <a:cs typeface="Arial" pitchFamily="34" charset="0"/>
              </a:rPr>
              <a:t> АО «ХХХ» (</a:t>
            </a:r>
            <a:r>
              <a:rPr lang="uk-UA" sz="2000" dirty="0" err="1" smtClean="0">
                <a:cs typeface="Arial" pitchFamily="34" charset="0"/>
              </a:rPr>
              <a:t>где</a:t>
            </a:r>
            <a:r>
              <a:rPr lang="uk-UA" sz="2000" dirty="0" smtClean="0">
                <a:cs typeface="Arial" pitchFamily="34" charset="0"/>
              </a:rPr>
              <a:t>).</a:t>
            </a:r>
            <a:r>
              <a:rPr lang="uk-UA" sz="2000" i="1" dirty="0" smtClean="0">
                <a:cs typeface="Arial" pitchFamily="34" charset="0"/>
              </a:rPr>
              <a:t/>
            </a:r>
            <a:br>
              <a:rPr lang="uk-UA" sz="2000" i="1" dirty="0" smtClean="0">
                <a:cs typeface="Arial" pitchFamily="34" charset="0"/>
              </a:rPr>
            </a:br>
            <a:r>
              <a:rPr lang="uk-UA" sz="2000" i="1" dirty="0" smtClean="0">
                <a:cs typeface="Arial" pitchFamily="34" charset="0"/>
              </a:rPr>
              <a:t/>
            </a:r>
            <a:br>
              <a:rPr lang="uk-UA" sz="2000" i="1" dirty="0" smtClean="0">
                <a:cs typeface="Arial" pitchFamily="34" charset="0"/>
              </a:rPr>
            </a:br>
            <a:endParaRPr lang="uk-UA" sz="2000" i="1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4288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Прямоугольник 3"/>
          <p:cNvSpPr>
            <a:spLocks noChangeArrowheads="1"/>
          </p:cNvSpPr>
          <p:nvPr/>
        </p:nvSpPr>
        <p:spPr bwMode="auto">
          <a:xfrm>
            <a:off x="179512" y="260648"/>
            <a:ext cx="6732588" cy="1052513"/>
          </a:xfrm>
          <a:prstGeom prst="rect">
            <a:avLst/>
          </a:prstGeom>
          <a:solidFill>
            <a:srgbClr val="0079C1"/>
          </a:solidFill>
          <a:ln w="25400">
            <a:solidFill>
              <a:srgbClr val="0079C1"/>
            </a:solidFill>
            <a:miter lim="800000"/>
            <a:headEnd/>
            <a:tailEnd/>
          </a:ln>
        </p:spPr>
        <p:txBody>
          <a:bodyPr lIns="378000" anchor="ctr"/>
          <a:lstStyle/>
          <a:p>
            <a:r>
              <a:rPr lang="ru-RU" sz="4000" b="1" dirty="0" smtClean="0">
                <a:solidFill>
                  <a:schemeClr val="bg1"/>
                </a:solidFill>
                <a:latin typeface="Franklin Gothic Medium" pitchFamily="34" charset="0"/>
              </a:rPr>
              <a:t>Рабочий  </a:t>
            </a:r>
            <a:r>
              <a:rPr lang="ru-RU" sz="4000" b="1" dirty="0">
                <a:solidFill>
                  <a:schemeClr val="bg1"/>
                </a:solidFill>
                <a:latin typeface="Franklin Gothic Medium" pitchFamily="34" charset="0"/>
              </a:rPr>
              <a:t>проект  </a:t>
            </a:r>
          </a:p>
        </p:txBody>
      </p:sp>
      <p:sp>
        <p:nvSpPr>
          <p:cNvPr id="118787" name="TextBox 3"/>
          <p:cNvSpPr txBox="1">
            <a:spLocks noChangeArrowheads="1"/>
          </p:cNvSpPr>
          <p:nvPr/>
        </p:nvSpPr>
        <p:spPr bwMode="auto">
          <a:xfrm>
            <a:off x="186943" y="1988840"/>
            <a:ext cx="8424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b="1" i="1" dirty="0">
                <a:solidFill>
                  <a:srgbClr val="0070C0"/>
                </a:solidFill>
                <a:latin typeface="Franklin Gothic Medium" pitchFamily="34" charset="0"/>
              </a:rPr>
              <a:t>П</a:t>
            </a:r>
            <a:r>
              <a:rPr kumimoji="0" lang="ru-RU" b="1" i="1" dirty="0" smtClean="0">
                <a:solidFill>
                  <a:srgbClr val="0070C0"/>
                </a:solidFill>
                <a:latin typeface="Franklin Gothic Medium" pitchFamily="34" charset="0"/>
              </a:rPr>
              <a:t>роект по  созданию системы возврата оборотной тары </a:t>
            </a:r>
            <a:endParaRPr kumimoji="0" lang="ru-RU" dirty="0">
              <a:latin typeface="Franklin Gothic Medium" pitchFamily="34" charset="0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755576" y="2924944"/>
            <a:ext cx="7964363" cy="707886"/>
          </a:xfrm>
          <a:prstGeom prst="rect">
            <a:avLst/>
          </a:prstGeom>
          <a:solidFill>
            <a:srgbClr val="CCFFFF"/>
          </a:solidFill>
          <a:ln w="5715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kumimoji="0" lang="ru-RU" sz="2000" b="1" dirty="0" smtClean="0"/>
              <a:t>На основе материалов тренинга сформулируйте название проекта исходя из ответов на вопросы: ЧТО, КАК и ГДЕ?</a:t>
            </a:r>
            <a:endParaRPr kumimoji="0"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69619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 descr="8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9613" cy="1652588"/>
          </a:xfrm>
          <a:prstGeom prst="rect">
            <a:avLst/>
          </a:prstGeom>
          <a:solidFill>
            <a:srgbClr val="CC0000"/>
          </a:solidFill>
          <a:ln w="9525">
            <a:solidFill>
              <a:srgbClr val="CC0066"/>
            </a:solidFill>
            <a:miter lim="800000"/>
            <a:headEnd/>
            <a:tailEnd/>
          </a:ln>
        </p:spPr>
      </p:pic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357188" y="1700213"/>
            <a:ext cx="576262" cy="4400550"/>
          </a:xfrm>
          <a:prstGeom prst="rect">
            <a:avLst/>
          </a:prstGeom>
          <a:solidFill>
            <a:srgbClr val="CC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kumimoji="0" lang="ru-RU" sz="2800" b="1" dirty="0"/>
          </a:p>
          <a:p>
            <a:pPr algn="ctr">
              <a:spcBef>
                <a:spcPct val="50000"/>
              </a:spcBef>
            </a:pPr>
            <a:r>
              <a:rPr kumimoji="0" lang="ru-RU" sz="2800" b="1" dirty="0"/>
              <a:t>ЗАДАНИЕ</a:t>
            </a:r>
          </a:p>
          <a:p>
            <a:pPr algn="ctr">
              <a:spcBef>
                <a:spcPct val="50000"/>
              </a:spcBef>
            </a:pPr>
            <a:endParaRPr kumimoji="0" lang="ru-RU" sz="2800" b="1" dirty="0"/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2339975" y="476250"/>
            <a:ext cx="4103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kumimoji="0" lang="uk-UA" sz="1400"/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1785938" y="260350"/>
            <a:ext cx="59769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sz="4400">
                <a:solidFill>
                  <a:schemeClr val="tx2"/>
                </a:solidFill>
                <a:latin typeface="Times New Roman" pitchFamily="18" charset="0"/>
              </a:rPr>
              <a:t>Практическая часть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958067" y="2708920"/>
            <a:ext cx="7964363" cy="1643527"/>
          </a:xfrm>
          <a:prstGeom prst="rect">
            <a:avLst/>
          </a:prstGeom>
          <a:solidFill>
            <a:srgbClr val="CCFFFF"/>
          </a:solidFill>
          <a:ln w="5715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kumimoji="0" lang="ru-RU" sz="2000" b="1" dirty="0"/>
              <a:t>Вопросы для анализа: </a:t>
            </a:r>
            <a:r>
              <a:rPr kumimoji="0" lang="ru-RU" dirty="0" smtClean="0"/>
              <a:t> </a:t>
            </a:r>
          </a:p>
          <a:p>
            <a:pPr marL="0" indent="0"/>
            <a:r>
              <a:rPr kumimoji="0" lang="ru-RU" dirty="0" smtClean="0"/>
              <a:t>Составьте резюме проекта на основе текущего представления/знания о целях, задачах, инструментарии</a:t>
            </a:r>
            <a:endParaRPr kumimoji="0" lang="ru-RU" sz="2000" b="1" dirty="0"/>
          </a:p>
        </p:txBody>
      </p:sp>
      <p:sp>
        <p:nvSpPr>
          <p:cNvPr id="49158" name="TextBox 6"/>
          <p:cNvSpPr txBox="1">
            <a:spLocks noChangeArrowheads="1"/>
          </p:cNvSpPr>
          <p:nvPr/>
        </p:nvSpPr>
        <p:spPr bwMode="auto">
          <a:xfrm>
            <a:off x="2071688" y="1000125"/>
            <a:ext cx="6460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dirty="0" smtClean="0"/>
              <a:t>Проект «Оборотная тара»</a:t>
            </a:r>
            <a:endParaRPr kumimoji="0" lang="uk-UA" dirty="0"/>
          </a:p>
        </p:txBody>
      </p:sp>
    </p:spTree>
    <p:extLst>
      <p:ext uri="{BB962C8B-B14F-4D97-AF65-F5344CB8AC3E}">
        <p14:creationId xmlns:p14="http://schemas.microsoft.com/office/powerpoint/2010/main" val="3099338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3024" y="44450"/>
            <a:ext cx="8243391" cy="10810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Представление, Опасения, Пожелания</a:t>
            </a:r>
            <a:endParaRPr lang="ru-RU" sz="32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251520" y="1628800"/>
            <a:ext cx="39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 СЕБЕ</a:t>
            </a:r>
            <a:endParaRPr lang="uk-UA" dirty="0"/>
          </a:p>
        </p:txBody>
      </p:sp>
      <p:pic>
        <p:nvPicPr>
          <p:cNvPr id="13314" name="Picture 2" descr="C:\Users\s.novikova\Desktop\Фотографии_работа\photo\PAVL85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91709"/>
            <a:ext cx="2520280" cy="392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91880" y="1813466"/>
            <a:ext cx="50405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Тьютор</a:t>
            </a:r>
            <a:r>
              <a:rPr lang="ru-RU" dirty="0" smtClean="0"/>
              <a:t> </a:t>
            </a:r>
            <a:r>
              <a:rPr lang="en-US" dirty="0" smtClean="0"/>
              <a:t>The Open University </a:t>
            </a:r>
            <a:r>
              <a:rPr lang="ru-RU" dirty="0" smtClean="0"/>
              <a:t>с 2008 года</a:t>
            </a:r>
          </a:p>
          <a:p>
            <a:endParaRPr lang="ru-RU" dirty="0"/>
          </a:p>
          <a:p>
            <a:r>
              <a:rPr lang="ru-RU" dirty="0" smtClean="0"/>
              <a:t>Специализация обучения: Управление деятельностью и изменениями, Стратегический менеджмент</a:t>
            </a:r>
          </a:p>
          <a:p>
            <a:endParaRPr lang="ru-RU" dirty="0"/>
          </a:p>
          <a:p>
            <a:r>
              <a:rPr lang="ru-RU" dirty="0" smtClean="0"/>
              <a:t>Руководитель дипломных проектов МВА «Стратегия»</a:t>
            </a:r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Директор по маркетингу ЧАО «Сегодня Мультимедиа»</a:t>
            </a:r>
          </a:p>
          <a:p>
            <a:endParaRPr lang="ru-RU" dirty="0" smtClean="0"/>
          </a:p>
          <a:p>
            <a:r>
              <a:rPr lang="ru-RU" dirty="0" smtClean="0"/>
              <a:t>Дочь, Мать двоих детей, Жена</a:t>
            </a:r>
            <a:endParaRPr lang="ru-RU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717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 к обсуждению № 1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83568" y="1447800"/>
            <a:ext cx="8003232" cy="4572000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Определите различия между понятиями:</a:t>
            </a:r>
          </a:p>
          <a:p>
            <a:pPr marL="0" indent="0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 smtClean="0"/>
              <a:t>ПОКАЗАТЕЛЬ</a:t>
            </a:r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 smtClean="0"/>
              <a:t>НОРМАТИВ</a:t>
            </a:r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 smtClean="0"/>
              <a:t>ОЦЕНКА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752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43608" y="692696"/>
            <a:ext cx="7344816" cy="540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ВАША ОБРАТНАЯ СВЯЗЬ</a:t>
            </a:r>
          </a:p>
          <a:p>
            <a:pPr algn="ctr"/>
            <a:endParaRPr lang="ru-RU" sz="2400" dirty="0"/>
          </a:p>
          <a:p>
            <a:pPr algn="ctr"/>
            <a:endParaRPr lang="ru-RU" sz="2400" dirty="0" smtClean="0"/>
          </a:p>
          <a:p>
            <a:pPr marL="342900" indent="-342900" algn="ctr">
              <a:buAutoNum type="arabicPeriod"/>
            </a:pPr>
            <a:r>
              <a:rPr lang="ru-RU" sz="2400" dirty="0" smtClean="0"/>
              <a:t>Что было полезного?</a:t>
            </a:r>
          </a:p>
          <a:p>
            <a:pPr marL="342900" indent="-342900" algn="ctr">
              <a:buAutoNum type="arabicPeriod"/>
            </a:pPr>
            <a:endParaRPr lang="ru-RU" sz="2400" dirty="0" smtClean="0"/>
          </a:p>
          <a:p>
            <a:pPr marL="342900" indent="-342900" algn="ctr">
              <a:buAutoNum type="arabicPeriod"/>
            </a:pPr>
            <a:r>
              <a:rPr lang="ru-RU" sz="2400" dirty="0" smtClean="0"/>
              <a:t>На какие материалы можно было бы уделить большее внимание во время тренинга?</a:t>
            </a:r>
          </a:p>
          <a:p>
            <a:pPr marL="342900" indent="-342900" algn="ctr">
              <a:buAutoNum type="arabicPeriod"/>
            </a:pPr>
            <a:endParaRPr lang="ru-RU" sz="2400" dirty="0" smtClean="0"/>
          </a:p>
          <a:p>
            <a:pPr marL="342900" indent="-342900" algn="ctr">
              <a:buAutoNum type="arabicPeriod"/>
            </a:pPr>
            <a:r>
              <a:rPr lang="ru-RU" sz="2400" dirty="0" smtClean="0"/>
              <a:t>Что для себя я однозначно определил, как ключевые вещи для управления проектами?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304397718"/>
      </p:ext>
    </p:extLst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Другое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418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Понятийный Блок № 3</a:t>
            </a:r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Управление рисками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6624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Текст 2"/>
          <p:cNvSpPr>
            <a:spLocks noGrp="1"/>
          </p:cNvSpPr>
          <p:nvPr>
            <p:ph type="body" sz="half" idx="1"/>
          </p:nvPr>
        </p:nvSpPr>
        <p:spPr>
          <a:xfrm>
            <a:off x="854770" y="570136"/>
            <a:ext cx="7677670" cy="509111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uk-UA" sz="2800" dirty="0" err="1" smtClean="0"/>
              <a:t>Управление</a:t>
            </a:r>
            <a:r>
              <a:rPr lang="uk-UA" sz="2800" dirty="0" smtClean="0"/>
              <a:t> рисками – </a:t>
            </a:r>
          </a:p>
          <a:p>
            <a:pPr>
              <a:buFont typeface="Wingdings" pitchFamily="2" charset="2"/>
              <a:buNone/>
            </a:pPr>
            <a:endParaRPr lang="uk-UA" sz="2800" dirty="0" smtClean="0"/>
          </a:p>
          <a:p>
            <a:pPr>
              <a:buFont typeface="Wingdings" pitchFamily="2" charset="2"/>
              <a:buNone/>
            </a:pPr>
            <a:r>
              <a:rPr lang="uk-UA" sz="2800" dirty="0" smtClean="0"/>
              <a:t>«</a:t>
            </a:r>
            <a:r>
              <a:rPr lang="uk-UA" sz="2800" i="0" dirty="0" err="1" smtClean="0"/>
              <a:t>систематические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процессы</a:t>
            </a:r>
            <a:r>
              <a:rPr lang="uk-UA" sz="2800" i="0" dirty="0" smtClean="0"/>
              <a:t>, </a:t>
            </a:r>
            <a:r>
              <a:rPr lang="uk-UA" sz="2800" i="0" dirty="0" err="1" smtClean="0"/>
              <a:t>связанные</a:t>
            </a:r>
            <a:r>
              <a:rPr lang="uk-UA" sz="2800" i="0" dirty="0" smtClean="0"/>
              <a:t> с </a:t>
            </a:r>
            <a:r>
              <a:rPr lang="uk-UA" sz="2800" i="0" dirty="0" err="1" smtClean="0"/>
              <a:t>идентификацией</a:t>
            </a:r>
            <a:r>
              <a:rPr lang="uk-UA" sz="2800" i="0" dirty="0" smtClean="0"/>
              <a:t>, </a:t>
            </a:r>
            <a:r>
              <a:rPr lang="uk-UA" sz="2800" i="0" dirty="0" err="1" smtClean="0"/>
              <a:t>анализом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рисков</a:t>
            </a:r>
            <a:r>
              <a:rPr lang="uk-UA" sz="2800" i="0" dirty="0" smtClean="0"/>
              <a:t> и </a:t>
            </a:r>
            <a:r>
              <a:rPr lang="uk-UA" sz="2800" i="0" dirty="0" err="1" smtClean="0"/>
              <a:t>принятием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решений</a:t>
            </a:r>
            <a:r>
              <a:rPr lang="uk-UA" sz="2800" i="0" dirty="0" smtClean="0"/>
              <a:t>, </a:t>
            </a:r>
            <a:r>
              <a:rPr lang="uk-UA" sz="2800" i="0" dirty="0" err="1" smtClean="0"/>
              <a:t>которые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обеспечивают</a:t>
            </a:r>
            <a:r>
              <a:rPr lang="uk-UA" sz="2800" i="0" dirty="0" smtClean="0"/>
              <a:t> </a:t>
            </a:r>
            <a:r>
              <a:rPr lang="uk-UA" sz="2800" b="1" i="0" dirty="0" err="1" smtClean="0"/>
              <a:t>минимизацию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негативных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последствий</a:t>
            </a:r>
            <a:r>
              <a:rPr lang="uk-UA" sz="2800" b="1" i="0" dirty="0" smtClean="0"/>
              <a:t> </a:t>
            </a:r>
            <a:r>
              <a:rPr lang="uk-UA" sz="2800" i="0" dirty="0" err="1" smtClean="0"/>
              <a:t>наступления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рисковых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событий</a:t>
            </a:r>
            <a:r>
              <a:rPr lang="uk-UA" sz="2800" i="0" dirty="0" smtClean="0"/>
              <a:t> и </a:t>
            </a:r>
            <a:r>
              <a:rPr lang="uk-UA" sz="2800" b="1" i="0" dirty="0" err="1" smtClean="0"/>
              <a:t>максимизацию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вероятности</a:t>
            </a:r>
            <a:r>
              <a:rPr lang="uk-UA" sz="2800" b="1" i="0" dirty="0" smtClean="0"/>
              <a:t> и </a:t>
            </a:r>
            <a:r>
              <a:rPr lang="uk-UA" sz="2800" b="1" i="0" dirty="0" err="1" smtClean="0"/>
              <a:t>последствий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наступления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позитивных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событий</a:t>
            </a:r>
            <a:r>
              <a:rPr lang="uk-UA" sz="2800" dirty="0" smtClean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65010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60648"/>
            <a:ext cx="8183880" cy="864096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Что есть риск?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683568" y="1124744"/>
            <a:ext cx="7772400" cy="4572000"/>
          </a:xfrm>
        </p:spPr>
        <p:txBody>
          <a:bodyPr>
            <a:normAutofit/>
          </a:bodyPr>
          <a:lstStyle/>
          <a:p>
            <a:pPr>
              <a:buNone/>
            </a:pPr>
            <a:endParaRPr lang="ru-RU" sz="1800" dirty="0" smtClean="0"/>
          </a:p>
          <a:p>
            <a:endParaRPr lang="ru-RU" sz="2000" dirty="0" smtClean="0"/>
          </a:p>
          <a:p>
            <a:r>
              <a:rPr lang="ru-RU" sz="2000" b="1" dirty="0" smtClean="0"/>
              <a:t>Риск</a:t>
            </a:r>
            <a:r>
              <a:rPr lang="ru-RU" sz="2000" dirty="0" smtClean="0"/>
              <a:t> – </a:t>
            </a:r>
          </a:p>
          <a:p>
            <a:pPr lvl="2"/>
            <a:r>
              <a:rPr lang="ru-RU" dirty="0" smtClean="0"/>
              <a:t>это мера неопределенности в исходе какого-либо дела</a:t>
            </a:r>
          </a:p>
          <a:p>
            <a:pPr lvl="2"/>
            <a:r>
              <a:rPr lang="ru-RU" dirty="0" smtClean="0"/>
              <a:t>не свершившееся событие будущего периода</a:t>
            </a:r>
          </a:p>
          <a:p>
            <a:endParaRPr lang="ru-RU" sz="2000" b="1" dirty="0" smtClean="0"/>
          </a:p>
          <a:p>
            <a:r>
              <a:rPr lang="ru-RU" sz="2000" b="1" dirty="0" smtClean="0"/>
              <a:t>Риск </a:t>
            </a:r>
            <a:r>
              <a:rPr lang="ru-RU" sz="2000" dirty="0" smtClean="0"/>
              <a:t>— это неопределённое событие или условие, которое в случае возникновения имеет </a:t>
            </a:r>
            <a:r>
              <a:rPr lang="ru-RU" sz="2000" b="1" dirty="0" smtClean="0"/>
              <a:t>позитивное или негативное </a:t>
            </a:r>
            <a:r>
              <a:rPr lang="ru-RU" sz="2000" dirty="0" smtClean="0"/>
              <a:t>воздействие на репутацию компании, приводит к </a:t>
            </a:r>
            <a:r>
              <a:rPr lang="ru-RU" sz="2000" b="1" dirty="0" smtClean="0"/>
              <a:t>приобретениям или потерям </a:t>
            </a:r>
            <a:r>
              <a:rPr lang="ru-RU" sz="2000" dirty="0" smtClean="0"/>
              <a:t>в денежном выражении.</a:t>
            </a:r>
            <a:r>
              <a:rPr lang="en-US" sz="800" i="1" dirty="0" smtClean="0"/>
              <a:t> </a:t>
            </a:r>
            <a:endParaRPr lang="ru-RU" sz="800" i="1" dirty="0" smtClean="0"/>
          </a:p>
          <a:p>
            <a:pPr algn="r"/>
            <a:r>
              <a:rPr lang="en-US" sz="900" i="1" dirty="0" smtClean="0"/>
              <a:t>http://ru.wikipedia.org/wiki/%D0%A0%D0%B8%D1%81%D0%BA</a:t>
            </a:r>
            <a:endParaRPr lang="ru-RU" sz="900" i="1" dirty="0" smtClean="0"/>
          </a:p>
        </p:txBody>
      </p:sp>
    </p:spTree>
    <p:extLst>
      <p:ext uri="{BB962C8B-B14F-4D97-AF65-F5344CB8AC3E}">
        <p14:creationId xmlns:p14="http://schemas.microsoft.com/office/powerpoint/2010/main" val="82321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78098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Характерные свойства риска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51520" y="1428736"/>
            <a:ext cx="8640960" cy="4591064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ru-RU" sz="2200" b="1" dirty="0" smtClean="0"/>
              <a:t>Неопределённость</a:t>
            </a:r>
            <a:r>
              <a:rPr lang="ru-RU" sz="2200" dirty="0" smtClean="0"/>
              <a:t>. Риск существует тогда и только тогда, когда возможно </a:t>
            </a:r>
            <a:r>
              <a:rPr lang="ru-RU" sz="2200" u="sng" dirty="0" smtClean="0"/>
              <a:t>не единственное развитие событий</a:t>
            </a:r>
            <a:r>
              <a:rPr lang="ru-RU" sz="2200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ru-RU" sz="2200" b="1" dirty="0" smtClean="0"/>
              <a:t>Ущерб</a:t>
            </a:r>
            <a:r>
              <a:rPr lang="ru-RU" sz="2200" dirty="0" smtClean="0"/>
              <a:t>. Риск существует, когда исход может привести к ущербу (убытку) или другому негативному последствию.</a:t>
            </a:r>
          </a:p>
          <a:p>
            <a:pPr>
              <a:buFont typeface="+mj-lt"/>
              <a:buAutoNum type="arabicPeriod"/>
            </a:pPr>
            <a:r>
              <a:rPr lang="ru-RU" sz="2200" b="1" dirty="0" smtClean="0"/>
              <a:t>Наличие анализа</a:t>
            </a:r>
            <a:r>
              <a:rPr lang="ru-RU" sz="2200" dirty="0" smtClean="0"/>
              <a:t>. Риск существует, только когда сформировано субъективное мнение «предполагающего» о ситуации и дана качественная или количественная оценка негативного события будущего периода (</a:t>
            </a:r>
            <a:r>
              <a:rPr lang="ru-RU" sz="2200" u="sng" dirty="0" smtClean="0"/>
              <a:t>в противном случае это угроза или опасность</a:t>
            </a:r>
            <a:r>
              <a:rPr lang="ru-RU" sz="2200" dirty="0" smtClean="0"/>
              <a:t>).</a:t>
            </a:r>
          </a:p>
          <a:p>
            <a:pPr>
              <a:buFont typeface="+mj-lt"/>
              <a:buAutoNum type="arabicPeriod"/>
            </a:pPr>
            <a:r>
              <a:rPr lang="ru-RU" sz="2200" b="1" dirty="0" smtClean="0"/>
              <a:t>Значимость</a:t>
            </a:r>
            <a:r>
              <a:rPr lang="ru-RU" sz="2200" dirty="0" smtClean="0"/>
              <a:t>. Риск существует, когда предполагаемое событие имеет практическое значение и затрагивает интересы хотя бы одной заинтересованной стороны. Риск без принадлежности не существует.</a:t>
            </a:r>
          </a:p>
          <a:p>
            <a:pPr>
              <a:buFont typeface="+mj-lt"/>
              <a:buNone/>
            </a:pPr>
            <a:endParaRPr lang="ru-RU" sz="2200" dirty="0" smtClean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75029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772400" cy="1008112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Риски в проектах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39552" y="1124744"/>
            <a:ext cx="7920880" cy="4572000"/>
          </a:xfrm>
        </p:spPr>
        <p:txBody>
          <a:bodyPr>
            <a:normAutofit fontScale="85000" lnSpcReduction="10000"/>
          </a:bodyPr>
          <a:lstStyle/>
          <a:p>
            <a:endParaRPr lang="ru-RU" sz="2800" b="1" dirty="0" smtClean="0"/>
          </a:p>
          <a:p>
            <a:r>
              <a:rPr lang="ru-RU" sz="2800" b="1" dirty="0" smtClean="0"/>
              <a:t>Риски в проектах можно определить как</a:t>
            </a:r>
            <a:r>
              <a:rPr lang="ru-RU" sz="2800" dirty="0" smtClean="0"/>
              <a:t> «события или ситуации, … которые могут подвергнуть опасности весь проект или его часть».</a:t>
            </a:r>
          </a:p>
          <a:p>
            <a:endParaRPr lang="ru-RU" sz="2800" dirty="0" smtClean="0"/>
          </a:p>
          <a:p>
            <a:r>
              <a:rPr lang="ru-RU" sz="2800" dirty="0" smtClean="0"/>
              <a:t>Риск характеризуется вероятностью возникновения и степенью влияния на результаты и цели проекта.</a:t>
            </a:r>
          </a:p>
          <a:p>
            <a:endParaRPr lang="ru-RU" sz="2800" dirty="0" smtClean="0"/>
          </a:p>
          <a:p>
            <a:r>
              <a:rPr lang="ru-RU" sz="2800" b="1" dirty="0" smtClean="0"/>
              <a:t>Риск</a:t>
            </a:r>
            <a:r>
              <a:rPr lang="ru-RU" sz="2800" dirty="0" smtClean="0"/>
              <a:t> = </a:t>
            </a:r>
          </a:p>
          <a:p>
            <a:pPr lvl="3"/>
            <a:r>
              <a:rPr lang="ru-RU" i="1" dirty="0" smtClean="0"/>
              <a:t>Событие (которое может иметь место в будущем)</a:t>
            </a:r>
          </a:p>
          <a:p>
            <a:pPr lvl="3"/>
            <a:r>
              <a:rPr lang="ru-RU" i="1" dirty="0" smtClean="0"/>
              <a:t>Вероятность (возникновения этого события)</a:t>
            </a:r>
          </a:p>
          <a:p>
            <a:pPr lvl="3"/>
            <a:r>
              <a:rPr lang="ru-RU" i="1" dirty="0" smtClean="0"/>
              <a:t>Воздействие (на ход реализации проекта)</a:t>
            </a:r>
          </a:p>
        </p:txBody>
      </p:sp>
    </p:spTree>
    <p:extLst>
      <p:ext uri="{BB962C8B-B14F-4D97-AF65-F5344CB8AC3E}">
        <p14:creationId xmlns:p14="http://schemas.microsoft.com/office/powerpoint/2010/main" val="29978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5786" y="274638"/>
            <a:ext cx="7901014" cy="868346"/>
          </a:xfrm>
        </p:spPr>
        <p:txBody>
          <a:bodyPr>
            <a:noAutofit/>
          </a:bodyPr>
          <a:lstStyle/>
          <a:p>
            <a:pPr lvl="0"/>
            <a:r>
              <a:rPr lang="ru-RU" i="1" dirty="0" smtClean="0"/>
              <a:t/>
            </a:r>
            <a:br>
              <a:rPr lang="ru-RU" i="1" dirty="0" smtClean="0"/>
            </a:b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Зачем нужно управлять рисками</a:t>
            </a:r>
            <a:b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50" i="1" dirty="0" smtClean="0">
                <a:solidFill>
                  <a:schemeClr val="bg1"/>
                </a:solidFill>
              </a:rPr>
              <a:t>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одержимое 6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572000"/>
          </a:xfrm>
        </p:spPr>
        <p:txBody>
          <a:bodyPr>
            <a:normAutofit/>
          </a:bodyPr>
          <a:lstStyle/>
          <a:p>
            <a:r>
              <a:rPr lang="ru-RU" b="1" dirty="0" smtClean="0"/>
              <a:t>Количественное измерение неопределенностей</a:t>
            </a:r>
            <a:endParaRPr lang="ru-RU" dirty="0" smtClean="0"/>
          </a:p>
          <a:p>
            <a:pPr lvl="0"/>
            <a:r>
              <a:rPr lang="ru-RU" b="1" dirty="0" smtClean="0"/>
              <a:t>Принятие проектов с неопределенностью</a:t>
            </a:r>
            <a:r>
              <a:rPr lang="ru-RU" dirty="0" smtClean="0"/>
              <a:t> </a:t>
            </a:r>
            <a:r>
              <a:rPr lang="ru-RU" sz="2100" i="1" dirty="0" smtClean="0"/>
              <a:t>Возможно, на ранней стадии определить осуществим проект или нет и сделать вывод стоит за него браться или нет</a:t>
            </a:r>
            <a:endParaRPr lang="ru-RU" i="1" dirty="0" smtClean="0"/>
          </a:p>
          <a:p>
            <a:pPr lvl="0"/>
            <a:r>
              <a:rPr lang="ru-RU" b="1" dirty="0" smtClean="0"/>
              <a:t>Предотвращение неожиданности</a:t>
            </a:r>
            <a:r>
              <a:rPr lang="ru-RU" dirty="0" smtClean="0"/>
              <a:t>  </a:t>
            </a:r>
            <a:r>
              <a:rPr lang="ru-RU" sz="2100" i="1" dirty="0" smtClean="0"/>
              <a:t>По меньшей мере, психологической</a:t>
            </a:r>
            <a:endParaRPr lang="ru-RU" i="1" dirty="0" smtClean="0"/>
          </a:p>
          <a:p>
            <a:pPr lvl="0"/>
            <a:r>
              <a:rPr lang="ru-RU" b="1" dirty="0" smtClean="0"/>
              <a:t>Концентрировать усилия на нужных фронтах</a:t>
            </a:r>
            <a:r>
              <a:rPr lang="ru-RU" dirty="0" smtClean="0"/>
              <a:t> </a:t>
            </a:r>
            <a:r>
              <a:rPr lang="ru-RU" sz="1900" i="1" dirty="0" smtClean="0"/>
              <a:t>Заранее целенаправленно предпринимаем действия по избеганию</a:t>
            </a:r>
            <a:endParaRPr lang="ru-RU" i="1" dirty="0" smtClean="0"/>
          </a:p>
          <a:p>
            <a:pPr lvl="0"/>
            <a:r>
              <a:rPr lang="ru-RU" b="1" dirty="0" smtClean="0"/>
              <a:t>Минимизация последствий</a:t>
            </a:r>
            <a:endParaRPr lang="ru-RU" dirty="0" smtClean="0"/>
          </a:p>
          <a:p>
            <a:pPr lvl="0"/>
            <a:r>
              <a:rPr lang="ru-RU" b="1" dirty="0" smtClean="0"/>
              <a:t>Выделение резервов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61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4 стадии управления риском </a:t>
            </a:r>
            <a:b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ru-RU" dirty="0"/>
          </a:p>
        </p:txBody>
      </p:sp>
      <p:graphicFrame>
        <p:nvGraphicFramePr>
          <p:cNvPr id="4" name="Содержимое 4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6908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</a:rPr>
              <a:t>Признанная мировая практика</a:t>
            </a:r>
            <a:endParaRPr lang="ru-RU" dirty="0">
              <a:solidFill>
                <a:srgbClr val="C00000"/>
              </a:solidFill>
            </a:endParaRPr>
          </a:p>
        </p:txBody>
      </p:sp>
      <p:pic>
        <p:nvPicPr>
          <p:cNvPr id="10" name="Содержимое 9" descr="298_small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67056" y="1571612"/>
            <a:ext cx="2766079" cy="3929090"/>
          </a:xfrm>
        </p:spPr>
      </p:pic>
      <p:sp>
        <p:nvSpPr>
          <p:cNvPr id="9" name="Содержимое 8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ru-RU" sz="2300" b="1" dirty="0" smtClean="0"/>
              <a:t>Управление рисками проекта </a:t>
            </a:r>
            <a:r>
              <a:rPr lang="ru-RU" sz="2300" dirty="0" smtClean="0"/>
              <a:t>включает в себя процессы, относящиеся к планированию, идентификации и анализу рисков, реагированию на риски, контролю и управлению рисками в рамках проекта.</a:t>
            </a:r>
          </a:p>
          <a:p>
            <a:pPr algn="ctr">
              <a:buNone/>
            </a:pPr>
            <a:endParaRPr lang="ru-RU" sz="2300" dirty="0" smtClean="0"/>
          </a:p>
          <a:p>
            <a:pPr algn="ctr"/>
            <a:r>
              <a:rPr lang="ru-RU" sz="2300" b="1" dirty="0" smtClean="0"/>
              <a:t>Цели управления рисками проекта </a:t>
            </a:r>
            <a:endParaRPr lang="ru-RU" sz="2300" dirty="0" smtClean="0"/>
          </a:p>
          <a:p>
            <a:pPr algn="ctr">
              <a:buNone/>
            </a:pPr>
            <a:r>
              <a:rPr lang="ru-RU" sz="2300" dirty="0" smtClean="0"/>
              <a:t>повышение вероятности возникновения и воздействия </a:t>
            </a:r>
            <a:r>
              <a:rPr lang="ru-RU" sz="2300" b="1" dirty="0" smtClean="0"/>
              <a:t>благоприятных</a:t>
            </a:r>
            <a:r>
              <a:rPr lang="ru-RU" sz="2300" dirty="0" smtClean="0"/>
              <a:t> событий  и</a:t>
            </a:r>
          </a:p>
          <a:p>
            <a:pPr algn="ctr">
              <a:buNone/>
            </a:pPr>
            <a:r>
              <a:rPr lang="ru-RU" sz="2300" dirty="0" smtClean="0"/>
              <a:t> снижение вероятности возникновения и воздействия </a:t>
            </a:r>
            <a:r>
              <a:rPr lang="ru-RU" sz="2300" b="1" dirty="0" smtClean="0"/>
              <a:t>неблагоприятных</a:t>
            </a:r>
            <a:r>
              <a:rPr lang="ru-RU" sz="2300" dirty="0" smtClean="0"/>
              <a:t>  для проекта событий </a:t>
            </a:r>
          </a:p>
          <a:p>
            <a:endParaRPr lang="ru-RU" dirty="0"/>
          </a:p>
        </p:txBody>
      </p:sp>
      <p:sp>
        <p:nvSpPr>
          <p:cNvPr id="11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29962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Трасса Киев- Одесса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95536" y="1447800"/>
            <a:ext cx="8496944" cy="4572000"/>
          </a:xfrm>
        </p:spPr>
        <p:txBody>
          <a:bodyPr/>
          <a:lstStyle/>
          <a:p>
            <a:pPr marL="0" indent="0">
              <a:buNone/>
            </a:pPr>
            <a:r>
              <a:rPr lang="ru-RU" i="1" dirty="0" smtClean="0"/>
              <a:t>Контекст</a:t>
            </a:r>
            <a:r>
              <a:rPr lang="ru-RU" dirty="0" smtClean="0"/>
              <a:t>: </a:t>
            </a:r>
          </a:p>
          <a:p>
            <a:pPr marL="0" indent="0">
              <a:buNone/>
            </a:pPr>
            <a:r>
              <a:rPr lang="ru-RU" dirty="0" smtClean="0"/>
              <a:t>движемся на автомобиле со скоростью 150 км/час на автомобиле </a:t>
            </a:r>
            <a:r>
              <a:rPr lang="en-US" dirty="0" smtClean="0"/>
              <a:t>Mitsubishi Lancer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i="1" dirty="0" smtClean="0"/>
              <a:t>Вопрос</a:t>
            </a:r>
            <a:r>
              <a:rPr lang="ru-RU" dirty="0" smtClean="0"/>
              <a:t>:</a:t>
            </a:r>
          </a:p>
          <a:p>
            <a:pPr marL="514350" indent="-514350">
              <a:buAutoNum type="arabicPeriod"/>
            </a:pPr>
            <a:r>
              <a:rPr lang="ru-RU" dirty="0" smtClean="0"/>
              <a:t>Определите показатели нашего движения</a:t>
            </a:r>
          </a:p>
          <a:p>
            <a:pPr marL="514350" indent="-514350">
              <a:buAutoNum type="arabicPeriod"/>
            </a:pPr>
            <a:r>
              <a:rPr lang="ru-RU" dirty="0" smtClean="0"/>
              <a:t>Оцените результаты деятельности по управлению автомобилем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261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 smtClean="0">
                <a:solidFill>
                  <a:srgbClr val="C00000"/>
                </a:solidFill>
              </a:rPr>
              <a:t>Критерии успешности проекта</a:t>
            </a:r>
            <a:r>
              <a:rPr lang="ru-RU" sz="3600" b="1" dirty="0" smtClean="0">
                <a:solidFill>
                  <a:srgbClr val="C00000"/>
                </a:solidFill>
              </a:rPr>
              <a:t/>
            </a:r>
            <a:br>
              <a:rPr lang="ru-RU" sz="3600" b="1" dirty="0" smtClean="0">
                <a:solidFill>
                  <a:srgbClr val="C00000"/>
                </a:solidFill>
              </a:rPr>
            </a:br>
            <a:r>
              <a:rPr lang="ru-RU" sz="2700" i="1" dirty="0" smtClean="0">
                <a:solidFill>
                  <a:srgbClr val="C00000"/>
                </a:solidFill>
              </a:rPr>
              <a:t>(пример)</a:t>
            </a:r>
            <a:endParaRPr lang="ru-RU" i="1" dirty="0"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67544" y="1447800"/>
            <a:ext cx="8219256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1.  </a:t>
            </a:r>
            <a:r>
              <a:rPr lang="ru-RU" sz="1800" b="1" dirty="0" smtClean="0"/>
              <a:t>Сроки</a:t>
            </a:r>
            <a:r>
              <a:rPr lang="ru-RU" sz="1800" dirty="0" smtClean="0"/>
              <a:t>: продолжительность проекта 18 календарных месяцев, запланированная дата окончания 30 июня 2016. </a:t>
            </a:r>
          </a:p>
          <a:p>
            <a:pPr>
              <a:buNone/>
            </a:pPr>
            <a:r>
              <a:rPr lang="ru-RU" sz="1800" dirty="0" smtClean="0">
                <a:solidFill>
                  <a:srgbClr val="FF0000"/>
                </a:solidFill>
              </a:rPr>
              <a:t>Допустимое отклонение - +1 календарный месяц. </a:t>
            </a:r>
          </a:p>
          <a:p>
            <a:pPr>
              <a:buNone/>
            </a:pP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2. </a:t>
            </a:r>
            <a:r>
              <a:rPr lang="ru-RU" sz="1800" b="1" dirty="0" smtClean="0"/>
              <a:t>Стоимость</a:t>
            </a:r>
            <a:r>
              <a:rPr lang="ru-RU" sz="1800" dirty="0" smtClean="0"/>
              <a:t>: стоимость проекта _______ млн. </a:t>
            </a:r>
            <a:r>
              <a:rPr lang="ru-RU" sz="1800" dirty="0" err="1" smtClean="0"/>
              <a:t>грн</a:t>
            </a:r>
            <a:r>
              <a:rPr lang="ru-RU" sz="1800" dirty="0" smtClean="0"/>
              <a:t> .</a:t>
            </a:r>
            <a:endParaRPr lang="ru-RU" sz="18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1800" dirty="0" smtClean="0"/>
              <a:t> </a:t>
            </a:r>
            <a:r>
              <a:rPr lang="ru-RU" sz="1800" dirty="0" smtClean="0">
                <a:solidFill>
                  <a:srgbClr val="FF0000"/>
                </a:solidFill>
              </a:rPr>
              <a:t>Допустимое отклонение - +5%. </a:t>
            </a:r>
          </a:p>
          <a:p>
            <a:pPr>
              <a:buNone/>
            </a:pP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3. </a:t>
            </a:r>
            <a:r>
              <a:rPr lang="ru-RU" sz="1800" b="1" dirty="0" smtClean="0"/>
              <a:t>Качество</a:t>
            </a:r>
            <a:r>
              <a:rPr lang="ru-RU" sz="1800" dirty="0" smtClean="0"/>
              <a:t>: Новая система полностью введена в эксплуатацию.</a:t>
            </a:r>
          </a:p>
          <a:p>
            <a:pPr>
              <a:buNone/>
            </a:pPr>
            <a:r>
              <a:rPr lang="ru-RU" sz="1800" dirty="0" smtClean="0">
                <a:solidFill>
                  <a:srgbClr val="FF0000"/>
                </a:solidFill>
              </a:rPr>
              <a:t>Допустимое отклонение - 0%. </a:t>
            </a:r>
          </a:p>
          <a:p>
            <a:pPr>
              <a:buNone/>
            </a:pP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4. </a:t>
            </a:r>
            <a:r>
              <a:rPr lang="ru-RU" sz="1800" b="1" dirty="0" smtClean="0"/>
              <a:t>Объемы работ</a:t>
            </a:r>
            <a:r>
              <a:rPr lang="ru-RU" sz="1800" dirty="0" smtClean="0"/>
              <a:t>: объем работ, которые будут выполняться сторонними организациями не должен превышать </a:t>
            </a:r>
            <a:r>
              <a:rPr lang="ru-RU" sz="1800" dirty="0" err="1" smtClean="0"/>
              <a:t>___________млн</a:t>
            </a:r>
            <a:r>
              <a:rPr lang="ru-RU" sz="1800" dirty="0" smtClean="0"/>
              <a:t>. </a:t>
            </a:r>
            <a:r>
              <a:rPr lang="ru-RU" sz="1800" dirty="0" err="1" smtClean="0"/>
              <a:t>грн</a:t>
            </a:r>
            <a:r>
              <a:rPr lang="ru-RU" sz="1800" dirty="0" smtClean="0"/>
              <a:t>. </a:t>
            </a:r>
          </a:p>
          <a:p>
            <a:pPr>
              <a:buNone/>
            </a:pPr>
            <a:r>
              <a:rPr lang="ru-RU" sz="1800" dirty="0" smtClean="0">
                <a:solidFill>
                  <a:srgbClr val="FF0000"/>
                </a:solidFill>
              </a:rPr>
              <a:t>Допустимое отклонение - +5%. </a:t>
            </a:r>
            <a:endParaRPr lang="ru-RU" sz="1800" b="1" dirty="0" smtClean="0">
              <a:solidFill>
                <a:srgbClr val="FF0000"/>
              </a:solidFill>
            </a:endParaRPr>
          </a:p>
          <a:p>
            <a:endParaRPr lang="ru-RU" sz="1800" dirty="0" smtClean="0"/>
          </a:p>
          <a:p>
            <a:pPr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6468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title"/>
          </p:nvPr>
        </p:nvSpPr>
        <p:spPr>
          <a:xfrm>
            <a:off x="387424" y="304800"/>
            <a:ext cx="8001000" cy="675928"/>
          </a:xfrm>
        </p:spPr>
        <p:txBody>
          <a:bodyPr bIns="91440" anchor="b" anchorCtr="0">
            <a:noAutofit/>
          </a:bodyPr>
          <a:lstStyle/>
          <a:p>
            <a:pPr algn="ctr"/>
            <a:r>
              <a:rPr lang="ru-RU" sz="3600" dirty="0">
                <a:solidFill>
                  <a:srgbClr val="C00000"/>
                </a:solidFill>
              </a:rPr>
              <a:t>Этапы управления рисками</a:t>
            </a:r>
            <a:endParaRPr lang="uk-UA" sz="3600" dirty="0">
              <a:solidFill>
                <a:srgbClr val="C00000"/>
              </a:solidFill>
            </a:endParaRPr>
          </a:p>
        </p:txBody>
      </p:sp>
      <p:pic>
        <p:nvPicPr>
          <p:cNvPr id="28674" name="Рисунок 1" descr="http://www.iteam.ru/module/images/5993586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791450" cy="47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Заголовок 1"/>
          <p:cNvSpPr>
            <a:spLocks noGrp="1"/>
          </p:cNvSpPr>
          <p:nvPr>
            <p:ph type="title"/>
          </p:nvPr>
        </p:nvSpPr>
        <p:spPr>
          <a:xfrm>
            <a:off x="387424" y="214883"/>
            <a:ext cx="8001000" cy="837853"/>
          </a:xfrm>
        </p:spPr>
        <p:txBody>
          <a:bodyPr bIns="91440" anchor="b" anchorCtr="0">
            <a:noAutofit/>
          </a:bodyPr>
          <a:lstStyle/>
          <a:p>
            <a:pPr algn="ctr"/>
            <a:r>
              <a:rPr lang="ru-RU" sz="3600" dirty="0">
                <a:solidFill>
                  <a:srgbClr val="C00000"/>
                </a:solidFill>
              </a:rPr>
              <a:t>Этапы управления рисками</a:t>
            </a:r>
            <a:endParaRPr lang="uk-UA" sz="3600" dirty="0">
              <a:solidFill>
                <a:srgbClr val="C00000"/>
              </a:solidFill>
            </a:endParaRPr>
          </a:p>
        </p:txBody>
      </p:sp>
      <p:sp>
        <p:nvSpPr>
          <p:cNvPr id="29698" name="Текст 2"/>
          <p:cNvSpPr>
            <a:spLocks noGrp="1"/>
          </p:cNvSpPr>
          <p:nvPr>
            <p:ph type="body" sz="half" idx="1"/>
          </p:nvPr>
        </p:nvSpPr>
        <p:spPr>
          <a:xfrm>
            <a:off x="214312" y="1340768"/>
            <a:ext cx="8606160" cy="5231482"/>
          </a:xfrm>
        </p:spPr>
        <p:txBody>
          <a:bodyPr/>
          <a:lstStyle/>
          <a:p>
            <a:r>
              <a:rPr lang="uk-UA" sz="1900" b="1" dirty="0" err="1" smtClean="0"/>
              <a:t>Планирование</a:t>
            </a:r>
            <a:r>
              <a:rPr lang="uk-UA" sz="1900" b="1" dirty="0" smtClean="0"/>
              <a:t> </a:t>
            </a:r>
            <a:r>
              <a:rPr lang="uk-UA" sz="1900" b="1" dirty="0" err="1" smtClean="0"/>
              <a:t>управления</a:t>
            </a:r>
            <a:r>
              <a:rPr lang="uk-UA" sz="1900" b="1" dirty="0" smtClean="0"/>
              <a:t> рисками </a:t>
            </a:r>
            <a:r>
              <a:rPr lang="uk-UA" sz="1900" dirty="0" smtClean="0"/>
              <a:t>– </a:t>
            </a:r>
            <a:r>
              <a:rPr lang="uk-UA" sz="1900" dirty="0" err="1" smtClean="0"/>
              <a:t>планирование</a:t>
            </a:r>
            <a:r>
              <a:rPr lang="uk-UA" sz="1900" dirty="0" smtClean="0"/>
              <a:t> </a:t>
            </a:r>
            <a:r>
              <a:rPr lang="uk-UA" sz="1900" dirty="0" err="1" smtClean="0"/>
              <a:t>деятельности</a:t>
            </a:r>
            <a:r>
              <a:rPr lang="uk-UA" sz="1900" dirty="0" smtClean="0"/>
              <a:t> по </a:t>
            </a:r>
            <a:r>
              <a:rPr lang="uk-UA" sz="1900" dirty="0" err="1" smtClean="0"/>
              <a:t>управлению</a:t>
            </a:r>
            <a:r>
              <a:rPr lang="uk-UA" sz="1900" dirty="0" smtClean="0"/>
              <a:t> рисками </a:t>
            </a:r>
            <a:r>
              <a:rPr lang="uk-UA" sz="1900" dirty="0" err="1" smtClean="0"/>
              <a:t>проекта</a:t>
            </a:r>
            <a:r>
              <a:rPr lang="uk-UA" sz="1900" dirty="0" smtClean="0"/>
              <a:t>, </a:t>
            </a:r>
            <a:r>
              <a:rPr lang="uk-UA" sz="1900" dirty="0" err="1" smtClean="0"/>
              <a:t>включая</a:t>
            </a:r>
            <a:r>
              <a:rPr lang="uk-UA" sz="1900" dirty="0" smtClean="0"/>
              <a:t> набор </a:t>
            </a:r>
            <a:r>
              <a:rPr lang="uk-UA" sz="1900" dirty="0" err="1" smtClean="0"/>
              <a:t>методов</a:t>
            </a:r>
            <a:r>
              <a:rPr lang="uk-UA" sz="1900" dirty="0" smtClean="0"/>
              <a:t>, </a:t>
            </a:r>
            <a:r>
              <a:rPr lang="uk-UA" sz="1900" dirty="0" err="1" smtClean="0"/>
              <a:t>средств</a:t>
            </a:r>
            <a:r>
              <a:rPr lang="uk-UA" sz="1900" dirty="0" smtClean="0"/>
              <a:t> и </a:t>
            </a:r>
            <a:r>
              <a:rPr lang="uk-UA" sz="1900" dirty="0" err="1" smtClean="0"/>
              <a:t>организации</a:t>
            </a:r>
            <a:r>
              <a:rPr lang="uk-UA" sz="1900" dirty="0" smtClean="0"/>
              <a:t> </a:t>
            </a:r>
            <a:r>
              <a:rPr lang="uk-UA" sz="1900" dirty="0" err="1" smtClean="0"/>
              <a:t>управления</a:t>
            </a:r>
            <a:r>
              <a:rPr lang="uk-UA" sz="1900" dirty="0" smtClean="0"/>
              <a:t> рисками. </a:t>
            </a:r>
          </a:p>
          <a:p>
            <a:r>
              <a:rPr lang="uk-UA" sz="1900" b="1" dirty="0" err="1" smtClean="0"/>
              <a:t>Идентификация</a:t>
            </a:r>
            <a:r>
              <a:rPr lang="uk-UA" sz="1900" b="1" dirty="0" smtClean="0"/>
              <a:t> </a:t>
            </a:r>
            <a:r>
              <a:rPr lang="uk-UA" sz="1900" b="1" dirty="0" err="1" smtClean="0"/>
              <a:t>факторов</a:t>
            </a:r>
            <a:r>
              <a:rPr lang="uk-UA" sz="1900" b="1" dirty="0" smtClean="0"/>
              <a:t> риска </a:t>
            </a:r>
            <a:r>
              <a:rPr lang="uk-UA" sz="1900" dirty="0" smtClean="0"/>
              <a:t>– </a:t>
            </a:r>
            <a:r>
              <a:rPr lang="uk-UA" sz="1900" dirty="0" err="1" smtClean="0"/>
              <a:t>определение</a:t>
            </a:r>
            <a:r>
              <a:rPr lang="uk-UA" sz="1900" dirty="0" smtClean="0"/>
              <a:t> </a:t>
            </a:r>
            <a:r>
              <a:rPr lang="uk-UA" sz="1900" dirty="0" err="1" smtClean="0"/>
              <a:t>рисков</a:t>
            </a:r>
            <a:r>
              <a:rPr lang="uk-UA" sz="1900" dirty="0" smtClean="0"/>
              <a:t>, </a:t>
            </a:r>
            <a:r>
              <a:rPr lang="uk-UA" sz="1900" dirty="0" err="1" smtClean="0"/>
              <a:t>способных</a:t>
            </a:r>
            <a:r>
              <a:rPr lang="uk-UA" sz="1900" dirty="0" smtClean="0"/>
              <a:t> </a:t>
            </a:r>
            <a:r>
              <a:rPr lang="uk-UA" sz="1900" dirty="0" err="1" smtClean="0"/>
              <a:t>повлиять</a:t>
            </a:r>
            <a:r>
              <a:rPr lang="uk-UA" sz="1900" dirty="0" smtClean="0"/>
              <a:t> на проект, и </a:t>
            </a:r>
            <a:r>
              <a:rPr lang="uk-UA" sz="1900" dirty="0" err="1" smtClean="0"/>
              <a:t>документирование</a:t>
            </a:r>
            <a:r>
              <a:rPr lang="uk-UA" sz="1900" dirty="0" smtClean="0"/>
              <a:t> </a:t>
            </a:r>
            <a:r>
              <a:rPr lang="uk-UA" sz="1900" dirty="0" err="1" smtClean="0"/>
              <a:t>их</a:t>
            </a:r>
            <a:r>
              <a:rPr lang="uk-UA" sz="1900" dirty="0" smtClean="0"/>
              <a:t> характеристик. </a:t>
            </a:r>
          </a:p>
          <a:p>
            <a:r>
              <a:rPr lang="uk-UA" sz="1900" b="1" dirty="0" err="1" smtClean="0"/>
              <a:t>Оценка</a:t>
            </a:r>
            <a:r>
              <a:rPr lang="uk-UA" sz="1900" b="1" dirty="0" smtClean="0"/>
              <a:t> </a:t>
            </a:r>
            <a:r>
              <a:rPr lang="uk-UA" sz="1900" b="1" dirty="0" err="1" smtClean="0"/>
              <a:t>рисков</a:t>
            </a:r>
            <a:r>
              <a:rPr lang="uk-UA" sz="1900" b="1" dirty="0" smtClean="0"/>
              <a:t> </a:t>
            </a:r>
            <a:r>
              <a:rPr lang="uk-UA" sz="1900" dirty="0" smtClean="0"/>
              <a:t>– </a:t>
            </a:r>
            <a:r>
              <a:rPr lang="uk-UA" sz="1900" dirty="0" err="1" smtClean="0"/>
              <a:t>качественный</a:t>
            </a:r>
            <a:r>
              <a:rPr lang="uk-UA" sz="1900" dirty="0" smtClean="0"/>
              <a:t> и </a:t>
            </a:r>
            <a:r>
              <a:rPr lang="uk-UA" sz="1900" dirty="0" err="1" smtClean="0"/>
              <a:t>количественный</a:t>
            </a:r>
            <a:r>
              <a:rPr lang="uk-UA" sz="1900" dirty="0" smtClean="0"/>
              <a:t> </a:t>
            </a:r>
            <a:r>
              <a:rPr lang="uk-UA" sz="1900" dirty="0" err="1" smtClean="0"/>
              <a:t>анализ</a:t>
            </a:r>
            <a:r>
              <a:rPr lang="uk-UA" sz="1900" dirty="0" smtClean="0"/>
              <a:t> </a:t>
            </a:r>
            <a:r>
              <a:rPr lang="uk-UA" sz="1900" dirty="0" err="1" smtClean="0"/>
              <a:t>рисков</a:t>
            </a:r>
            <a:r>
              <a:rPr lang="uk-UA" sz="1900" dirty="0" smtClean="0"/>
              <a:t> с </a:t>
            </a:r>
            <a:r>
              <a:rPr lang="uk-UA" sz="1900" dirty="0" err="1" smtClean="0"/>
              <a:t>целью</a:t>
            </a:r>
            <a:r>
              <a:rPr lang="uk-UA" sz="1900" dirty="0" smtClean="0"/>
              <a:t> </a:t>
            </a:r>
            <a:r>
              <a:rPr lang="uk-UA" sz="1900" dirty="0" err="1" smtClean="0"/>
              <a:t>определения</a:t>
            </a:r>
            <a:r>
              <a:rPr lang="uk-UA" sz="1900" dirty="0" smtClean="0"/>
              <a:t> </a:t>
            </a:r>
            <a:r>
              <a:rPr lang="uk-UA" sz="1900" dirty="0" err="1" smtClean="0"/>
              <a:t>их</a:t>
            </a:r>
            <a:r>
              <a:rPr lang="uk-UA" sz="1900" dirty="0" smtClean="0"/>
              <a:t> </a:t>
            </a:r>
            <a:r>
              <a:rPr lang="uk-UA" sz="1900" dirty="0" err="1" smtClean="0"/>
              <a:t>влияния</a:t>
            </a:r>
            <a:r>
              <a:rPr lang="uk-UA" sz="1900" dirty="0" smtClean="0"/>
              <a:t> на проект. </a:t>
            </a:r>
          </a:p>
          <a:p>
            <a:r>
              <a:rPr lang="uk-UA" sz="1900" b="1" dirty="0" err="1" smtClean="0"/>
              <a:t>Планирование</a:t>
            </a:r>
            <a:r>
              <a:rPr lang="uk-UA" sz="1900" b="1" dirty="0" smtClean="0"/>
              <a:t> </a:t>
            </a:r>
            <a:r>
              <a:rPr lang="uk-UA" sz="1900" b="1" dirty="0" err="1" smtClean="0"/>
              <a:t>реагирования</a:t>
            </a:r>
            <a:r>
              <a:rPr lang="uk-UA" sz="1900" b="1" dirty="0" smtClean="0"/>
              <a:t> на риски </a:t>
            </a:r>
            <a:r>
              <a:rPr lang="uk-UA" sz="1900" dirty="0" smtClean="0"/>
              <a:t>– </a:t>
            </a:r>
            <a:r>
              <a:rPr lang="uk-UA" sz="1900" dirty="0" err="1" smtClean="0"/>
              <a:t>разработка</a:t>
            </a:r>
            <a:r>
              <a:rPr lang="uk-UA" sz="1900" dirty="0" smtClean="0"/>
              <a:t> мер, </a:t>
            </a:r>
            <a:r>
              <a:rPr lang="uk-UA" sz="1900" dirty="0" err="1" smtClean="0"/>
              <a:t>обеспечивающих</a:t>
            </a:r>
            <a:r>
              <a:rPr lang="uk-UA" sz="1900" dirty="0" smtClean="0"/>
              <a:t> </a:t>
            </a:r>
            <a:r>
              <a:rPr lang="uk-UA" sz="1900" dirty="0" err="1" smtClean="0"/>
              <a:t>минимизацию</a:t>
            </a:r>
            <a:r>
              <a:rPr lang="uk-UA" sz="1900" dirty="0" smtClean="0"/>
              <a:t> </a:t>
            </a:r>
            <a:r>
              <a:rPr lang="uk-UA" sz="1900" dirty="0" err="1" smtClean="0"/>
              <a:t>вероятности</a:t>
            </a:r>
            <a:r>
              <a:rPr lang="uk-UA" sz="1900" dirty="0" smtClean="0"/>
              <a:t> и </a:t>
            </a:r>
            <a:r>
              <a:rPr lang="uk-UA" sz="1900" dirty="0" err="1" smtClean="0"/>
              <a:t>ослабление</a:t>
            </a:r>
            <a:r>
              <a:rPr lang="uk-UA" sz="1900" dirty="0" smtClean="0"/>
              <a:t> </a:t>
            </a:r>
            <a:r>
              <a:rPr lang="uk-UA" sz="1900" dirty="0" err="1" smtClean="0"/>
              <a:t>отрицательных</a:t>
            </a:r>
            <a:r>
              <a:rPr lang="uk-UA" sz="1900" dirty="0" smtClean="0"/>
              <a:t> </a:t>
            </a:r>
            <a:r>
              <a:rPr lang="uk-UA" sz="1900" dirty="0" err="1" smtClean="0"/>
              <a:t>последствий</a:t>
            </a:r>
            <a:r>
              <a:rPr lang="uk-UA" sz="1900" dirty="0" smtClean="0"/>
              <a:t> </a:t>
            </a:r>
            <a:r>
              <a:rPr lang="uk-UA" sz="1900" dirty="0" err="1" smtClean="0"/>
              <a:t>рисковых</a:t>
            </a:r>
            <a:r>
              <a:rPr lang="uk-UA" sz="1900" dirty="0" smtClean="0"/>
              <a:t> </a:t>
            </a:r>
            <a:r>
              <a:rPr lang="uk-UA" sz="1900" dirty="0" err="1" smtClean="0"/>
              <a:t>событий</a:t>
            </a:r>
            <a:r>
              <a:rPr lang="uk-UA" sz="1900" dirty="0" smtClean="0"/>
              <a:t> при </a:t>
            </a:r>
            <a:r>
              <a:rPr lang="uk-UA" sz="1900" dirty="0" err="1" smtClean="0"/>
              <a:t>общем</a:t>
            </a:r>
            <a:r>
              <a:rPr lang="uk-UA" sz="1900" dirty="0" smtClean="0"/>
              <a:t> </a:t>
            </a:r>
            <a:r>
              <a:rPr lang="uk-UA" sz="1900" dirty="0" err="1" smtClean="0"/>
              <a:t>повышении</a:t>
            </a:r>
            <a:r>
              <a:rPr lang="uk-UA" sz="1900" dirty="0" smtClean="0"/>
              <a:t> </a:t>
            </a:r>
            <a:r>
              <a:rPr lang="uk-UA" sz="1900" dirty="0" err="1" smtClean="0"/>
              <a:t>вероятности</a:t>
            </a:r>
            <a:r>
              <a:rPr lang="uk-UA" sz="1900" dirty="0" smtClean="0"/>
              <a:t> </a:t>
            </a:r>
            <a:r>
              <a:rPr lang="uk-UA" sz="1900" dirty="0" err="1" smtClean="0"/>
              <a:t>успешного</a:t>
            </a:r>
            <a:r>
              <a:rPr lang="uk-UA" sz="1900" dirty="0" smtClean="0"/>
              <a:t> </a:t>
            </a:r>
            <a:r>
              <a:rPr lang="uk-UA" sz="1900" dirty="0" err="1" smtClean="0"/>
              <a:t>завершения</a:t>
            </a:r>
            <a:r>
              <a:rPr lang="uk-UA" sz="1900" dirty="0" smtClean="0"/>
              <a:t> </a:t>
            </a:r>
            <a:r>
              <a:rPr lang="uk-UA" sz="1900" dirty="0" err="1" smtClean="0"/>
              <a:t>проекта</a:t>
            </a:r>
            <a:r>
              <a:rPr lang="uk-UA" sz="1900" dirty="0" smtClean="0"/>
              <a:t>. </a:t>
            </a:r>
          </a:p>
          <a:p>
            <a:r>
              <a:rPr lang="uk-UA" sz="1900" b="1" dirty="0" err="1" smtClean="0"/>
              <a:t>Мониторинг</a:t>
            </a:r>
            <a:r>
              <a:rPr lang="uk-UA" sz="1900" b="1" dirty="0" smtClean="0"/>
              <a:t> и контроль риска </a:t>
            </a:r>
            <a:r>
              <a:rPr lang="uk-UA" sz="1900" dirty="0" smtClean="0"/>
              <a:t>– </a:t>
            </a:r>
            <a:r>
              <a:rPr lang="uk-UA" sz="1900" dirty="0" err="1" smtClean="0"/>
              <a:t>мониторинг</a:t>
            </a:r>
            <a:r>
              <a:rPr lang="uk-UA" sz="1900" dirty="0" smtClean="0"/>
              <a:t> </a:t>
            </a:r>
            <a:r>
              <a:rPr lang="uk-UA" sz="1900" dirty="0" err="1" smtClean="0"/>
              <a:t>наступления</a:t>
            </a:r>
            <a:r>
              <a:rPr lang="uk-UA" sz="1900" dirty="0" smtClean="0"/>
              <a:t> </a:t>
            </a:r>
            <a:r>
              <a:rPr lang="uk-UA" sz="1900" dirty="0" err="1" smtClean="0"/>
              <a:t>рисковых</a:t>
            </a:r>
            <a:r>
              <a:rPr lang="uk-UA" sz="1900" dirty="0" smtClean="0"/>
              <a:t> </a:t>
            </a:r>
            <a:r>
              <a:rPr lang="uk-UA" sz="1900" dirty="0" err="1" smtClean="0"/>
              <a:t>событий</a:t>
            </a:r>
            <a:r>
              <a:rPr lang="uk-UA" sz="1900" dirty="0" smtClean="0"/>
              <a:t>, </a:t>
            </a:r>
            <a:r>
              <a:rPr lang="uk-UA" sz="1900" dirty="0" err="1" smtClean="0"/>
              <a:t>определение</a:t>
            </a:r>
            <a:r>
              <a:rPr lang="uk-UA" sz="1900" dirty="0" smtClean="0"/>
              <a:t> </a:t>
            </a:r>
            <a:r>
              <a:rPr lang="uk-UA" sz="1900" dirty="0" err="1" smtClean="0"/>
              <a:t>новых</a:t>
            </a:r>
            <a:r>
              <a:rPr lang="uk-UA" sz="1900" dirty="0" smtClean="0"/>
              <a:t> </a:t>
            </a:r>
            <a:r>
              <a:rPr lang="uk-UA" sz="1900" dirty="0" err="1" smtClean="0"/>
              <a:t>рисков</a:t>
            </a:r>
            <a:r>
              <a:rPr lang="uk-UA" sz="1900" dirty="0" smtClean="0"/>
              <a:t>, </a:t>
            </a:r>
            <a:r>
              <a:rPr lang="uk-UA" sz="1900" dirty="0" err="1" smtClean="0"/>
              <a:t>выполнение</a:t>
            </a:r>
            <a:r>
              <a:rPr lang="uk-UA" sz="1900" dirty="0" smtClean="0"/>
              <a:t> </a:t>
            </a:r>
            <a:r>
              <a:rPr lang="uk-UA" sz="1900" dirty="0" err="1" smtClean="0"/>
              <a:t>плана</a:t>
            </a:r>
            <a:r>
              <a:rPr lang="uk-UA" sz="1900" dirty="0" smtClean="0"/>
              <a:t> </a:t>
            </a:r>
            <a:r>
              <a:rPr lang="uk-UA" sz="1900" dirty="0" err="1" smtClean="0"/>
              <a:t>управления</a:t>
            </a:r>
            <a:r>
              <a:rPr lang="uk-UA" sz="1900" dirty="0" smtClean="0"/>
              <a:t> рисками </a:t>
            </a:r>
            <a:r>
              <a:rPr lang="uk-UA" sz="1900" dirty="0" err="1" smtClean="0"/>
              <a:t>проекта</a:t>
            </a:r>
            <a:r>
              <a:rPr lang="uk-UA" sz="1900" dirty="0" smtClean="0"/>
              <a:t> и </a:t>
            </a:r>
            <a:r>
              <a:rPr lang="uk-UA" sz="1900" dirty="0" err="1" smtClean="0"/>
              <a:t>оценка</a:t>
            </a:r>
            <a:r>
              <a:rPr lang="uk-UA" sz="1900" dirty="0" smtClean="0"/>
              <a:t> </a:t>
            </a:r>
            <a:r>
              <a:rPr lang="uk-UA" sz="1900" dirty="0" err="1" smtClean="0"/>
              <a:t>эффективности</a:t>
            </a:r>
            <a:r>
              <a:rPr lang="uk-UA" sz="1900" dirty="0" smtClean="0"/>
              <a:t> </a:t>
            </a:r>
            <a:r>
              <a:rPr lang="uk-UA" sz="1900" dirty="0" err="1" smtClean="0"/>
              <a:t>действий</a:t>
            </a:r>
            <a:r>
              <a:rPr lang="uk-UA" sz="1900" dirty="0" smtClean="0"/>
              <a:t> по </a:t>
            </a:r>
            <a:r>
              <a:rPr lang="uk-UA" sz="1900" dirty="0" err="1" smtClean="0"/>
              <a:t>минимизации</a:t>
            </a:r>
            <a:r>
              <a:rPr lang="uk-UA" sz="1900" dirty="0" smtClean="0"/>
              <a:t> </a:t>
            </a:r>
            <a:r>
              <a:rPr lang="uk-UA" sz="1900" dirty="0" err="1" smtClean="0"/>
              <a:t>рисков</a:t>
            </a:r>
            <a:r>
              <a:rPr lang="uk-UA" sz="19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5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C00000"/>
                </a:solidFill>
              </a:rPr>
              <a:t>Общая схема процессов управления рисками проекта</a:t>
            </a:r>
            <a:endParaRPr lang="ru-RU" sz="3600" dirty="0">
              <a:solidFill>
                <a:srgbClr val="C00000"/>
              </a:solidFill>
            </a:endParaRPr>
          </a:p>
        </p:txBody>
      </p:sp>
      <p:sp>
        <p:nvSpPr>
          <p:cNvPr id="7" name="Rounded Rectangle 7"/>
          <p:cNvSpPr/>
          <p:nvPr/>
        </p:nvSpPr>
        <p:spPr>
          <a:xfrm>
            <a:off x="1142976" y="2786058"/>
            <a:ext cx="764728" cy="20002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1400" dirty="0" smtClean="0"/>
              <a:t>Идентификация  рисков</a:t>
            </a:r>
            <a:endParaRPr lang="ru-RU" sz="1400" dirty="0"/>
          </a:p>
        </p:txBody>
      </p:sp>
      <p:sp>
        <p:nvSpPr>
          <p:cNvPr id="8" name="Rounded Rectangle 8"/>
          <p:cNvSpPr/>
          <p:nvPr/>
        </p:nvSpPr>
        <p:spPr>
          <a:xfrm>
            <a:off x="2357422" y="2428868"/>
            <a:ext cx="2232248" cy="12241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Качественный анализ риска</a:t>
            </a:r>
            <a:endParaRPr lang="ru-RU" dirty="0"/>
          </a:p>
        </p:txBody>
      </p:sp>
      <p:sp>
        <p:nvSpPr>
          <p:cNvPr id="9" name="Rounded Rectangle 9"/>
          <p:cNvSpPr/>
          <p:nvPr/>
        </p:nvSpPr>
        <p:spPr>
          <a:xfrm>
            <a:off x="2357422" y="4000504"/>
            <a:ext cx="2232248" cy="12241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Количественная оценка рисков</a:t>
            </a:r>
            <a:endParaRPr lang="ru-RU" dirty="0"/>
          </a:p>
        </p:txBody>
      </p:sp>
      <p:sp>
        <p:nvSpPr>
          <p:cNvPr id="10" name="Rounded Rectangle 10"/>
          <p:cNvSpPr/>
          <p:nvPr/>
        </p:nvSpPr>
        <p:spPr>
          <a:xfrm>
            <a:off x="5072066" y="3214686"/>
            <a:ext cx="1857388" cy="115041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Планирование реагирования на риски</a:t>
            </a:r>
            <a:endParaRPr lang="ru-RU" dirty="0"/>
          </a:p>
        </p:txBody>
      </p:sp>
      <p:sp>
        <p:nvSpPr>
          <p:cNvPr id="11" name="Rounded Rectangle 11"/>
          <p:cNvSpPr/>
          <p:nvPr/>
        </p:nvSpPr>
        <p:spPr>
          <a:xfrm>
            <a:off x="7143768" y="3214686"/>
            <a:ext cx="1785950" cy="12241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Мониторинг и контроль рисков</a:t>
            </a:r>
            <a:endParaRPr lang="ru-RU" dirty="0"/>
          </a:p>
        </p:txBody>
      </p:sp>
      <p:sp>
        <p:nvSpPr>
          <p:cNvPr id="12" name="Rectangle 12"/>
          <p:cNvSpPr/>
          <p:nvPr/>
        </p:nvSpPr>
        <p:spPr>
          <a:xfrm>
            <a:off x="2214546" y="2285992"/>
            <a:ext cx="2448272" cy="3240360"/>
          </a:xfrm>
          <a:prstGeom prst="rect">
            <a:avLst/>
          </a:prstGeom>
          <a:noFill/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Connector 14"/>
          <p:cNvCxnSpPr/>
          <p:nvPr/>
        </p:nvCxnSpPr>
        <p:spPr>
          <a:xfrm rot="5400000" flipH="1" flipV="1">
            <a:off x="1071538" y="2357430"/>
            <a:ext cx="857256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0"/>
          <p:cNvCxnSpPr/>
          <p:nvPr/>
        </p:nvCxnSpPr>
        <p:spPr>
          <a:xfrm>
            <a:off x="1500166" y="1928802"/>
            <a:ext cx="1945356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2"/>
          <p:cNvCxnSpPr>
            <a:endCxn id="12" idx="0"/>
          </p:cNvCxnSpPr>
          <p:nvPr/>
        </p:nvCxnSpPr>
        <p:spPr>
          <a:xfrm rot="5400000">
            <a:off x="3258662" y="2105972"/>
            <a:ext cx="360040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7"/>
          <p:cNvCxnSpPr/>
          <p:nvPr/>
        </p:nvCxnSpPr>
        <p:spPr>
          <a:xfrm rot="5400000">
            <a:off x="3463856" y="5608714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9"/>
          <p:cNvCxnSpPr/>
          <p:nvPr/>
        </p:nvCxnSpPr>
        <p:spPr>
          <a:xfrm>
            <a:off x="3571868" y="5715016"/>
            <a:ext cx="24482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endCxn id="10" idx="2"/>
          </p:cNvCxnSpPr>
          <p:nvPr/>
        </p:nvCxnSpPr>
        <p:spPr>
          <a:xfrm rot="5400000" flipH="1" flipV="1">
            <a:off x="5325804" y="5040060"/>
            <a:ext cx="1349912" cy="15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1"/>
          <p:cNvCxnSpPr/>
          <p:nvPr/>
        </p:nvCxnSpPr>
        <p:spPr>
          <a:xfrm rot="16200000" flipH="1">
            <a:off x="7100638" y="5258080"/>
            <a:ext cx="1665874" cy="797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42"/>
          <p:cNvCxnSpPr/>
          <p:nvPr/>
        </p:nvCxnSpPr>
        <p:spPr>
          <a:xfrm>
            <a:off x="1571604" y="6000768"/>
            <a:ext cx="6384772" cy="2052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endCxn id="7" idx="2"/>
          </p:cNvCxnSpPr>
          <p:nvPr/>
        </p:nvCxnSpPr>
        <p:spPr>
          <a:xfrm rot="16200000" flipV="1">
            <a:off x="941249" y="5370413"/>
            <a:ext cx="1214446" cy="46264"/>
          </a:xfrm>
          <a:prstGeom prst="straightConnector1">
            <a:avLst/>
          </a:prstGeom>
          <a:ln w="254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7"/>
          <p:cNvSpPr/>
          <p:nvPr/>
        </p:nvSpPr>
        <p:spPr>
          <a:xfrm>
            <a:off x="142844" y="2786058"/>
            <a:ext cx="836166" cy="20002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1400" dirty="0" smtClean="0"/>
              <a:t>Планирование управления рисками</a:t>
            </a:r>
            <a:endParaRPr lang="ru-RU" sz="1400" dirty="0"/>
          </a:p>
        </p:txBody>
      </p:sp>
      <p:cxnSp>
        <p:nvCxnSpPr>
          <p:cNvPr id="26" name="Straight Arrow Connector 47"/>
          <p:cNvCxnSpPr/>
          <p:nvPr/>
        </p:nvCxnSpPr>
        <p:spPr>
          <a:xfrm rot="5400000">
            <a:off x="2898846" y="3816270"/>
            <a:ext cx="3475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7"/>
          <p:cNvCxnSpPr/>
          <p:nvPr/>
        </p:nvCxnSpPr>
        <p:spPr>
          <a:xfrm rot="5400000">
            <a:off x="3571868" y="3714752"/>
            <a:ext cx="142876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1"/>
          <p:cNvCxnSpPr>
            <a:endCxn id="10" idx="1"/>
          </p:cNvCxnSpPr>
          <p:nvPr/>
        </p:nvCxnSpPr>
        <p:spPr>
          <a:xfrm>
            <a:off x="3643306" y="3786190"/>
            <a:ext cx="1428760" cy="370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0800000">
            <a:off x="4500562" y="4214818"/>
            <a:ext cx="500066" cy="1588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7"/>
          <p:cNvCxnSpPr/>
          <p:nvPr/>
        </p:nvCxnSpPr>
        <p:spPr>
          <a:xfrm flipV="1">
            <a:off x="928662" y="3786190"/>
            <a:ext cx="203202" cy="95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47"/>
          <p:cNvCxnSpPr/>
          <p:nvPr/>
        </p:nvCxnSpPr>
        <p:spPr>
          <a:xfrm>
            <a:off x="6929454" y="3786190"/>
            <a:ext cx="265116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Скругленный прямоугольник 57"/>
          <p:cNvSpPr/>
          <p:nvPr/>
        </p:nvSpPr>
        <p:spPr>
          <a:xfrm>
            <a:off x="3143240" y="3714752"/>
            <a:ext cx="428628" cy="1428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ru-RU" sz="800" dirty="0" smtClean="0">
                <a:solidFill>
                  <a:srgbClr val="C00000"/>
                </a:solidFill>
              </a:rPr>
              <a:t>ИЛИ</a:t>
            </a:r>
            <a:endParaRPr lang="ru-RU" sz="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6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74638"/>
            <a:ext cx="8075240" cy="1143000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>
                <a:solidFill>
                  <a:srgbClr val="C00000"/>
                </a:solidFill>
              </a:rPr>
              <a:t>Нужно ли планировать управление рисками?</a:t>
            </a:r>
            <a:endParaRPr lang="ru-RU" sz="3600" dirty="0">
              <a:solidFill>
                <a:srgbClr val="C00000"/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5616" y="1513667"/>
            <a:ext cx="6696744" cy="495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5586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772400" cy="994122"/>
          </a:xfrm>
          <a:solidFill>
            <a:schemeClr val="accent2">
              <a:lumMod val="60000"/>
              <a:lumOff val="40000"/>
            </a:schemeClr>
          </a:solidFill>
        </p:spPr>
        <p:txBody>
          <a:bodyPr bIns="91440" anchor="b" anchorCtr="0">
            <a:normAutofit fontScale="90000"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Планирование управления рисками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67544" y="1124744"/>
            <a:ext cx="8219256" cy="4572000"/>
          </a:xfrm>
        </p:spPr>
        <p:txBody>
          <a:bodyPr>
            <a:normAutofit/>
          </a:bodyPr>
          <a:lstStyle/>
          <a:p>
            <a:pPr>
              <a:buNone/>
            </a:pPr>
            <a:endParaRPr lang="ru-RU" sz="1800" dirty="0" smtClean="0"/>
          </a:p>
          <a:p>
            <a:pPr>
              <a:buNone/>
            </a:pPr>
            <a:r>
              <a:rPr lang="ru-RU" sz="1800" dirty="0" smtClean="0"/>
              <a:t>Предназначение процесса</a:t>
            </a:r>
          </a:p>
          <a:p>
            <a:pPr>
              <a:buNone/>
            </a:pPr>
            <a:endParaRPr lang="ru-RU" sz="1800" dirty="0" smtClean="0"/>
          </a:p>
          <a:p>
            <a:r>
              <a:rPr lang="ru-RU" sz="1800" dirty="0" smtClean="0"/>
              <a:t>определить порядок осуществления действий по управлению рисками в рамках проекта</a:t>
            </a:r>
          </a:p>
          <a:p>
            <a:r>
              <a:rPr lang="ru-RU" sz="1800" dirty="0" smtClean="0"/>
              <a:t>обеспечить, чтобы степень, тип и возможность визуального контроля над управлением рисками соответствовали как рискам, так и важности проекта для организации</a:t>
            </a:r>
          </a:p>
          <a:p>
            <a:r>
              <a:rPr lang="ru-RU" sz="1800" dirty="0" smtClean="0"/>
              <a:t>обосновать  выделение ресурсов и времени для выполнения действий  по управлению рисками</a:t>
            </a:r>
          </a:p>
          <a:p>
            <a:r>
              <a:rPr lang="ru-RU" sz="1800" dirty="0" smtClean="0"/>
              <a:t>сформировать предварительно согласованной базы для оценки рисков</a:t>
            </a:r>
          </a:p>
          <a:p>
            <a:r>
              <a:rPr lang="ru-RU" sz="1800" dirty="0" smtClean="0"/>
              <a:t>определить подходы к использованию  резервов на возможные потери</a:t>
            </a:r>
          </a:p>
          <a:p>
            <a:r>
              <a:rPr lang="ru-RU" sz="1800" dirty="0" smtClean="0"/>
              <a:t>распределить ответственность за управление рисками</a:t>
            </a:r>
          </a:p>
          <a:p>
            <a:endParaRPr lang="ru-RU" sz="1800" dirty="0"/>
          </a:p>
        </p:txBody>
      </p:sp>
      <p:sp>
        <p:nvSpPr>
          <p:cNvPr id="5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25904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ВЫХОДЫ процесса планирования управления рисками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sz="quarter" idx="1"/>
          </p:nvPr>
        </p:nvSpPr>
        <p:spPr>
          <a:xfrm>
            <a:off x="683568" y="1447800"/>
            <a:ext cx="8003232" cy="45720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buNone/>
            </a:pPr>
            <a:r>
              <a:rPr lang="ru-RU" sz="2000" dirty="0" smtClean="0"/>
              <a:t>Документ </a:t>
            </a:r>
            <a:r>
              <a:rPr lang="ru-RU" sz="2000" b="1" dirty="0" smtClean="0"/>
              <a:t>План управления рисками</a:t>
            </a:r>
            <a:r>
              <a:rPr lang="ru-RU" sz="2000" dirty="0" smtClean="0"/>
              <a:t>, который содержит информацию о</a:t>
            </a:r>
          </a:p>
          <a:p>
            <a:pPr lvl="1"/>
            <a:r>
              <a:rPr lang="ru-RU" sz="1600" dirty="0" smtClean="0"/>
              <a:t>методологии</a:t>
            </a:r>
          </a:p>
          <a:p>
            <a:pPr lvl="1"/>
            <a:r>
              <a:rPr lang="ru-RU" sz="1600" dirty="0" smtClean="0"/>
              <a:t>ролях и ответственности</a:t>
            </a:r>
          </a:p>
          <a:p>
            <a:pPr lvl="1"/>
            <a:r>
              <a:rPr lang="ru-RU" sz="1600" dirty="0" smtClean="0"/>
              <a:t>бюджете</a:t>
            </a:r>
          </a:p>
          <a:p>
            <a:pPr lvl="1"/>
            <a:r>
              <a:rPr lang="ru-RU" sz="1600" dirty="0" smtClean="0"/>
              <a:t>о сроках, которые были определены</a:t>
            </a:r>
          </a:p>
          <a:p>
            <a:pPr lvl="1"/>
            <a:r>
              <a:rPr lang="ru-RU" sz="1600" b="1" dirty="0" smtClean="0">
                <a:solidFill>
                  <a:srgbClr val="C00000"/>
                </a:solidFill>
              </a:rPr>
              <a:t>классификацию категорий рисков</a:t>
            </a:r>
          </a:p>
          <a:p>
            <a:pPr lvl="1"/>
            <a:r>
              <a:rPr lang="ru-RU" sz="1600" b="1" dirty="0" smtClean="0">
                <a:solidFill>
                  <a:srgbClr val="C00000"/>
                </a:solidFill>
              </a:rPr>
              <a:t>определения вероятности возникновения рисков и их воздействий</a:t>
            </a:r>
          </a:p>
          <a:p>
            <a:pPr lvl="1"/>
            <a:r>
              <a:rPr lang="ru-RU" sz="1600" b="1" dirty="0" smtClean="0">
                <a:solidFill>
                  <a:srgbClr val="C00000"/>
                </a:solidFill>
              </a:rPr>
              <a:t>матрицу вероятности и воздействий</a:t>
            </a:r>
          </a:p>
          <a:p>
            <a:pPr lvl="1"/>
            <a:r>
              <a:rPr lang="ru-RU" sz="1600" dirty="0" smtClean="0"/>
              <a:t>уточненной готовности заинтересованных сторон проекта принимать риски</a:t>
            </a:r>
          </a:p>
          <a:p>
            <a:pPr lvl="1"/>
            <a:r>
              <a:rPr lang="ru-RU" sz="1600" dirty="0" smtClean="0"/>
              <a:t>формате отчетности</a:t>
            </a:r>
          </a:p>
          <a:p>
            <a:pPr lvl="1"/>
            <a:r>
              <a:rPr lang="ru-RU" sz="1600" dirty="0" smtClean="0"/>
              <a:t>отслеживании</a:t>
            </a:r>
          </a:p>
          <a:p>
            <a:pPr>
              <a:buNone/>
            </a:pPr>
            <a:r>
              <a:rPr lang="ru-RU" sz="2000" dirty="0" smtClean="0"/>
              <a:t>и </a:t>
            </a:r>
            <a:r>
              <a:rPr lang="ru-RU" sz="2000" b="1" dirty="0" smtClean="0"/>
              <a:t>включается в состав плана управления проектом</a:t>
            </a:r>
            <a:endParaRPr lang="ru-RU" sz="2000" b="1" dirty="0"/>
          </a:p>
        </p:txBody>
      </p:sp>
      <p:sp>
        <p:nvSpPr>
          <p:cNvPr id="7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37145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72400" cy="86834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Пример структуры категорий рисков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32048"/>
            <a:ext cx="8429684" cy="502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37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344" y="418654"/>
            <a:ext cx="8410128" cy="634082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Другие варианты классификации Рисков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59456190"/>
              </p:ext>
            </p:extLst>
          </p:nvPr>
        </p:nvGraphicFramePr>
        <p:xfrm>
          <a:off x="755576" y="1340768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223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Относительно проекта риски можно разделить на: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780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 к обсуждению № 2 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Как можно измерить слово: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КАЧЕСТВО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3717032"/>
            <a:ext cx="76328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 smtClean="0">
                <a:solidFill>
                  <a:srgbClr val="C00000"/>
                </a:solidFill>
              </a:rPr>
              <a:t>Очевидно, что КАЧЕСТВО – неопределённо пока не будут установлены </a:t>
            </a:r>
          </a:p>
          <a:p>
            <a:endParaRPr lang="ru-RU" sz="2600" dirty="0" smtClean="0">
              <a:solidFill>
                <a:srgbClr val="C00000"/>
              </a:solidFill>
            </a:endParaRPr>
          </a:p>
          <a:p>
            <a:pPr algn="ctr"/>
            <a:r>
              <a:rPr lang="ru-RU" sz="2600" b="1" dirty="0" smtClean="0">
                <a:solidFill>
                  <a:srgbClr val="C00000"/>
                </a:solidFill>
              </a:rPr>
              <a:t>ПОКАЗАТЕЛИ и НОРМАТИВЫ</a:t>
            </a:r>
            <a:endParaRPr lang="uk-UA" sz="2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2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Характер 			Возможность</a:t>
            </a:r>
            <a:b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проявления:			предвидения: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Содержимое 7"/>
          <p:cNvGraphicFramePr>
            <a:graphicFrameLocks noGrp="1"/>
          </p:cNvGraphicFramePr>
          <p:nvPr>
            <p:ph sz="quarter" idx="1"/>
          </p:nvPr>
        </p:nvGraphicFramePr>
        <p:xfrm>
          <a:off x="914401" y="1447800"/>
          <a:ext cx="3514724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Содержимое 8"/>
          <p:cNvGraphicFramePr>
            <a:graphicFrameLocks noGrp="1"/>
          </p:cNvGraphicFramePr>
          <p:nvPr>
            <p:ph sz="quarter" idx="2"/>
          </p:nvPr>
        </p:nvGraphicFramePr>
        <p:xfrm>
          <a:off x="5214942" y="1447800"/>
          <a:ext cx="3468683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3032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По характеру последствий риски делятся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642910" y="1285860"/>
          <a:ext cx="8043890" cy="500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96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12952"/>
            <a:ext cx="7772400" cy="939784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Классификация по степени ущерба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914400" y="1214422"/>
          <a:ext cx="7772400" cy="514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19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39784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Классификация по степени ущерба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Содержимое 5" descr="ris1(1).bmp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55296" y="1142984"/>
            <a:ext cx="7845794" cy="5357850"/>
          </a:xfrm>
        </p:spPr>
      </p:pic>
    </p:spTree>
    <p:extLst>
      <p:ext uri="{BB962C8B-B14F-4D97-AF65-F5344CB8AC3E}">
        <p14:creationId xmlns:p14="http://schemas.microsoft.com/office/powerpoint/2010/main" val="34342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88640"/>
            <a:ext cx="7772400" cy="850106"/>
          </a:xfrm>
          <a:solidFill>
            <a:schemeClr val="accent2">
              <a:lumMod val="60000"/>
              <a:lumOff val="40000"/>
            </a:schemeClr>
          </a:solidFill>
        </p:spPr>
        <p:txBody>
          <a:bodyPr bIns="91440" anchor="b" anchorCtr="0"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Идентификация рисков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ru-RU" sz="2800" dirty="0" smtClean="0"/>
              <a:t>Предназначение процесса</a:t>
            </a:r>
          </a:p>
          <a:p>
            <a:pPr>
              <a:buNone/>
            </a:pPr>
            <a:endParaRPr lang="ru-RU" sz="2800" dirty="0" smtClean="0"/>
          </a:p>
          <a:p>
            <a:r>
              <a:rPr lang="ru-RU" sz="2800" dirty="0" smtClean="0"/>
              <a:t>Определить риски, которые могут повлиять на проект</a:t>
            </a:r>
          </a:p>
          <a:p>
            <a:r>
              <a:rPr lang="ru-RU" sz="2800" dirty="0" err="1" smtClean="0"/>
              <a:t>Задокументировать</a:t>
            </a:r>
            <a:r>
              <a:rPr lang="ru-RU" sz="2800" dirty="0" smtClean="0"/>
              <a:t> их характеристики</a:t>
            </a:r>
          </a:p>
          <a:p>
            <a:endParaRPr lang="ru-RU" sz="2800" dirty="0" smtClean="0"/>
          </a:p>
          <a:p>
            <a:pPr>
              <a:buNone/>
            </a:pPr>
            <a:r>
              <a:rPr lang="ru-RU" sz="2800" u="sng" dirty="0" smtClean="0"/>
              <a:t>Процесс предусматривает активное участие </a:t>
            </a:r>
          </a:p>
          <a:p>
            <a:r>
              <a:rPr lang="ru-RU" sz="2800" dirty="0" smtClean="0"/>
              <a:t>менеджера проекта</a:t>
            </a:r>
          </a:p>
          <a:p>
            <a:r>
              <a:rPr lang="ru-RU" sz="2800" dirty="0" smtClean="0"/>
              <a:t>членов команды проекта</a:t>
            </a:r>
          </a:p>
          <a:p>
            <a:r>
              <a:rPr lang="ru-RU" sz="2800" dirty="0" smtClean="0"/>
              <a:t>команды управления рисками (если таковая сформирована)</a:t>
            </a:r>
          </a:p>
          <a:p>
            <a:r>
              <a:rPr lang="ru-RU" sz="2800" dirty="0" smtClean="0"/>
              <a:t>заказчиков</a:t>
            </a:r>
          </a:p>
          <a:p>
            <a:r>
              <a:rPr lang="ru-RU" sz="2800" dirty="0" smtClean="0"/>
              <a:t>экспертов в определенных областях, не входящих в команду проекта</a:t>
            </a:r>
          </a:p>
          <a:p>
            <a:r>
              <a:rPr lang="ru-RU" sz="2800" dirty="0" smtClean="0"/>
              <a:t>конечных пользователей</a:t>
            </a:r>
          </a:p>
          <a:p>
            <a:r>
              <a:rPr lang="ru-RU" sz="2800" dirty="0" smtClean="0"/>
              <a:t>других менеджеров проекта</a:t>
            </a:r>
          </a:p>
          <a:p>
            <a:r>
              <a:rPr lang="ru-RU" sz="2800" dirty="0" smtClean="0"/>
              <a:t>заинтересованных сторон проекта </a:t>
            </a:r>
          </a:p>
          <a:p>
            <a:r>
              <a:rPr lang="ru-RU" sz="2800" dirty="0" smtClean="0"/>
              <a:t> экспертов по вопросам управления рисками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02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2547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Анатомия риска</a:t>
            </a:r>
            <a:endParaRPr lang="ru-RU" dirty="0">
              <a:solidFill>
                <a:srgbClr val="C00000"/>
              </a:solidFill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914400" y="928670"/>
          <a:ext cx="7772400" cy="5091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923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Схемы идентификации рисков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lvl="0"/>
            <a:r>
              <a:rPr lang="ru-RU" dirty="0" smtClean="0"/>
              <a:t>по схеме </a:t>
            </a:r>
            <a:r>
              <a:rPr lang="ru-RU" b="1" dirty="0" smtClean="0"/>
              <a:t>«причины — последствия» </a:t>
            </a:r>
            <a:r>
              <a:rPr lang="ru-RU" sz="2000" i="1" dirty="0" smtClean="0"/>
              <a:t>(что может случиться и к чему это приведет)</a:t>
            </a:r>
            <a:endParaRPr lang="ru-RU" i="1" dirty="0" smtClean="0"/>
          </a:p>
          <a:p>
            <a:pPr lvl="0"/>
            <a:r>
              <a:rPr lang="ru-RU" dirty="0" smtClean="0"/>
              <a:t>по схеме </a:t>
            </a:r>
            <a:r>
              <a:rPr lang="ru-RU" b="1" dirty="0" smtClean="0"/>
              <a:t>«последствия — причины» </a:t>
            </a:r>
            <a:r>
              <a:rPr lang="ru-RU" sz="2000" i="1" dirty="0" smtClean="0"/>
              <a:t>(каких последствий следует избегать и к каким, наоборот, стремиться, и какие события эти последствия могут вызвать)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100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Методы и инструменты идентификации рисков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611560" y="1447800"/>
            <a:ext cx="8075240" cy="4767282"/>
          </a:xfrm>
        </p:spPr>
        <p:txBody>
          <a:bodyPr>
            <a:normAutofit fontScale="85000" lnSpcReduction="10000"/>
          </a:bodyPr>
          <a:lstStyle/>
          <a:p>
            <a:endParaRPr lang="ru-RU" sz="2000" dirty="0" smtClean="0"/>
          </a:p>
          <a:p>
            <a:r>
              <a:rPr lang="ru-RU" sz="2400" b="1" dirty="0" smtClean="0"/>
              <a:t>Мозговой штурм </a:t>
            </a:r>
            <a:r>
              <a:rPr lang="ru-RU" sz="2400" dirty="0" smtClean="0"/>
              <a:t>– генерация и структурирование идей членами команды и прочими ЗС</a:t>
            </a:r>
          </a:p>
          <a:p>
            <a:r>
              <a:rPr lang="ru-RU" sz="2400" b="1" dirty="0" smtClean="0"/>
              <a:t>Техника </a:t>
            </a:r>
            <a:r>
              <a:rPr lang="ru-RU" sz="2400" b="1" dirty="0" err="1" smtClean="0"/>
              <a:t>Дельфи</a:t>
            </a:r>
            <a:r>
              <a:rPr lang="ru-RU" sz="2400" b="1" dirty="0" smtClean="0"/>
              <a:t> </a:t>
            </a:r>
            <a:r>
              <a:rPr lang="ru-RU" sz="2400" dirty="0" smtClean="0"/>
              <a:t>– достижение консенсуса между экспертами (анонимно!)</a:t>
            </a:r>
          </a:p>
          <a:p>
            <a:r>
              <a:rPr lang="ru-RU" sz="2400" b="1" dirty="0" smtClean="0"/>
              <a:t>Опросы участников </a:t>
            </a:r>
            <a:r>
              <a:rPr lang="ru-RU" sz="2400" dirty="0" smtClean="0"/>
              <a:t>-  среди опытных участников и/или экспертов</a:t>
            </a:r>
          </a:p>
          <a:p>
            <a:r>
              <a:rPr lang="ru-RU" sz="2400" b="1" dirty="0" smtClean="0"/>
              <a:t>Контрольные списки </a:t>
            </a:r>
            <a:r>
              <a:rPr lang="ru-RU" sz="2400" dirty="0" smtClean="0"/>
              <a:t>– чаще составляются на основе исторической информации</a:t>
            </a:r>
          </a:p>
          <a:p>
            <a:r>
              <a:rPr lang="ru-RU" sz="2400" b="1" dirty="0" smtClean="0"/>
              <a:t>Анализ допущений </a:t>
            </a:r>
            <a:r>
              <a:rPr lang="ru-RU" sz="2400" dirty="0" smtClean="0"/>
              <a:t>– помогает идентифицировать риски проекта возникающие вследствие неточности, противоречивости или неполноты допущений</a:t>
            </a:r>
          </a:p>
          <a:p>
            <a:r>
              <a:rPr lang="en-US" sz="2400" b="1" dirty="0" smtClean="0"/>
              <a:t>SWOT </a:t>
            </a:r>
            <a:r>
              <a:rPr lang="ru-RU" sz="2400" b="1" dirty="0" smtClean="0"/>
              <a:t>анализ </a:t>
            </a:r>
            <a:r>
              <a:rPr lang="ru-RU" sz="2400" dirty="0" smtClean="0"/>
              <a:t>– оцениваются сильные/слабые стороны и возможности и угрозы </a:t>
            </a:r>
          </a:p>
          <a:p>
            <a:r>
              <a:rPr lang="ru-RU" sz="2400" b="1" dirty="0" smtClean="0"/>
              <a:t>Диаграммы</a:t>
            </a:r>
            <a:r>
              <a:rPr lang="ru-RU" sz="2400" dirty="0" smtClean="0"/>
              <a:t> – причинно-следственные, блок схемы процесса</a:t>
            </a:r>
            <a:endParaRPr lang="ru-RU" sz="2000" dirty="0" smtClean="0"/>
          </a:p>
          <a:p>
            <a:endParaRPr lang="ru-RU" sz="1400" dirty="0" smtClean="0"/>
          </a:p>
          <a:p>
            <a:endParaRPr lang="ru-RU" sz="1400" dirty="0"/>
          </a:p>
        </p:txBody>
      </p:sp>
      <p:sp>
        <p:nvSpPr>
          <p:cNvPr id="4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133524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ВЫХОДЫ процесса идентификации рисков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ru-RU" b="1" dirty="0" smtClean="0"/>
              <a:t>РЕЕСТР рисков</a:t>
            </a:r>
          </a:p>
          <a:p>
            <a:pPr lvl="2"/>
            <a:endParaRPr lang="ru-RU" dirty="0" smtClean="0"/>
          </a:p>
          <a:p>
            <a:pPr lvl="2"/>
            <a:r>
              <a:rPr lang="ru-RU" dirty="0" smtClean="0"/>
              <a:t>Наименование</a:t>
            </a:r>
          </a:p>
          <a:p>
            <a:pPr lvl="2"/>
            <a:r>
              <a:rPr lang="ru-RU" dirty="0" smtClean="0"/>
              <a:t>Категория (например, персонал, техника, финансы и т.д.)</a:t>
            </a:r>
          </a:p>
          <a:p>
            <a:pPr lvl="2"/>
            <a:r>
              <a:rPr lang="ru-RU" dirty="0" smtClean="0"/>
              <a:t>Описание (что за событие, чем страшно)</a:t>
            </a:r>
          </a:p>
          <a:p>
            <a:pPr lvl="2"/>
            <a:r>
              <a:rPr lang="ru-RU" dirty="0" smtClean="0"/>
              <a:t>Причина</a:t>
            </a:r>
          </a:p>
          <a:p>
            <a:pPr lvl="2"/>
            <a:r>
              <a:rPr lang="ru-RU" dirty="0" smtClean="0"/>
              <a:t>Условие</a:t>
            </a:r>
          </a:p>
          <a:p>
            <a:pPr lvl="2"/>
            <a:r>
              <a:rPr lang="ru-RU" dirty="0" smtClean="0"/>
              <a:t>Последствие</a:t>
            </a:r>
          </a:p>
          <a:p>
            <a:pPr lvl="2"/>
            <a:r>
              <a:rPr lang="ru-RU" dirty="0" smtClean="0"/>
              <a:t>Ущерб</a:t>
            </a:r>
          </a:p>
          <a:p>
            <a:pPr lvl="2"/>
            <a:r>
              <a:rPr lang="ru-RU" dirty="0" smtClean="0"/>
              <a:t>Ответственный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296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Предназначение процесса</a:t>
            </a:r>
          </a:p>
          <a:p>
            <a:endParaRPr lang="ru-RU" dirty="0" smtClean="0"/>
          </a:p>
          <a:p>
            <a:pPr marL="0" indent="0" algn="ctr">
              <a:buNone/>
            </a:pPr>
            <a:r>
              <a:rPr lang="ru-RU" dirty="0" smtClean="0"/>
              <a:t>Расстановка приоритетов между идентифицированными рисками для дальнейшего анализа или действия  с помощью оценки и </a:t>
            </a:r>
            <a:r>
              <a:rPr lang="ru-RU" i="1" dirty="0" smtClean="0"/>
              <a:t>суммирования</a:t>
            </a:r>
            <a:r>
              <a:rPr lang="ru-RU" dirty="0" smtClean="0"/>
              <a:t> 2 параметров</a:t>
            </a:r>
          </a:p>
          <a:p>
            <a:pPr algn="ctr">
              <a:buNone/>
            </a:pPr>
            <a:endParaRPr lang="ru-RU" dirty="0" smtClean="0"/>
          </a:p>
          <a:p>
            <a:pPr lvl="7"/>
            <a:r>
              <a:rPr lang="ru-RU" sz="2000" b="1" dirty="0" smtClean="0"/>
              <a:t>вероятности</a:t>
            </a:r>
            <a:r>
              <a:rPr lang="ru-RU" sz="2000" dirty="0" smtClean="0"/>
              <a:t> возникновения</a:t>
            </a:r>
          </a:p>
          <a:p>
            <a:pPr lvl="7"/>
            <a:r>
              <a:rPr lang="ru-RU" sz="2000" dirty="0" smtClean="0"/>
              <a:t>степени </a:t>
            </a:r>
            <a:r>
              <a:rPr lang="ru-RU" sz="2000" b="1" dirty="0" smtClean="0"/>
              <a:t>влияния</a:t>
            </a:r>
            <a:endParaRPr lang="ru-RU" sz="2000" b="1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Качественный анализ рисков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228685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Продолжение</a:t>
            </a:r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Основной Блок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317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>
                <a:solidFill>
                  <a:srgbClr val="C00000"/>
                </a:solidFill>
              </a:rPr>
              <a:t>Вероятность</a:t>
            </a:r>
            <a:r>
              <a:rPr lang="uk-UA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vs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ru-RU" dirty="0" smtClean="0">
                <a:solidFill>
                  <a:srgbClr val="C00000"/>
                </a:solidFill>
              </a:rPr>
              <a:t>Влияние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ru-RU" b="1" dirty="0" smtClean="0"/>
          </a:p>
          <a:p>
            <a:r>
              <a:rPr lang="ru-RU" b="1" dirty="0" smtClean="0"/>
              <a:t>Вероятность риска </a:t>
            </a:r>
            <a:r>
              <a:rPr lang="ru-RU" dirty="0" smtClean="0"/>
              <a:t>(</a:t>
            </a:r>
            <a:r>
              <a:rPr lang="en-US" dirty="0" smtClean="0"/>
              <a:t>risk probability</a:t>
            </a:r>
            <a:r>
              <a:rPr lang="ru-RU" dirty="0" smtClean="0"/>
              <a:t>) – это мера возможности того, что последствие риска, описанное в его формулировке, действительно наступит. </a:t>
            </a:r>
          </a:p>
          <a:p>
            <a:r>
              <a:rPr lang="ru-RU" b="1" dirty="0" smtClean="0"/>
              <a:t>Влияние риска </a:t>
            </a:r>
            <a:r>
              <a:rPr lang="ru-RU" dirty="0" smtClean="0"/>
              <a:t>(</a:t>
            </a:r>
            <a:r>
              <a:rPr lang="en-US" dirty="0" smtClean="0"/>
              <a:t>risk impact</a:t>
            </a:r>
            <a:r>
              <a:rPr lang="ru-RU" dirty="0" smtClean="0"/>
              <a:t>) представляет собой меру серьезности негативных последствий, уровень убытков или оценку потенциальных возможностей, связанных с риском. </a:t>
            </a:r>
          </a:p>
          <a:p>
            <a:pPr algn="ctr">
              <a:buNone/>
            </a:pPr>
            <a:r>
              <a:rPr lang="ru-RU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вероятность * влияние  = оценка риска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710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Шкала определения вероятности возникновения рисков и их влияния (относительная и цифровая)</a:t>
            </a:r>
            <a:endParaRPr lang="ru-RU" sz="2800" dirty="0">
              <a:solidFill>
                <a:srgbClr val="C00000"/>
              </a:solidFill>
            </a:endParaRPr>
          </a:p>
        </p:txBody>
      </p:sp>
      <p:pic>
        <p:nvPicPr>
          <p:cNvPr id="4" name="Содержимое 3" descr="Рисунок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8906" y="1369133"/>
            <a:ext cx="7934822" cy="4845949"/>
          </a:xfrm>
        </p:spPr>
      </p:pic>
    </p:spTree>
    <p:extLst>
      <p:ext uri="{BB962C8B-B14F-4D97-AF65-F5344CB8AC3E}">
        <p14:creationId xmlns:p14="http://schemas.microsoft.com/office/powerpoint/2010/main" val="313154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928662" y="142852"/>
            <a:ext cx="7772400" cy="1571628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Примеры определения степени влияния рисков </a:t>
            </a:r>
            <a:r>
              <a:rPr lang="ru-RU" sz="3100" dirty="0" smtClean="0">
                <a:solidFill>
                  <a:srgbClr val="C00000"/>
                </a:solidFill>
              </a:rPr>
              <a:t>(матрицы вероятности и влияния/воздействия)</a:t>
            </a:r>
            <a:endParaRPr lang="ru-RU" sz="3100" dirty="0">
              <a:solidFill>
                <a:srgbClr val="C00000"/>
              </a:solidFill>
            </a:endParaRPr>
          </a:p>
        </p:txBody>
      </p:sp>
      <p:pic>
        <p:nvPicPr>
          <p:cNvPr id="4" name="Содержимое 3" descr="riskmatrixbig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1472" y="2000240"/>
            <a:ext cx="4020969" cy="4101288"/>
          </a:xfrm>
        </p:spPr>
      </p:pic>
      <p:pic>
        <p:nvPicPr>
          <p:cNvPr id="8" name="Содержимое 7" descr="riskmatrix1.png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714876" y="1928802"/>
            <a:ext cx="4182330" cy="4143404"/>
          </a:xfrm>
        </p:spPr>
      </p:pic>
    </p:spTree>
    <p:extLst>
      <p:ext uri="{BB962C8B-B14F-4D97-AF65-F5344CB8AC3E}">
        <p14:creationId xmlns:p14="http://schemas.microsoft.com/office/powerpoint/2010/main" val="315668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6908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rgbClr val="C00000"/>
                </a:solidFill>
              </a:rPr>
              <a:t>Шкала для оценки влияния риска (пример)</a:t>
            </a:r>
            <a:endParaRPr lang="ru-RU" sz="3200" dirty="0"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828680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  <p:sp>
        <p:nvSpPr>
          <p:cNvPr id="7" name="Rounded Rectangle 5"/>
          <p:cNvSpPr/>
          <p:nvPr/>
        </p:nvSpPr>
        <p:spPr>
          <a:xfrm>
            <a:off x="1357290" y="2214554"/>
            <a:ext cx="7272808" cy="64807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ounded Rectangle 6"/>
          <p:cNvSpPr/>
          <p:nvPr/>
        </p:nvSpPr>
        <p:spPr>
          <a:xfrm>
            <a:off x="500034" y="2857496"/>
            <a:ext cx="857256" cy="2643206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Рисунок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14348" y="1539761"/>
            <a:ext cx="7972452" cy="4280663"/>
          </a:xfrm>
        </p:spPr>
      </p:pic>
      <p:sp>
        <p:nvSpPr>
          <p:cNvPr id="6" name="TextBox 5"/>
          <p:cNvSpPr txBox="1"/>
          <p:nvPr/>
        </p:nvSpPr>
        <p:spPr>
          <a:xfrm>
            <a:off x="142844" y="5643578"/>
            <a:ext cx="8786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/>
              <a:t>Воздействие/влияние (относительная шкала) на цель (например, стоимость, сроки или качество)</a:t>
            </a:r>
            <a:endParaRPr lang="ru-RU" sz="1400" b="1" dirty="0"/>
          </a:p>
        </p:txBody>
      </p:sp>
      <p:sp>
        <p:nvSpPr>
          <p:cNvPr id="9" name="Заголовок 8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Пример. Шаг 1.</a:t>
            </a:r>
            <a:br>
              <a:rPr lang="ru-RU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Матрица вероятности и влияния для проекта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28596" y="6000768"/>
            <a:ext cx="8286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«</a:t>
            </a:r>
            <a:r>
              <a:rPr lang="ru-RU" sz="1600" dirty="0" smtClean="0">
                <a:solidFill>
                  <a:srgbClr val="FF0000"/>
                </a:solidFill>
              </a:rPr>
              <a:t>красная зона» – высокий уровень риска</a:t>
            </a:r>
            <a:r>
              <a:rPr lang="ru-RU" sz="1600" dirty="0" smtClean="0">
                <a:solidFill>
                  <a:srgbClr val="FFC000"/>
                </a:solidFill>
              </a:rPr>
              <a:t>, </a:t>
            </a:r>
            <a:r>
              <a:rPr lang="ru-RU" sz="1600" dirty="0" smtClean="0">
                <a:solidFill>
                  <a:srgbClr val="CA6F14"/>
                </a:solidFill>
              </a:rPr>
              <a:t>«оранжевая» – средний</a:t>
            </a:r>
            <a:r>
              <a:rPr lang="ru-RU" sz="1600" dirty="0" smtClean="0"/>
              <a:t>, </a:t>
            </a:r>
            <a:r>
              <a:rPr lang="ru-RU" sz="1600" dirty="0" smtClean="0">
                <a:solidFill>
                  <a:srgbClr val="00B050"/>
                </a:solidFill>
              </a:rPr>
              <a:t>«зеленая» – низкий</a:t>
            </a:r>
            <a:endParaRPr lang="ru-RU" sz="1600" dirty="0">
              <a:solidFill>
                <a:srgbClr val="00B050"/>
              </a:solidFill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0" y="6357958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21528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Пример. Шаг 2. </a:t>
            </a:r>
            <a:br>
              <a:rPr lang="ru-RU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 smtClean="0">
                <a:ln w="1905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Реестр рисков проекта </a:t>
            </a:r>
            <a:endParaRPr lang="ru-RU" sz="2800" dirty="0">
              <a:solidFill>
                <a:srgbClr val="C00000"/>
              </a:solidFill>
            </a:endParaRPr>
          </a:p>
        </p:txBody>
      </p:sp>
      <p:pic>
        <p:nvPicPr>
          <p:cNvPr id="4" name="Содержимое 3" descr="Рисунок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7158" y="1357298"/>
            <a:ext cx="8501122" cy="5072098"/>
          </a:xfrm>
        </p:spPr>
      </p:pic>
    </p:spTree>
    <p:extLst>
      <p:ext uri="{BB962C8B-B14F-4D97-AF65-F5344CB8AC3E}">
        <p14:creationId xmlns:p14="http://schemas.microsoft.com/office/powerpoint/2010/main" val="177901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ВЫХОДЫ процесса качественного анализа рисков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 smtClean="0"/>
              <a:t>Список приоритетов рисков проекта</a:t>
            </a:r>
          </a:p>
          <a:p>
            <a:r>
              <a:rPr lang="ru-RU" sz="2400" dirty="0" smtClean="0"/>
              <a:t>Риски сгруппированы по категориям</a:t>
            </a:r>
          </a:p>
          <a:p>
            <a:r>
              <a:rPr lang="ru-RU" sz="2400" dirty="0" smtClean="0"/>
              <a:t>Определены области проекта, требующие особого внимания</a:t>
            </a:r>
          </a:p>
          <a:p>
            <a:r>
              <a:rPr lang="ru-RU" sz="2400" dirty="0" smtClean="0"/>
              <a:t>Список рисков, требующих немедленного реагирования</a:t>
            </a:r>
          </a:p>
          <a:p>
            <a:r>
              <a:rPr lang="ru-RU" sz="2400" dirty="0" smtClean="0"/>
              <a:t>Список рисков, требующих дополнительного анализа и реагирования</a:t>
            </a:r>
          </a:p>
          <a:p>
            <a:r>
              <a:rPr lang="ru-RU" sz="2400" dirty="0" smtClean="0"/>
              <a:t>Список рисков, с низким приоритетом, требующих наблюдения</a:t>
            </a:r>
          </a:p>
          <a:p>
            <a:r>
              <a:rPr lang="ru-RU" sz="2400" dirty="0" smtClean="0"/>
              <a:t>Тенденции результатов качественного анализа рисков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60031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611560" y="1428736"/>
            <a:ext cx="8280920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Предназначение процесса</a:t>
            </a:r>
          </a:p>
          <a:p>
            <a:endParaRPr lang="ru-RU" sz="2400" dirty="0" smtClean="0"/>
          </a:p>
          <a:p>
            <a:r>
              <a:rPr lang="ru-RU" sz="2400" dirty="0" smtClean="0"/>
              <a:t>Оценка воздействия рисков в случае их наступления</a:t>
            </a:r>
          </a:p>
          <a:p>
            <a:r>
              <a:rPr lang="ru-RU" sz="2400" dirty="0" smtClean="0"/>
              <a:t>Оценка вероятности достижения (или </a:t>
            </a:r>
            <a:r>
              <a:rPr lang="ru-RU" sz="2400" dirty="0" err="1" smtClean="0"/>
              <a:t>НЕдостижения</a:t>
            </a:r>
            <a:r>
              <a:rPr lang="ru-RU" sz="2400" dirty="0" smtClean="0"/>
              <a:t>) конкретных целей проекта</a:t>
            </a:r>
          </a:p>
          <a:p>
            <a:r>
              <a:rPr lang="ru-RU" sz="2400" dirty="0" smtClean="0"/>
              <a:t>Определить какие риски требуют наибольшего внимания</a:t>
            </a:r>
          </a:p>
          <a:p>
            <a:r>
              <a:rPr lang="ru-RU" sz="2400" dirty="0" smtClean="0"/>
              <a:t>Определить страховые резервы сроков и стоимости проекта</a:t>
            </a:r>
          </a:p>
          <a:p>
            <a:endParaRPr lang="ru-RU" sz="24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Количественный анализ рисков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2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Методы и инструменты количественного анализа рисков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Анализ чувствительности </a:t>
            </a:r>
            <a:r>
              <a:rPr lang="ru-RU" sz="2400" i="1" dirty="0" smtClean="0"/>
              <a:t>(диаграмма «торнадо»)</a:t>
            </a:r>
            <a:endParaRPr lang="ru-RU" i="1" dirty="0" smtClean="0"/>
          </a:p>
          <a:p>
            <a:r>
              <a:rPr lang="ru-RU" dirty="0" smtClean="0"/>
              <a:t>Анализ ожидаемого денежного значения </a:t>
            </a:r>
            <a:r>
              <a:rPr lang="ru-RU" sz="2400" i="1" dirty="0" smtClean="0"/>
              <a:t>(дерево решений)</a:t>
            </a:r>
            <a:endParaRPr lang="ru-RU" i="1" dirty="0" smtClean="0"/>
          </a:p>
          <a:p>
            <a:r>
              <a:rPr lang="ru-RU" dirty="0" smtClean="0"/>
              <a:t>Моделирование и имитация </a:t>
            </a:r>
            <a:r>
              <a:rPr lang="ru-RU" sz="2400" i="1" dirty="0" smtClean="0"/>
              <a:t>(метод Монте-Карло)</a:t>
            </a:r>
            <a:endParaRPr lang="ru-RU" i="1" dirty="0" smtClean="0"/>
          </a:p>
          <a:p>
            <a:r>
              <a:rPr lang="ru-RU" dirty="0" smtClean="0"/>
              <a:t>Экспертная оценка</a:t>
            </a:r>
          </a:p>
          <a:p>
            <a:endParaRPr lang="ru-RU" dirty="0"/>
          </a:p>
        </p:txBody>
      </p:sp>
      <p:sp>
        <p:nvSpPr>
          <p:cNvPr id="6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120200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solidFill>
                  <a:srgbClr val="C00000"/>
                </a:solidFill>
              </a:rPr>
              <a:t>Пример дерева решений «строить или модернизировать»</a:t>
            </a:r>
            <a:endParaRPr lang="ru-RU" sz="32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85860"/>
            <a:ext cx="8548681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6357958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42498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2987675" y="2205038"/>
            <a:ext cx="3167063" cy="584200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3200">
                <a:latin typeface="Calibri" pitchFamily="34" charset="0"/>
              </a:rPr>
              <a:t>Время </a:t>
            </a:r>
          </a:p>
        </p:txBody>
      </p:sp>
      <p:sp>
        <p:nvSpPr>
          <p:cNvPr id="11267" name="Text Box 6"/>
          <p:cNvSpPr txBox="1">
            <a:spLocks noChangeArrowheads="1"/>
          </p:cNvSpPr>
          <p:nvPr/>
        </p:nvSpPr>
        <p:spPr bwMode="auto">
          <a:xfrm>
            <a:off x="539750" y="4221163"/>
            <a:ext cx="3167063" cy="584200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3200">
                <a:latin typeface="Franklin Gothic Medium" pitchFamily="34" charset="0"/>
              </a:rPr>
              <a:t>Бюджет</a:t>
            </a:r>
            <a:r>
              <a:rPr lang="ru-RU" sz="2800" b="1">
                <a:latin typeface="Franklin Gothic Medium" pitchFamily="34" charset="0"/>
              </a:rPr>
              <a:t> </a:t>
            </a:r>
          </a:p>
        </p:txBody>
      </p:sp>
      <p:sp>
        <p:nvSpPr>
          <p:cNvPr id="11268" name="Text Box 7"/>
          <p:cNvSpPr txBox="1">
            <a:spLocks noChangeArrowheads="1"/>
          </p:cNvSpPr>
          <p:nvPr/>
        </p:nvSpPr>
        <p:spPr bwMode="auto">
          <a:xfrm>
            <a:off x="5364163" y="4221163"/>
            <a:ext cx="3095625" cy="584200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3200">
                <a:latin typeface="Franklin Gothic Medium" pitchFamily="34" charset="0"/>
              </a:rPr>
              <a:t>Качество</a:t>
            </a:r>
            <a:r>
              <a:rPr lang="ru-RU" sz="3200">
                <a:latin typeface="Calibri" pitchFamily="34" charset="0"/>
              </a:rPr>
              <a:t>  </a:t>
            </a:r>
          </a:p>
        </p:txBody>
      </p:sp>
      <p:sp>
        <p:nvSpPr>
          <p:cNvPr id="11269" name="Line 9"/>
          <p:cNvSpPr>
            <a:spLocks noChangeShapeType="1"/>
          </p:cNvSpPr>
          <p:nvPr/>
        </p:nvSpPr>
        <p:spPr bwMode="auto">
          <a:xfrm flipV="1">
            <a:off x="3708400" y="4581525"/>
            <a:ext cx="1655763" cy="71438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270" name="Line 10"/>
          <p:cNvSpPr>
            <a:spLocks noChangeShapeType="1"/>
          </p:cNvSpPr>
          <p:nvPr/>
        </p:nvSpPr>
        <p:spPr bwMode="auto">
          <a:xfrm flipV="1">
            <a:off x="2124075" y="2781300"/>
            <a:ext cx="2663825" cy="1439863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271" name="Line 11"/>
          <p:cNvSpPr>
            <a:spLocks noChangeShapeType="1"/>
          </p:cNvSpPr>
          <p:nvPr/>
        </p:nvSpPr>
        <p:spPr bwMode="auto">
          <a:xfrm>
            <a:off x="4787900" y="2781300"/>
            <a:ext cx="2232025" cy="1439863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216817" y="0"/>
            <a:ext cx="6875463" cy="9080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</a:rPr>
              <a:t>Три измерения проекта     </a:t>
            </a:r>
          </a:p>
        </p:txBody>
      </p:sp>
      <p:pic>
        <p:nvPicPr>
          <p:cNvPr id="11275" name="Picture 6" descr="http://hophop.com.ua/images/1159_20110314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6" b="6668"/>
          <a:stretch>
            <a:fillRect/>
          </a:stretch>
        </p:blipFill>
        <p:spPr bwMode="auto">
          <a:xfrm>
            <a:off x="395288" y="5084763"/>
            <a:ext cx="208915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8" descr="http://islandentmagazine.files.wordpress.com/2011/07/fotolia_6855149_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68413"/>
            <a:ext cx="2465387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0" descr="http://thedailystandup.com/wp-content/uploads/2008/11/istock_000006452277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6" t="9332" r="24956" b="17868"/>
          <a:stretch>
            <a:fillRect/>
          </a:stretch>
        </p:blipFill>
        <p:spPr bwMode="auto">
          <a:xfrm>
            <a:off x="4067175" y="3200400"/>
            <a:ext cx="1152525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2" descr="http://industrial-design.co.il/wp-content/uploads/2010/03/design-concep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4" r="26628" b="26044"/>
          <a:stretch>
            <a:fillRect/>
          </a:stretch>
        </p:blipFill>
        <p:spPr bwMode="auto">
          <a:xfrm>
            <a:off x="6948488" y="2060575"/>
            <a:ext cx="194468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54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Пример. Шаг 3. </a:t>
            </a:r>
            <a:br>
              <a:rPr lang="ru-RU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 smtClean="0">
                <a:ln w="1905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Формирование резервного фонда</a:t>
            </a:r>
            <a:endParaRPr lang="ru-RU" dirty="0"/>
          </a:p>
        </p:txBody>
      </p:sp>
      <p:graphicFrame>
        <p:nvGraphicFramePr>
          <p:cNvPr id="4" name="Table 13"/>
          <p:cNvGraphicFramePr>
            <a:graphicFrameLocks noGrp="1"/>
          </p:cNvGraphicFramePr>
          <p:nvPr/>
        </p:nvGraphicFramePr>
        <p:xfrm>
          <a:off x="571472" y="2000240"/>
          <a:ext cx="8176424" cy="242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106"/>
                <a:gridCol w="2044106"/>
                <a:gridCol w="2044106"/>
                <a:gridCol w="2044106"/>
              </a:tblGrid>
              <a:tr h="75654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Оптимистический сценарий</a:t>
                      </a:r>
                      <a:endParaRPr lang="ru-RU" sz="14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Реалистический  сценарий</a:t>
                      </a:r>
                      <a:endParaRPr lang="ru-RU" sz="14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Пессимистический сценарий</a:t>
                      </a:r>
                      <a:endParaRPr lang="ru-RU" sz="14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</a:tr>
              <a:tr h="836176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Изменение</a:t>
                      </a:r>
                      <a:r>
                        <a:rPr lang="ru-RU" baseline="0" dirty="0" smtClean="0"/>
                        <a:t> бюджета проекта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 изменится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800" kern="50" dirty="0">
                          <a:latin typeface="+mn-lt"/>
                          <a:ea typeface="DejaVu Sans"/>
                          <a:cs typeface="Arial Unicode MS"/>
                        </a:rPr>
                        <a:t>2.00% </a:t>
                      </a:r>
                      <a:r>
                        <a:rPr lang="ru-RU" sz="1800" b="1" kern="0" dirty="0">
                          <a:latin typeface="+mn-lt"/>
                          <a:ea typeface="Times New Roman"/>
                          <a:cs typeface="Arial Unicode MS"/>
                        </a:rPr>
                        <a:t> </a:t>
                      </a:r>
                      <a:r>
                        <a:rPr lang="uk-UA" sz="1800" kern="50" dirty="0">
                          <a:latin typeface="+mn-lt"/>
                          <a:ea typeface="DejaVu Sans"/>
                          <a:cs typeface="Arial Unicode MS"/>
                        </a:rPr>
                        <a:t>/ </a:t>
                      </a:r>
                      <a:r>
                        <a:rPr lang="uk-UA" sz="1800" kern="50" dirty="0" smtClean="0">
                          <a:latin typeface="+mn-lt"/>
                          <a:ea typeface="DejaVu Sans"/>
                          <a:cs typeface="Arial Unicode MS"/>
                        </a:rPr>
                        <a:t>1.4%</a:t>
                      </a:r>
                      <a:r>
                        <a:rPr lang="ru-RU" sz="1800" b="1" kern="0" dirty="0">
                          <a:latin typeface="+mn-lt"/>
                          <a:ea typeface="Times New Roman"/>
                          <a:cs typeface="Arial Unicode MS"/>
                        </a:rPr>
                        <a:t> </a:t>
                      </a:r>
                      <a:endParaRPr lang="ru-RU" sz="18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800" kern="50" dirty="0">
                          <a:latin typeface="+mn-lt"/>
                          <a:ea typeface="DejaVu Sans"/>
                          <a:cs typeface="Arial Unicode MS"/>
                        </a:rPr>
                        <a:t>4.00% / </a:t>
                      </a:r>
                      <a:r>
                        <a:rPr lang="uk-UA" sz="1800" kern="50" dirty="0" smtClean="0">
                          <a:latin typeface="+mn-lt"/>
                          <a:ea typeface="DejaVu Sans"/>
                          <a:cs typeface="Arial Unicode MS"/>
                        </a:rPr>
                        <a:t>2,8%</a:t>
                      </a:r>
                      <a:endParaRPr lang="ru-RU" sz="18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36176">
                <a:tc>
                  <a:txBody>
                    <a:bodyPr/>
                    <a:lstStyle/>
                    <a:p>
                      <a:r>
                        <a:rPr lang="ru-RU" dirty="0" smtClean="0"/>
                        <a:t>Изменение времени</a:t>
                      </a:r>
                      <a:r>
                        <a:rPr lang="ru-RU" baseline="0" dirty="0" smtClean="0"/>
                        <a:t> проекта</a:t>
                      </a:r>
                      <a:endParaRPr lang="ru-RU" dirty="0"/>
                    </a:p>
                  </a:txBody>
                  <a:tcPr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 изменится</a:t>
                      </a:r>
                      <a:endParaRPr lang="ru-RU" dirty="0"/>
                    </a:p>
                  </a:txBody>
                  <a:tcPr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800" kern="50" dirty="0">
                          <a:latin typeface="+mn-lt"/>
                          <a:ea typeface="DejaVu Sans"/>
                          <a:cs typeface="Arial Unicode MS"/>
                        </a:rPr>
                        <a:t>5.00% </a:t>
                      </a:r>
                      <a:r>
                        <a:rPr lang="ru-RU" sz="1800" b="1" kern="0" dirty="0">
                          <a:latin typeface="+mn-lt"/>
                          <a:ea typeface="Times New Roman"/>
                          <a:cs typeface="Arial Unicode MS"/>
                        </a:rPr>
                        <a:t> </a:t>
                      </a:r>
                      <a:r>
                        <a:rPr lang="uk-UA" sz="1800" kern="50" dirty="0">
                          <a:latin typeface="+mn-lt"/>
                          <a:ea typeface="DejaVu Sans"/>
                          <a:cs typeface="Arial Unicode MS"/>
                        </a:rPr>
                        <a:t>/ </a:t>
                      </a:r>
                      <a:r>
                        <a:rPr lang="uk-UA" sz="1800" kern="50" dirty="0" smtClean="0">
                          <a:latin typeface="+mn-lt"/>
                          <a:ea typeface="DejaVu Sans"/>
                          <a:cs typeface="Arial Unicode MS"/>
                        </a:rPr>
                        <a:t>3,5%</a:t>
                      </a:r>
                      <a:endParaRPr lang="ru-RU" sz="18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800" kern="50" dirty="0">
                          <a:latin typeface="+mn-lt"/>
                          <a:ea typeface="DejaVu Sans"/>
                          <a:cs typeface="Arial Unicode MS"/>
                        </a:rPr>
                        <a:t>10.00% / </a:t>
                      </a:r>
                      <a:r>
                        <a:rPr lang="uk-UA" sz="1800" kern="50" dirty="0" smtClean="0">
                          <a:latin typeface="+mn-lt"/>
                          <a:ea typeface="DejaVu Sans"/>
                          <a:cs typeface="Arial Unicode MS"/>
                        </a:rPr>
                        <a:t>7%</a:t>
                      </a:r>
                      <a:endParaRPr lang="ru-RU" sz="18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rgbClr val="E48578"/>
                    </a:solidFill>
                  </a:tcPr>
                </a:tc>
              </a:tr>
            </a:tbl>
          </a:graphicData>
        </a:graphic>
      </p:graphicFrame>
      <p:sp>
        <p:nvSpPr>
          <p:cNvPr id="5" name="Rounded Rectangle 16"/>
          <p:cNvSpPr/>
          <p:nvPr/>
        </p:nvSpPr>
        <p:spPr>
          <a:xfrm>
            <a:off x="4643438" y="2786058"/>
            <a:ext cx="672632" cy="36004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ounded Rectangle 17"/>
          <p:cNvSpPr/>
          <p:nvPr/>
        </p:nvSpPr>
        <p:spPr>
          <a:xfrm>
            <a:off x="5572132" y="2786058"/>
            <a:ext cx="672632" cy="360040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Connector 19"/>
          <p:cNvCxnSpPr/>
          <p:nvPr/>
        </p:nvCxnSpPr>
        <p:spPr>
          <a:xfrm rot="10800000" flipV="1">
            <a:off x="2143108" y="3143248"/>
            <a:ext cx="2786082" cy="157163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0"/>
          <p:cNvCxnSpPr>
            <a:stCxn id="6" idx="2"/>
          </p:cNvCxnSpPr>
          <p:nvPr/>
        </p:nvCxnSpPr>
        <p:spPr>
          <a:xfrm rot="16200000" flipH="1">
            <a:off x="5634558" y="3419988"/>
            <a:ext cx="1497348" cy="94956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348" y="4786322"/>
            <a:ext cx="3363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Экспертная оценка влияния на бюджет проекта в случае, если риск случиться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714876" y="4572008"/>
            <a:ext cx="3834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Общий резерв, который необходим для страховки этого риска в бюджете =</a:t>
            </a:r>
          </a:p>
          <a:p>
            <a:pPr algn="ctr"/>
            <a:r>
              <a:rPr lang="ru-RU" dirty="0" smtClean="0"/>
              <a:t>0,7 (вероятность)* 2% (экспертная оценка влияния)=1,4%</a:t>
            </a:r>
            <a:endParaRPr lang="ru-RU" dirty="0"/>
          </a:p>
        </p:txBody>
      </p:sp>
      <p:sp>
        <p:nvSpPr>
          <p:cNvPr id="19" name="Содержимое 18"/>
          <p:cNvSpPr txBox="1">
            <a:spLocks noGrp="1"/>
          </p:cNvSpPr>
          <p:nvPr>
            <p:ph sz="quarter" idx="1"/>
          </p:nvPr>
        </p:nvSpPr>
        <p:spPr>
          <a:xfrm>
            <a:off x="428625" y="1357313"/>
            <a:ext cx="825817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Риск</a:t>
            </a:r>
            <a:r>
              <a:rPr lang="ru-RU" sz="1600" dirty="0" smtClean="0"/>
              <a:t> </a:t>
            </a:r>
            <a:r>
              <a:rPr lang="ru-RU" sz="1600" b="1" dirty="0" smtClean="0"/>
              <a:t>1</a:t>
            </a:r>
            <a:r>
              <a:rPr lang="ru-RU" sz="1600" dirty="0" smtClean="0"/>
              <a:t>. </a:t>
            </a:r>
            <a:r>
              <a:rPr lang="ru-RU" sz="1600" dirty="0" smtClean="0">
                <a:ea typeface="Times New Roman"/>
                <a:cs typeface="Times New Roman"/>
              </a:rPr>
              <a:t>Противодействие со стороны персонала – </a:t>
            </a:r>
            <a:r>
              <a:rPr lang="ru-RU" sz="1600" b="1" dirty="0" smtClean="0">
                <a:ea typeface="Times New Roman"/>
                <a:cs typeface="Times New Roman"/>
              </a:rPr>
              <a:t>70% </a:t>
            </a:r>
            <a:r>
              <a:rPr lang="ru-RU" sz="1600" dirty="0" smtClean="0">
                <a:ea typeface="Times New Roman"/>
                <a:cs typeface="Times New Roman"/>
              </a:rPr>
              <a:t>вероятность (из таблицы)</a:t>
            </a:r>
            <a:endParaRPr lang="ru-RU" sz="1600" b="1" dirty="0" smtClean="0">
              <a:ea typeface="Times New Roman"/>
              <a:cs typeface="Times New Roman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008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24" y="285728"/>
            <a:ext cx="7772400" cy="296842"/>
          </a:xfrm>
        </p:spPr>
        <p:txBody>
          <a:bodyPr>
            <a:noAutofit/>
          </a:bodyPr>
          <a:lstStyle/>
          <a:p>
            <a:r>
              <a:rPr lang="ru-RU" sz="2000" dirty="0" smtClean="0">
                <a:solidFill>
                  <a:srgbClr val="C00000"/>
                </a:solidFill>
              </a:rPr>
              <a:t>продолжение Примера </a:t>
            </a:r>
            <a:endParaRPr lang="ru-RU" sz="2000" dirty="0"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t"/>
            <a:endParaRPr lang="ru-RU" b="1" dirty="0" smtClean="0"/>
          </a:p>
          <a:p>
            <a:endParaRPr lang="ru-RU" dirty="0"/>
          </a:p>
        </p:txBody>
      </p:sp>
      <p:graphicFrame>
        <p:nvGraphicFramePr>
          <p:cNvPr id="4" name="Table 13"/>
          <p:cNvGraphicFramePr>
            <a:graphicFrameLocks noGrp="1"/>
          </p:cNvGraphicFramePr>
          <p:nvPr/>
        </p:nvGraphicFramePr>
        <p:xfrm>
          <a:off x="571472" y="857232"/>
          <a:ext cx="821536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842"/>
                <a:gridCol w="2053842"/>
                <a:gridCol w="2053842"/>
                <a:gridCol w="2053842"/>
              </a:tblGrid>
              <a:tr h="408003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Оптимистический сценарий</a:t>
                      </a:r>
                      <a:endParaRPr lang="ru-RU" sz="12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Реалистический  сценарий</a:t>
                      </a:r>
                      <a:endParaRPr lang="ru-RU" sz="12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Пессимистический сценарий</a:t>
                      </a:r>
                      <a:endParaRPr lang="ru-RU" sz="12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</a:tr>
              <a:tr h="4389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Изменение</a:t>
                      </a:r>
                      <a:r>
                        <a:rPr lang="ru-RU" sz="1200" baseline="0" dirty="0" smtClean="0"/>
                        <a:t> бюджета проекта</a:t>
                      </a:r>
                      <a:endParaRPr lang="ru-RU" sz="1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-2.00%</a:t>
                      </a:r>
                      <a:r>
                        <a:rPr lang="ru-RU" sz="1100" baseline="0" dirty="0" smtClean="0"/>
                        <a:t> / -1,4%</a:t>
                      </a:r>
                      <a:endParaRPr lang="ru-RU" sz="11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100" kern="50" dirty="0" smtClean="0">
                          <a:latin typeface="+mn-lt"/>
                          <a:ea typeface="DejaVu Sans"/>
                          <a:cs typeface="Arial Unicode MS"/>
                        </a:rPr>
                        <a:t>3.00% / 2,1%</a:t>
                      </a:r>
                      <a:endParaRPr lang="ru-RU" sz="11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100" kern="50" dirty="0" smtClean="0">
                          <a:latin typeface="+mn-lt"/>
                          <a:ea typeface="DejaVu Sans"/>
                          <a:cs typeface="Arial Unicode MS"/>
                        </a:rPr>
                        <a:t>10.00% / 7%</a:t>
                      </a:r>
                      <a:endParaRPr lang="ru-RU" sz="1100" kern="50" dirty="0" smtClean="0">
                        <a:latin typeface="+mn-lt"/>
                        <a:ea typeface="DejaVu Sans"/>
                        <a:cs typeface="Arial Unicode M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ru-RU" sz="11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38941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Изменение времени</a:t>
                      </a:r>
                      <a:r>
                        <a:rPr lang="ru-RU" sz="1200" baseline="0" dirty="0" smtClean="0"/>
                        <a:t> проекта</a:t>
                      </a:r>
                      <a:endParaRPr lang="ru-RU" sz="1200" dirty="0"/>
                    </a:p>
                  </a:txBody>
                  <a:tcPr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Не изменится</a:t>
                      </a:r>
                      <a:endParaRPr lang="ru-RU" sz="1100" dirty="0"/>
                    </a:p>
                  </a:txBody>
                  <a:tcPr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smtClean="0"/>
                        <a:t>Не изменится</a:t>
                      </a:r>
                      <a:endParaRPr lang="ru-RU" sz="1100" dirty="0"/>
                    </a:p>
                  </a:txBody>
                  <a:tcPr marL="34925" marR="34925" marT="34925" marB="34925"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Не изменится</a:t>
                      </a:r>
                      <a:endParaRPr lang="ru-RU" sz="1100" dirty="0"/>
                    </a:p>
                  </a:txBody>
                  <a:tcPr marL="34925" marR="34925" marT="34925" marB="34925">
                    <a:solidFill>
                      <a:srgbClr val="E4857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13"/>
          <p:cNvGraphicFramePr>
            <a:graphicFrameLocks noGrp="1"/>
          </p:cNvGraphicFramePr>
          <p:nvPr/>
        </p:nvGraphicFramePr>
        <p:xfrm>
          <a:off x="571472" y="2643182"/>
          <a:ext cx="8176424" cy="1500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106"/>
                <a:gridCol w="2044106"/>
                <a:gridCol w="2044106"/>
                <a:gridCol w="2044106"/>
              </a:tblGrid>
              <a:tr h="537807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Оптимистический сценарий</a:t>
                      </a:r>
                      <a:endParaRPr lang="ru-RU" sz="12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Реалистический  сценарий</a:t>
                      </a:r>
                      <a:endParaRPr lang="ru-RU" sz="12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Пессимистический сценарий</a:t>
                      </a:r>
                      <a:endParaRPr lang="ru-RU" sz="12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</a:tr>
              <a:tr h="481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Изменение</a:t>
                      </a:r>
                      <a:r>
                        <a:rPr lang="ru-RU" sz="1200" baseline="0" dirty="0" smtClean="0"/>
                        <a:t> бюджета проекта</a:t>
                      </a:r>
                      <a:endParaRPr lang="ru-RU" sz="1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/>
                        <a:t>Не изменится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100" kern="50" dirty="0" smtClean="0">
                          <a:latin typeface="+mn-lt"/>
                          <a:ea typeface="DejaVu Sans"/>
                          <a:cs typeface="Arial Unicode MS"/>
                        </a:rPr>
                        <a:t>-2.00</a:t>
                      </a:r>
                      <a:r>
                        <a:rPr lang="uk-UA" sz="1100" kern="50" dirty="0">
                          <a:latin typeface="+mn-lt"/>
                          <a:ea typeface="DejaVu Sans"/>
                          <a:cs typeface="Arial Unicode MS"/>
                        </a:rPr>
                        <a:t>% </a:t>
                      </a:r>
                      <a:r>
                        <a:rPr lang="ru-RU" sz="1100" b="1" kern="0" dirty="0">
                          <a:latin typeface="+mn-lt"/>
                          <a:ea typeface="Times New Roman"/>
                          <a:cs typeface="Arial Unicode MS"/>
                        </a:rPr>
                        <a:t> </a:t>
                      </a:r>
                      <a:r>
                        <a:rPr lang="uk-UA" sz="1100" kern="50" dirty="0">
                          <a:latin typeface="+mn-lt"/>
                          <a:ea typeface="DejaVu Sans"/>
                          <a:cs typeface="Arial Unicode MS"/>
                        </a:rPr>
                        <a:t>/ </a:t>
                      </a:r>
                      <a:r>
                        <a:rPr lang="uk-UA" sz="1100" kern="50" dirty="0" smtClean="0">
                          <a:latin typeface="+mn-lt"/>
                          <a:ea typeface="DejaVu Sans"/>
                          <a:cs typeface="Arial Unicode MS"/>
                        </a:rPr>
                        <a:t>-1.0%</a:t>
                      </a:r>
                      <a:r>
                        <a:rPr lang="ru-RU" sz="1100" b="1" kern="0" dirty="0">
                          <a:latin typeface="+mn-lt"/>
                          <a:ea typeface="Times New Roman"/>
                          <a:cs typeface="Arial Unicode MS"/>
                        </a:rPr>
                        <a:t> </a:t>
                      </a:r>
                      <a:endParaRPr lang="ru-RU" sz="11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100" kern="50" dirty="0" smtClean="0">
                          <a:latin typeface="+mn-lt"/>
                          <a:ea typeface="DejaVu Sans"/>
                          <a:cs typeface="Arial Unicode MS"/>
                        </a:rPr>
                        <a:t>-4.00</a:t>
                      </a:r>
                      <a:r>
                        <a:rPr lang="uk-UA" sz="1100" kern="50" dirty="0">
                          <a:latin typeface="+mn-lt"/>
                          <a:ea typeface="DejaVu Sans"/>
                          <a:cs typeface="Arial Unicode MS"/>
                        </a:rPr>
                        <a:t>% / </a:t>
                      </a:r>
                      <a:r>
                        <a:rPr lang="uk-UA" sz="1100" kern="50" dirty="0" smtClean="0">
                          <a:latin typeface="+mn-lt"/>
                          <a:ea typeface="DejaVu Sans"/>
                          <a:cs typeface="Arial Unicode MS"/>
                        </a:rPr>
                        <a:t>-2,8%</a:t>
                      </a:r>
                      <a:endParaRPr lang="ru-RU" sz="11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81196"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Изменение времени</a:t>
                      </a:r>
                      <a:r>
                        <a:rPr lang="ru-RU" sz="1200" baseline="0" dirty="0" smtClean="0"/>
                        <a:t> проекта</a:t>
                      </a:r>
                      <a:endParaRPr lang="ru-RU" sz="1200" dirty="0"/>
                    </a:p>
                  </a:txBody>
                  <a:tcPr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Не изменится</a:t>
                      </a:r>
                      <a:endParaRPr lang="ru-RU" sz="1100" dirty="0"/>
                    </a:p>
                  </a:txBody>
                  <a:tcPr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100" kern="50" dirty="0">
                          <a:latin typeface="+mn-lt"/>
                          <a:ea typeface="DejaVu Sans"/>
                          <a:cs typeface="Arial Unicode MS"/>
                        </a:rPr>
                        <a:t>5.00% </a:t>
                      </a:r>
                      <a:r>
                        <a:rPr lang="ru-RU" sz="1100" b="1" kern="0" dirty="0">
                          <a:latin typeface="+mn-lt"/>
                          <a:ea typeface="Times New Roman"/>
                          <a:cs typeface="Arial Unicode MS"/>
                        </a:rPr>
                        <a:t> </a:t>
                      </a:r>
                      <a:r>
                        <a:rPr lang="uk-UA" sz="1100" kern="50" dirty="0">
                          <a:latin typeface="+mn-lt"/>
                          <a:ea typeface="DejaVu Sans"/>
                          <a:cs typeface="Arial Unicode MS"/>
                        </a:rPr>
                        <a:t>/ </a:t>
                      </a:r>
                      <a:r>
                        <a:rPr lang="uk-UA" sz="1100" kern="50" dirty="0" smtClean="0">
                          <a:latin typeface="+mn-lt"/>
                          <a:ea typeface="DejaVu Sans"/>
                          <a:cs typeface="Arial Unicode MS"/>
                        </a:rPr>
                        <a:t>2,5%</a:t>
                      </a:r>
                      <a:endParaRPr lang="ru-RU" sz="11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100" kern="50" dirty="0">
                          <a:latin typeface="+mn-lt"/>
                          <a:ea typeface="DejaVu Sans"/>
                          <a:cs typeface="Arial Unicode MS"/>
                        </a:rPr>
                        <a:t>10.00% / </a:t>
                      </a:r>
                      <a:r>
                        <a:rPr lang="uk-UA" sz="1100" kern="50" dirty="0" smtClean="0">
                          <a:latin typeface="+mn-lt"/>
                          <a:ea typeface="DejaVu Sans"/>
                          <a:cs typeface="Arial Unicode MS"/>
                        </a:rPr>
                        <a:t>7%</a:t>
                      </a:r>
                      <a:endParaRPr lang="ru-RU" sz="11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rgbClr val="E4857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13"/>
          <p:cNvGraphicFramePr>
            <a:graphicFrameLocks noGrp="1"/>
          </p:cNvGraphicFramePr>
          <p:nvPr/>
        </p:nvGraphicFramePr>
        <p:xfrm>
          <a:off x="428596" y="4857760"/>
          <a:ext cx="8462176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544"/>
                <a:gridCol w="2115544"/>
                <a:gridCol w="2115544"/>
                <a:gridCol w="2115544"/>
              </a:tblGrid>
              <a:tr h="467864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Оптимистический сценарий</a:t>
                      </a:r>
                      <a:endParaRPr lang="ru-RU" sz="14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Реалистический  сценарий</a:t>
                      </a:r>
                      <a:endParaRPr lang="ru-RU" sz="14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Пессимистический сценарий</a:t>
                      </a:r>
                      <a:endParaRPr lang="ru-RU" sz="1400" dirty="0"/>
                    </a:p>
                  </a:txBody>
                  <a:tcPr>
                    <a:solidFill>
                      <a:srgbClr val="D74835"/>
                    </a:solidFill>
                  </a:tcPr>
                </a:tc>
              </a:tr>
              <a:tr h="517113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Изменение</a:t>
                      </a:r>
                      <a:r>
                        <a:rPr lang="ru-RU" sz="1600" baseline="0" dirty="0" smtClean="0"/>
                        <a:t> бюджета проекта</a:t>
                      </a:r>
                      <a:endParaRPr lang="ru-RU" sz="16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-2.7%</a:t>
                      </a:r>
                      <a:endParaRPr lang="ru-RU" sz="16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600" kern="50" dirty="0" smtClean="0">
                          <a:latin typeface="+mn-lt"/>
                          <a:ea typeface="DejaVu Sans"/>
                          <a:cs typeface="Arial Unicode MS"/>
                        </a:rPr>
                        <a:t>2.05% </a:t>
                      </a:r>
                      <a:r>
                        <a:rPr lang="ru-RU" sz="1600" b="1" kern="0" dirty="0">
                          <a:latin typeface="+mn-lt"/>
                          <a:ea typeface="Times New Roman"/>
                          <a:cs typeface="Arial Unicode MS"/>
                        </a:rPr>
                        <a:t>  </a:t>
                      </a:r>
                      <a:endParaRPr lang="ru-RU" sz="16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600" kern="50" dirty="0" smtClean="0">
                          <a:latin typeface="+mn-lt"/>
                          <a:ea typeface="DejaVu Sans"/>
                          <a:cs typeface="Arial Unicode MS"/>
                        </a:rPr>
                        <a:t>6.00%</a:t>
                      </a:r>
                      <a:endParaRPr lang="ru-RU" sz="16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17113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Изменение времени</a:t>
                      </a:r>
                      <a:r>
                        <a:rPr lang="ru-RU" sz="1600" baseline="0" dirty="0" smtClean="0"/>
                        <a:t> проекта</a:t>
                      </a:r>
                      <a:endParaRPr lang="ru-RU" sz="1600" dirty="0"/>
                    </a:p>
                  </a:txBody>
                  <a:tcPr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Не изменится</a:t>
                      </a:r>
                      <a:endParaRPr lang="ru-RU" sz="1600" dirty="0"/>
                    </a:p>
                  </a:txBody>
                  <a:tcPr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600" kern="50" dirty="0">
                          <a:latin typeface="+mn-lt"/>
                          <a:ea typeface="DejaVu Sans"/>
                          <a:cs typeface="Arial Unicode MS"/>
                        </a:rPr>
                        <a:t>5.00% </a:t>
                      </a:r>
                      <a:r>
                        <a:rPr lang="ru-RU" sz="1600" b="1" kern="0" dirty="0">
                          <a:latin typeface="+mn-lt"/>
                          <a:ea typeface="Times New Roman"/>
                          <a:cs typeface="Arial Unicode MS"/>
                        </a:rPr>
                        <a:t> </a:t>
                      </a:r>
                      <a:endParaRPr lang="ru-RU" sz="16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rgbClr val="E485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uk-UA" sz="1600" kern="50" dirty="0">
                          <a:latin typeface="+mn-lt"/>
                          <a:ea typeface="DejaVu Sans"/>
                          <a:cs typeface="Arial Unicode MS"/>
                        </a:rPr>
                        <a:t>10.00</a:t>
                      </a:r>
                      <a:r>
                        <a:rPr lang="uk-UA" sz="1600" kern="50" dirty="0" smtClean="0">
                          <a:latin typeface="+mn-lt"/>
                          <a:ea typeface="DejaVu Sans"/>
                          <a:cs typeface="Arial Unicode MS"/>
                        </a:rPr>
                        <a:t>%</a:t>
                      </a:r>
                      <a:endParaRPr lang="ru-RU" sz="1600" kern="50" dirty="0">
                        <a:latin typeface="+mn-lt"/>
                        <a:ea typeface="DejaVu Sans"/>
                        <a:cs typeface="Arial Unicode MS"/>
                      </a:endParaRPr>
                    </a:p>
                  </a:txBody>
                  <a:tcPr marL="34925" marR="34925" marT="34925" marB="34925">
                    <a:solidFill>
                      <a:srgbClr val="E48578"/>
                    </a:solidFill>
                  </a:tcPr>
                </a:tc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571472" y="2357430"/>
            <a:ext cx="814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Риск</a:t>
            </a:r>
            <a:r>
              <a:rPr lang="ru-RU" sz="1400" dirty="0" smtClean="0"/>
              <a:t> </a:t>
            </a:r>
            <a:r>
              <a:rPr lang="ru-RU" sz="1400" b="1" dirty="0" smtClean="0"/>
              <a:t>3</a:t>
            </a:r>
            <a:r>
              <a:rPr lang="ru-RU" sz="1400" dirty="0" smtClean="0"/>
              <a:t>. </a:t>
            </a:r>
            <a:r>
              <a:rPr lang="ru-RU" sz="1400" dirty="0" smtClean="0">
                <a:ea typeface="Times New Roman"/>
                <a:cs typeface="Times New Roman"/>
              </a:rPr>
              <a:t>Сокращение вакансий– 5</a:t>
            </a:r>
            <a:r>
              <a:rPr lang="ru-RU" sz="1400" b="1" dirty="0" smtClean="0">
                <a:ea typeface="Times New Roman"/>
                <a:cs typeface="Times New Roman"/>
              </a:rPr>
              <a:t>0% </a:t>
            </a:r>
            <a:r>
              <a:rPr lang="ru-RU" sz="1400" dirty="0" smtClean="0">
                <a:ea typeface="Times New Roman"/>
                <a:cs typeface="Times New Roman"/>
              </a:rPr>
              <a:t>вероятность (из таблицы)</a:t>
            </a:r>
            <a:endParaRPr lang="ru-RU" sz="1400" b="1" dirty="0" smtClean="0">
              <a:ea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72" y="571480"/>
            <a:ext cx="8676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/>
              <a:t>Риск</a:t>
            </a:r>
            <a:r>
              <a:rPr lang="ru-RU" sz="1400" dirty="0" smtClean="0"/>
              <a:t> </a:t>
            </a:r>
            <a:r>
              <a:rPr lang="ru-RU" sz="1400" b="1" dirty="0" smtClean="0"/>
              <a:t>2</a:t>
            </a:r>
            <a:r>
              <a:rPr lang="ru-RU" sz="1400" dirty="0" smtClean="0"/>
              <a:t>. </a:t>
            </a:r>
            <a:r>
              <a:rPr lang="ru-RU" sz="1400" dirty="0" smtClean="0">
                <a:ea typeface="Times New Roman"/>
                <a:cs typeface="Times New Roman"/>
              </a:rPr>
              <a:t>Отсутствие поддержки системы из-за недофинансирования – </a:t>
            </a:r>
            <a:r>
              <a:rPr lang="ru-RU" sz="1400" b="1" dirty="0" smtClean="0">
                <a:ea typeface="Times New Roman"/>
                <a:cs typeface="Times New Roman"/>
              </a:rPr>
              <a:t>70% </a:t>
            </a:r>
            <a:r>
              <a:rPr lang="ru-RU" sz="1400" dirty="0" smtClean="0">
                <a:ea typeface="Times New Roman"/>
                <a:cs typeface="Times New Roman"/>
              </a:rPr>
              <a:t>вероятность (из таблицы)</a:t>
            </a:r>
            <a:endParaRPr lang="ru-RU" sz="1400" b="1" dirty="0" smtClean="0">
              <a:ea typeface="Times New Roman"/>
              <a:cs typeface="Times New Roman"/>
            </a:endParaRPr>
          </a:p>
          <a:p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71472" y="4214818"/>
            <a:ext cx="81439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И так далее….</a:t>
            </a:r>
          </a:p>
          <a:p>
            <a:r>
              <a:rPr lang="ru-RU" sz="1600" b="1" dirty="0" smtClean="0">
                <a:ea typeface="Times New Roman"/>
                <a:cs typeface="Times New Roman"/>
              </a:rPr>
              <a:t>СУММАРНО (по рискам)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5429264"/>
            <a:ext cx="720080" cy="93610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ounded Rectangle 9"/>
          <p:cNvSpPr/>
          <p:nvPr/>
        </p:nvSpPr>
        <p:spPr>
          <a:xfrm>
            <a:off x="6715140" y="5429264"/>
            <a:ext cx="720080" cy="9361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9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82594"/>
          </a:xfrm>
        </p:spPr>
        <p:txBody>
          <a:bodyPr>
            <a:noAutofit/>
          </a:bodyPr>
          <a:lstStyle/>
          <a:p>
            <a:r>
              <a:rPr lang="ru-RU" sz="2000" dirty="0" smtClean="0">
                <a:solidFill>
                  <a:srgbClr val="C00000"/>
                </a:solidFill>
              </a:rPr>
              <a:t>окончание Примера</a:t>
            </a:r>
            <a:endParaRPr lang="ru-RU" sz="2000" dirty="0"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00034" y="857232"/>
            <a:ext cx="8186766" cy="5162568"/>
          </a:xfrm>
        </p:spPr>
        <p:txBody>
          <a:bodyPr/>
          <a:lstStyle/>
          <a:p>
            <a:pPr algn="just">
              <a:buNone/>
            </a:pPr>
            <a:r>
              <a:rPr lang="ru-RU" sz="2800" dirty="0" smtClean="0"/>
              <a:t>Приведенный расчет показывает, что в случае </a:t>
            </a:r>
            <a:r>
              <a:rPr lang="ru-RU" sz="2800" b="1" dirty="0" smtClean="0"/>
              <a:t>реалистического </a:t>
            </a:r>
          </a:p>
          <a:p>
            <a:pPr algn="just">
              <a:buNone/>
            </a:pPr>
            <a:r>
              <a:rPr lang="ru-RU" sz="2800" dirty="0" smtClean="0"/>
              <a:t>развития отклонения проекта по критериям стоимости (5%) и времени (18%) </a:t>
            </a:r>
            <a:r>
              <a:rPr lang="ru-RU" sz="2800" b="1" dirty="0" smtClean="0"/>
              <a:t>не выходят за пределы допустимых</a:t>
            </a:r>
            <a:r>
              <a:rPr lang="ru-RU" sz="2800" dirty="0" smtClean="0"/>
              <a:t>. </a:t>
            </a:r>
          </a:p>
          <a:p>
            <a:pPr algn="just">
              <a:buNone/>
            </a:pPr>
            <a:endParaRPr lang="ru-RU" sz="2800" b="1" dirty="0" smtClean="0">
              <a:solidFill>
                <a:srgbClr val="C00000"/>
              </a:solidFill>
            </a:endParaRPr>
          </a:p>
          <a:p>
            <a:pPr algn="just">
              <a:buNone/>
            </a:pPr>
            <a:r>
              <a:rPr lang="ru-RU" sz="2800" b="1" dirty="0" smtClean="0">
                <a:solidFill>
                  <a:srgbClr val="C00000"/>
                </a:solidFill>
              </a:rPr>
              <a:t>Но</a:t>
            </a:r>
            <a:r>
              <a:rPr lang="ru-RU" sz="2800" b="1" dirty="0" smtClean="0"/>
              <a:t>, </a:t>
            </a:r>
            <a:r>
              <a:rPr lang="ru-RU" sz="2800" dirty="0" smtClean="0"/>
              <a:t>принимая во внимание возможный </a:t>
            </a:r>
            <a:r>
              <a:rPr lang="ru-RU" sz="2800" b="1" dirty="0" smtClean="0"/>
              <a:t>пессимистический</a:t>
            </a:r>
            <a:r>
              <a:rPr lang="ru-RU" sz="2800" dirty="0" smtClean="0"/>
              <a:t> вариант развития (6,5%), можно рекомендовать размер резервного фонда в ___% от бюджета (___ тыс. </a:t>
            </a:r>
            <a:r>
              <a:rPr lang="ru-RU" sz="2800" dirty="0" err="1" smtClean="0"/>
              <a:t>грн</a:t>
            </a:r>
            <a:r>
              <a:rPr lang="ru-RU" sz="2800" dirty="0" smtClean="0"/>
              <a:t>.)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95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662" y="28572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ВЫХОДЫ процесса количественного анализа рисков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Обновленный реестр рисков</a:t>
            </a:r>
          </a:p>
          <a:p>
            <a:r>
              <a:rPr lang="ru-RU" dirty="0" smtClean="0"/>
              <a:t>Вероятностный анализ проекта</a:t>
            </a:r>
          </a:p>
          <a:p>
            <a:r>
              <a:rPr lang="ru-RU" dirty="0" smtClean="0"/>
              <a:t>Вероятность достижения целей проекта по стоимости и срокам</a:t>
            </a:r>
          </a:p>
          <a:p>
            <a:r>
              <a:rPr lang="ru-RU" dirty="0" smtClean="0"/>
              <a:t>Список количества определенных рисков с расставленными приоритетами</a:t>
            </a:r>
          </a:p>
          <a:p>
            <a:r>
              <a:rPr lang="ru-RU" dirty="0" smtClean="0"/>
              <a:t>Тенденции результатов количественного анализа рисков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421806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Предназначение процесса</a:t>
            </a:r>
          </a:p>
          <a:p>
            <a:pPr>
              <a:buNone/>
            </a:pPr>
            <a:endParaRPr lang="ru-RU" dirty="0" smtClean="0"/>
          </a:p>
          <a:p>
            <a:r>
              <a:rPr lang="ru-RU" dirty="0" smtClean="0"/>
              <a:t>Разработка вариантов действий для снижения угроз целям проекта и/или расширению возможностей</a:t>
            </a:r>
          </a:p>
          <a:p>
            <a:r>
              <a:rPr lang="ru-RU" dirty="0" smtClean="0"/>
              <a:t>Определение и назначение лица «ответственное за реагирование на риски»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3500" b="1" dirty="0" smtClean="0">
                <a:solidFill>
                  <a:schemeClr val="bg1"/>
                </a:solidFill>
              </a:rPr>
              <a:t>Планирование реагирования на (известные) риски</a:t>
            </a:r>
            <a:endParaRPr lang="ru-RU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68346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</a:rPr>
              <a:t>Стратегии обращения с рисками</a:t>
            </a:r>
            <a:endParaRPr lang="ru-RU" dirty="0">
              <a:solidFill>
                <a:srgbClr val="C00000"/>
              </a:solidFill>
            </a:endParaRPr>
          </a:p>
        </p:txBody>
      </p:sp>
      <p:graphicFrame>
        <p:nvGraphicFramePr>
          <p:cNvPr id="4" name="Содержимое 4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i="1" dirty="0" smtClean="0"/>
              <a:t>Мартин </a:t>
            </a:r>
            <a:r>
              <a:rPr lang="ru-RU" sz="1100" i="1" dirty="0" err="1" smtClean="0"/>
              <a:t>Вивьен</a:t>
            </a:r>
            <a:r>
              <a:rPr lang="ru-RU" sz="1100" i="1" dirty="0" smtClean="0"/>
              <a:t> Подготовка проекта </a:t>
            </a:r>
            <a:r>
              <a:rPr lang="en-US" sz="1100" i="1" dirty="0" smtClean="0"/>
              <a:t>BZR700</a:t>
            </a:r>
            <a:r>
              <a:rPr lang="ru-RU" sz="1100" i="1" dirty="0" err="1"/>
              <a:t>_Блок</a:t>
            </a:r>
            <a:r>
              <a:rPr lang="ru-RU" sz="1100" i="1" dirty="0"/>
              <a:t> 3 Книга 1 </a:t>
            </a:r>
            <a:endParaRPr lang="ru-RU" sz="1100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662" y="28572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Стратегии реагирования на негативные риски </a:t>
            </a:r>
            <a:r>
              <a:rPr lang="ru-RU" sz="2200" dirty="0" smtClean="0">
                <a:solidFill>
                  <a:srgbClr val="C00000"/>
                </a:solidFill>
              </a:rPr>
              <a:t>(угрозы)</a:t>
            </a:r>
            <a:endParaRPr lang="ru-RU" dirty="0">
              <a:solidFill>
                <a:srgbClr val="C00000"/>
              </a:solidFill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914400" y="1785924"/>
          <a:ext cx="7772400" cy="37147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14460"/>
                <a:gridCol w="6257940"/>
              </a:tblGrid>
              <a:tr h="1238259">
                <a:tc>
                  <a:txBody>
                    <a:bodyPr/>
                    <a:lstStyle/>
                    <a:p>
                      <a:r>
                        <a:rPr lang="ru-RU" b="1" dirty="0" smtClean="0"/>
                        <a:t>Уклонение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Предусматривает изменение плана управления проектом т.о., чтобы </a:t>
                      </a:r>
                      <a:r>
                        <a:rPr lang="ru-RU" b="0" i="1" dirty="0" smtClean="0"/>
                        <a:t>полностью исключить угрозу </a:t>
                      </a:r>
                      <a:r>
                        <a:rPr lang="ru-RU" b="0" dirty="0" smtClean="0"/>
                        <a:t>(наиболее радикальное проявление – полное закрытие проекта)</a:t>
                      </a:r>
                    </a:p>
                  </a:txBody>
                  <a:tcPr/>
                </a:tc>
              </a:tr>
              <a:tr h="1238259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Передача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i="1" dirty="0" smtClean="0"/>
                        <a:t>Перекладывание</a:t>
                      </a:r>
                      <a:r>
                        <a:rPr lang="ru-RU" b="0" baseline="0" dirty="0" smtClean="0"/>
                        <a:t> негативного воздействия в полном объеме , а также, ответственности за реагирование </a:t>
                      </a:r>
                      <a:r>
                        <a:rPr lang="ru-RU" b="0" i="1" baseline="0" dirty="0" smtClean="0"/>
                        <a:t>на третью сторону</a:t>
                      </a:r>
                      <a:endParaRPr lang="ru-RU" b="0" i="1" dirty="0"/>
                    </a:p>
                  </a:txBody>
                  <a:tcPr/>
                </a:tc>
              </a:tr>
              <a:tr h="1238259">
                <a:tc>
                  <a:txBody>
                    <a:bodyPr/>
                    <a:lstStyle/>
                    <a:p>
                      <a:r>
                        <a:rPr lang="ru-RU" b="1" dirty="0" smtClean="0"/>
                        <a:t>Снижение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Снижение рисков предполагает </a:t>
                      </a:r>
                      <a:r>
                        <a:rPr kumimoji="0" lang="ru-RU" sz="1800" i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уменьшение вероятности</a:t>
                      </a:r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и/или воздействия негативного рискованного события </a:t>
                      </a:r>
                      <a:r>
                        <a:rPr kumimoji="0" lang="ru-RU" sz="1800" i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до приемлемых пределов</a:t>
                      </a:r>
                      <a:endParaRPr lang="ru-RU" b="0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21587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24" y="285728"/>
            <a:ext cx="7772400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«Нейтральная» стратегия</a:t>
            </a:r>
            <a:endParaRPr lang="ru-RU" dirty="0">
              <a:solidFill>
                <a:srgbClr val="C00000"/>
              </a:solidFill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12549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24" y="500042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Стратегии реагирования на положительные риски </a:t>
            </a:r>
            <a:r>
              <a:rPr lang="ru-RU" sz="2200" dirty="0" smtClean="0">
                <a:solidFill>
                  <a:srgbClr val="C00000"/>
                </a:solidFill>
              </a:rPr>
              <a:t>(благоприятные возможности)</a:t>
            </a:r>
            <a:endParaRPr lang="ru-RU" dirty="0">
              <a:solidFill>
                <a:srgbClr val="C00000"/>
              </a:solidFill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914400" y="1785924"/>
          <a:ext cx="7772400" cy="421387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43088"/>
                <a:gridCol w="5829312"/>
              </a:tblGrid>
              <a:tr h="1238259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Использование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Выбирается  для реагирования на риски, если с точки зрения организации необходимо, чтобы данная благоприятная возможность </a:t>
                      </a:r>
                      <a:r>
                        <a:rPr kumimoji="0" lang="ru-RU" sz="1800" b="0" i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гарантированно</a:t>
                      </a:r>
                      <a:r>
                        <a:rPr kumimoji="0"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была реализована</a:t>
                      </a:r>
                      <a:r>
                        <a:rPr kumimoji="0" lang="ru-RU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предназначена для устранения неопределенности, связанной с определенным позитивным риском)</a:t>
                      </a:r>
                      <a:endParaRPr lang="ru-RU" sz="1800" b="0" dirty="0" smtClean="0"/>
                    </a:p>
                  </a:txBody>
                  <a:tcPr/>
                </a:tc>
              </a:tr>
              <a:tr h="1238259">
                <a:tc>
                  <a:txBody>
                    <a:bodyPr/>
                    <a:lstStyle/>
                    <a:p>
                      <a:r>
                        <a:rPr lang="ru-RU" b="1" dirty="0" smtClean="0"/>
                        <a:t>Разделение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Передача части или всей ответственности за возможность </a:t>
                      </a:r>
                      <a:r>
                        <a:rPr kumimoji="0" lang="ru-RU" sz="1800" i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третьей стороне</a:t>
                      </a:r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способной лучше других воспользоваться представившейся благоприятной возможностью </a:t>
                      </a:r>
                      <a:r>
                        <a:rPr kumimoji="0" lang="ru-RU" sz="1800" i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 интересах проекта</a:t>
                      </a:r>
                      <a:endParaRPr lang="ru-RU" b="0" i="1" dirty="0"/>
                    </a:p>
                  </a:txBody>
                  <a:tcPr/>
                </a:tc>
              </a:tr>
              <a:tr h="1238259">
                <a:tc>
                  <a:txBody>
                    <a:bodyPr/>
                    <a:lstStyle/>
                    <a:p>
                      <a:r>
                        <a:rPr lang="ru-RU" b="1" dirty="0" smtClean="0"/>
                        <a:t>Увеличение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0" i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Определение и максимизация </a:t>
                      </a:r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ключевых факторов, обусловливающих появление данных положительных воздействий, могут </a:t>
                      </a:r>
                      <a:r>
                        <a:rPr kumimoji="0" lang="ru-RU" sz="1800" i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повысить вероятность их наступления</a:t>
                      </a:r>
                      <a:endParaRPr lang="ru-RU" b="0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33667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ВЫХОДЫ процесса планирования реагирования на риски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Обновление реестра рисков</a:t>
            </a:r>
          </a:p>
          <a:p>
            <a:r>
              <a:rPr lang="ru-RU" dirty="0" smtClean="0"/>
              <a:t>Контрактные соглашения связанные с рисками</a:t>
            </a:r>
          </a:p>
          <a:p>
            <a:r>
              <a:rPr lang="ru-RU" dirty="0" smtClean="0"/>
              <a:t>Обновление плана управления проектом</a:t>
            </a:r>
          </a:p>
          <a:p>
            <a:r>
              <a:rPr lang="ru-RU" dirty="0" smtClean="0"/>
              <a:t>Обновление документов проекта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4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0" y="2982913"/>
            <a:ext cx="8820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endParaRPr lang="uk-UA">
              <a:latin typeface="Comic Sans MS" pitchFamily="66" charset="0"/>
            </a:endParaRPr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251842" y="1363252"/>
            <a:ext cx="8712646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05000"/>
              </a:lnSpc>
              <a:spcAft>
                <a:spcPts val="600"/>
              </a:spcAft>
              <a:buFontTx/>
              <a:buBlip>
                <a:blip r:embed="rId3"/>
              </a:buBlip>
            </a:pPr>
            <a:r>
              <a:rPr lang="ru-RU" sz="2400" dirty="0">
                <a:solidFill>
                  <a:srgbClr val="000000"/>
                </a:solidFill>
                <a:latin typeface="Franklin Gothic Medium" pitchFamily="34" charset="0"/>
              </a:rPr>
              <a:t>  </a:t>
            </a:r>
            <a:r>
              <a:rPr lang="ru-RU" sz="2800" b="1" dirty="0">
                <a:solidFill>
                  <a:srgbClr val="C00000"/>
                </a:solidFill>
                <a:latin typeface="Franklin Gothic Medium" pitchFamily="34" charset="0"/>
              </a:rPr>
              <a:t>Управление проектами  </a:t>
            </a:r>
            <a:r>
              <a:rPr lang="ru-RU" sz="2400" dirty="0">
                <a:solidFill>
                  <a:srgbClr val="000000"/>
                </a:solidFill>
                <a:latin typeface="Franklin Gothic Medium" pitchFamily="34" charset="0"/>
              </a:rPr>
              <a:t>- это и</a:t>
            </a:r>
            <a:r>
              <a:rPr lang="ru-RU" sz="2400" dirty="0">
                <a:latin typeface="Franklin Gothic Medium" pitchFamily="34" charset="0"/>
              </a:rPr>
              <a:t>скусство руководства человеческими и материальными ресурсами и их координации на протяжении всего срока проекта, осуществляемым при помощи современных методов управления для достижения заданных целей, которые выражены в показателях масштаба, затрат, времени, качества и степени удовлетворения участников. </a:t>
            </a:r>
          </a:p>
          <a:p>
            <a:pPr lvl="2" eaLnBrk="1" hangingPunct="1">
              <a:lnSpc>
                <a:spcPct val="105000"/>
              </a:lnSpc>
              <a:spcAft>
                <a:spcPts val="600"/>
              </a:spcAft>
            </a:pPr>
            <a:r>
              <a:rPr lang="ru-RU" sz="2400" i="1" dirty="0">
                <a:solidFill>
                  <a:srgbClr val="0070C0"/>
                </a:solidFill>
                <a:latin typeface="Franklin Gothic Medium" pitchFamily="34" charset="0"/>
              </a:rPr>
              <a:t>(PMI </a:t>
            </a:r>
            <a:r>
              <a:rPr lang="ru-RU" sz="2400" i="1" dirty="0" err="1">
                <a:solidFill>
                  <a:srgbClr val="0070C0"/>
                </a:solidFill>
                <a:latin typeface="Franklin Gothic Medium" pitchFamily="34" charset="0"/>
              </a:rPr>
              <a:t>Standards</a:t>
            </a:r>
            <a:r>
              <a:rPr lang="ru-RU" sz="2400" i="1" dirty="0">
                <a:solidFill>
                  <a:srgbClr val="0070C0"/>
                </a:solidFill>
                <a:latin typeface="Franklin Gothic Medium" pitchFamily="34" charset="0"/>
              </a:rPr>
              <a:t> </a:t>
            </a:r>
            <a:r>
              <a:rPr lang="ru-RU" sz="2400" i="1" dirty="0" err="1">
                <a:solidFill>
                  <a:srgbClr val="0070C0"/>
                </a:solidFill>
                <a:latin typeface="Franklin Gothic Medium" pitchFamily="34" charset="0"/>
              </a:rPr>
              <a:t>Committee</a:t>
            </a:r>
            <a:r>
              <a:rPr lang="ru-RU" sz="2400" i="1" dirty="0">
                <a:solidFill>
                  <a:srgbClr val="0070C0"/>
                </a:solidFill>
                <a:latin typeface="Franklin Gothic Medium" pitchFamily="34" charset="0"/>
              </a:rPr>
              <a:t>, 1987)</a:t>
            </a:r>
            <a:endParaRPr lang="ru-RU" sz="2400" dirty="0">
              <a:solidFill>
                <a:srgbClr val="000000"/>
              </a:solidFill>
              <a:latin typeface="Franklin Gothic Medium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6817" y="144686"/>
            <a:ext cx="6875463" cy="9080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charset="0"/>
              </a:rPr>
              <a:t>Управление проектами     </a:t>
            </a:r>
          </a:p>
        </p:txBody>
      </p:sp>
      <p:pic>
        <p:nvPicPr>
          <p:cNvPr id="10247" name="Picture 2" descr="http://www.imaginegrafix.com/wp-content/uploads/2012/01/HeadPack-920x3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0" r="14925" b="4167"/>
          <a:stretch>
            <a:fillRect/>
          </a:stretch>
        </p:blipFill>
        <p:spPr bwMode="auto">
          <a:xfrm>
            <a:off x="5292080" y="4725144"/>
            <a:ext cx="3719512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4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sz="2400" dirty="0" smtClean="0"/>
              <a:t>Предназначение процесса</a:t>
            </a:r>
          </a:p>
          <a:p>
            <a:endParaRPr lang="ru-RU" sz="2400" dirty="0" smtClean="0"/>
          </a:p>
          <a:p>
            <a:r>
              <a:rPr lang="ru-RU" sz="2400" dirty="0" smtClean="0"/>
              <a:t>Применение плана реагирования на риски</a:t>
            </a:r>
          </a:p>
          <a:p>
            <a:r>
              <a:rPr lang="ru-RU" sz="2400" dirty="0" smtClean="0"/>
              <a:t>Слежение за выявленными рисками</a:t>
            </a:r>
          </a:p>
          <a:p>
            <a:r>
              <a:rPr lang="ru-RU" sz="2400" dirty="0" smtClean="0"/>
              <a:t>Контроль остаточных рисков</a:t>
            </a:r>
          </a:p>
          <a:p>
            <a:r>
              <a:rPr lang="ru-RU" sz="2400" dirty="0" smtClean="0"/>
              <a:t>Идентификация новых рисков</a:t>
            </a:r>
          </a:p>
          <a:p>
            <a:r>
              <a:rPr lang="ru-RU" sz="2400" dirty="0" smtClean="0"/>
              <a:t>Оценка эффективности процесса регулирования рисков</a:t>
            </a:r>
          </a:p>
          <a:p>
            <a:endParaRPr lang="ru-RU" sz="2400" dirty="0" smtClean="0"/>
          </a:p>
          <a:p>
            <a:pPr>
              <a:buNone/>
            </a:pPr>
            <a:r>
              <a:rPr lang="ru-RU" sz="2400" b="1" dirty="0" smtClean="0"/>
              <a:t>на протяжении жизненного цикла проекта</a:t>
            </a:r>
            <a:endParaRPr lang="ru-RU" sz="2400" b="1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3500" b="1" dirty="0" smtClean="0">
                <a:solidFill>
                  <a:schemeClr val="bg1"/>
                </a:solidFill>
              </a:rPr>
              <a:t>Мониторинг и управление рисками</a:t>
            </a:r>
            <a:endParaRPr lang="ru-RU" sz="35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414602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611560" y="927878"/>
            <a:ext cx="7992888" cy="4805378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Отчет мониторинга должен формироваться регулярно и </a:t>
            </a:r>
          </a:p>
          <a:p>
            <a:r>
              <a:rPr lang="ru-RU" b="1" dirty="0" smtClean="0"/>
              <a:t>обновлять</a:t>
            </a:r>
            <a:r>
              <a:rPr lang="ru-RU" dirty="0" smtClean="0"/>
              <a:t> данные анализа рисков</a:t>
            </a:r>
          </a:p>
          <a:p>
            <a:r>
              <a:rPr lang="ru-RU" b="1" dirty="0" smtClean="0"/>
              <a:t>добавлять</a:t>
            </a:r>
            <a:r>
              <a:rPr lang="ru-RU" dirty="0" smtClean="0"/>
              <a:t> новые риски (если таковые имеются)</a:t>
            </a:r>
          </a:p>
          <a:p>
            <a:endParaRPr lang="ru-RU" dirty="0" smtClean="0"/>
          </a:p>
          <a:p>
            <a:pPr>
              <a:buNone/>
            </a:pPr>
            <a:r>
              <a:rPr lang="ru-RU" dirty="0" smtClean="0"/>
              <a:t>Мониторинг и контроль могут повлечь за собой</a:t>
            </a:r>
          </a:p>
          <a:p>
            <a:r>
              <a:rPr lang="ru-RU" dirty="0" smtClean="0"/>
              <a:t>выбор альтернативных стратегий</a:t>
            </a:r>
          </a:p>
          <a:p>
            <a:r>
              <a:rPr lang="ru-RU" dirty="0" smtClean="0"/>
              <a:t>переоценку рисков</a:t>
            </a:r>
          </a:p>
          <a:p>
            <a:r>
              <a:rPr lang="ru-RU" dirty="0" smtClean="0"/>
              <a:t>перепланировку проекта для достижения базового плана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7555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ChangeArrowheads="1"/>
          </p:cNvSpPr>
          <p:nvPr/>
        </p:nvSpPr>
        <p:spPr bwMode="auto">
          <a:xfrm>
            <a:off x="0" y="2982913"/>
            <a:ext cx="8820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endParaRPr lang="uk-UA">
              <a:latin typeface="Comic Sans MS" pitchFamily="66" charset="0"/>
            </a:endParaRPr>
          </a:p>
        </p:txBody>
      </p:sp>
      <p:sp>
        <p:nvSpPr>
          <p:cNvPr id="72707" name="Text Box 4"/>
          <p:cNvSpPr txBox="1">
            <a:spLocks noChangeArrowheads="1"/>
          </p:cNvSpPr>
          <p:nvPr/>
        </p:nvSpPr>
        <p:spPr bwMode="auto">
          <a:xfrm>
            <a:off x="179388" y="1125538"/>
            <a:ext cx="8496300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>
                <a:solidFill>
                  <a:srgbClr val="000000"/>
                </a:solidFill>
                <a:latin typeface="Franklin Gothic Medium" pitchFamily="34" charset="0"/>
              </a:rPr>
              <a:t> </a:t>
            </a:r>
            <a:r>
              <a:rPr lang="ru-RU">
                <a:latin typeface="Franklin Gothic Medium" pitchFamily="34" charset="0"/>
              </a:rPr>
              <a:t>Отсутствие четких связей между проектом и основными стратегическими приоритетами организации, в том числе согласованных показателей, по которым можно судить о степени успеха.</a:t>
            </a:r>
          </a:p>
          <a:p>
            <a:pPr eaLnBrk="1" hangingPunct="1">
              <a:lnSpc>
                <a:spcPct val="105000"/>
              </a:lnSpc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>
                <a:latin typeface="Franklin Gothic Medium" pitchFamily="34" charset="0"/>
              </a:rPr>
              <a:t> Отсутствие явно выраженного лидера из числа менеджеров высшего звена.</a:t>
            </a:r>
          </a:p>
          <a:p>
            <a:pPr eaLnBrk="1" hangingPunct="1">
              <a:lnSpc>
                <a:spcPct val="105000"/>
              </a:lnSpc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>
                <a:latin typeface="Franklin Gothic Medium" pitchFamily="34" charset="0"/>
              </a:rPr>
              <a:t> Отсутствие эффективного вовлечения в проект заинтересованных сторон.</a:t>
            </a:r>
          </a:p>
          <a:p>
            <a:pPr eaLnBrk="1" hangingPunct="1">
              <a:lnSpc>
                <a:spcPct val="105000"/>
              </a:lnSpc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>
                <a:latin typeface="Franklin Gothic Medium" pitchFamily="34" charset="0"/>
              </a:rPr>
              <a:t> Нехватка необходимых навыков и проверенных подходов к управлению проектами и рисками. </a:t>
            </a:r>
          </a:p>
          <a:p>
            <a:pPr eaLnBrk="1" hangingPunct="1">
              <a:lnSpc>
                <a:spcPct val="105000"/>
              </a:lnSpc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>
                <a:latin typeface="Franklin Gothic Medium" pitchFamily="34" charset="0"/>
              </a:rPr>
              <a:t> Недостаточное внимание разделению разработки и реализации проекта на управляемые этапы.</a:t>
            </a:r>
          </a:p>
          <a:p>
            <a:pPr eaLnBrk="1" hangingPunct="1">
              <a:lnSpc>
                <a:spcPct val="105000"/>
              </a:lnSpc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>
                <a:latin typeface="Franklin Gothic Medium" pitchFamily="34" charset="0"/>
              </a:rPr>
              <a:t> Оценка предложений основана на начальной цене, а не долгосрочной ценности денег</a:t>
            </a:r>
          </a:p>
          <a:p>
            <a:pPr eaLnBrk="1" hangingPunct="1">
              <a:lnSpc>
                <a:spcPct val="105000"/>
              </a:lnSpc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>
                <a:latin typeface="Franklin Gothic Medium" pitchFamily="34" charset="0"/>
              </a:rPr>
              <a:t> Недостаточное понимание сущности деятельности отраслей поставок у высшего руководства организации и отсутствие необходимых контактов с этими отраслями.</a:t>
            </a:r>
          </a:p>
          <a:p>
            <a:pPr eaLnBrk="1" hangingPunct="1">
              <a:lnSpc>
                <a:spcPct val="105000"/>
              </a:lnSpc>
              <a:spcBef>
                <a:spcPts val="600"/>
              </a:spcBef>
              <a:buFontTx/>
              <a:buBlip>
                <a:blip r:embed="rId3"/>
              </a:buBlip>
            </a:pPr>
            <a:r>
              <a:rPr lang="ru-RU">
                <a:latin typeface="Franklin Gothic Medium" pitchFamily="34" charset="0"/>
              </a:rPr>
              <a:t> Отсутствие фактической интеграции проектной команды с заказчиками, командой поставщика и цепочкой поставок в целом. </a:t>
            </a:r>
            <a:endParaRPr lang="ru-RU">
              <a:solidFill>
                <a:srgbClr val="000000"/>
              </a:solidFill>
              <a:latin typeface="Franklin Gothic Medium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6875463" cy="908050"/>
          </a:xfrm>
          <a:prstGeom prst="rect">
            <a:avLst/>
          </a:prstGeom>
          <a:noFill/>
        </p:spPr>
        <p:txBody>
          <a:bodyPr bIns="91440" anchor="b" anchorCtr="0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333399"/>
                </a:solidFill>
                <a:latin typeface="Arial" pitchFamily="34" charset="0"/>
                <a:ea typeface="+mj-ea"/>
                <a:cs typeface="Arial" pitchFamily="34" charset="0"/>
              </a:rPr>
              <a:t>Общие причины неудач проектов    </a:t>
            </a:r>
          </a:p>
        </p:txBody>
      </p:sp>
    </p:spTree>
    <p:extLst>
      <p:ext uri="{BB962C8B-B14F-4D97-AF65-F5344CB8AC3E}">
        <p14:creationId xmlns:p14="http://schemas.microsoft.com/office/powerpoint/2010/main" val="420316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ChangeArrowheads="1"/>
          </p:cNvSpPr>
          <p:nvPr/>
        </p:nvSpPr>
        <p:spPr bwMode="auto">
          <a:xfrm>
            <a:off x="0" y="2982913"/>
            <a:ext cx="8820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endParaRPr lang="uk-UA">
              <a:latin typeface="Comic Sans MS" pitchFamily="66" charset="0"/>
            </a:endParaRPr>
          </a:p>
        </p:txBody>
      </p:sp>
      <p:sp>
        <p:nvSpPr>
          <p:cNvPr id="73731" name="Text Box 4"/>
          <p:cNvSpPr txBox="1">
            <a:spLocks noChangeArrowheads="1"/>
          </p:cNvSpPr>
          <p:nvPr/>
        </p:nvSpPr>
        <p:spPr bwMode="auto">
          <a:xfrm>
            <a:off x="179388" y="1125538"/>
            <a:ext cx="8496300" cy="495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20000"/>
              </a:spcBef>
              <a:spcAft>
                <a:spcPct val="20000"/>
              </a:spcAft>
              <a:buFontTx/>
              <a:buBlip>
                <a:blip r:embed="rId3"/>
              </a:buBlip>
            </a:pPr>
            <a:r>
              <a:rPr lang="ru-RU" sz="2000">
                <a:solidFill>
                  <a:srgbClr val="000000"/>
                </a:solidFill>
                <a:latin typeface="Franklin Gothic Medium" pitchFamily="34" charset="0"/>
              </a:rPr>
              <a:t> </a:t>
            </a:r>
            <a:r>
              <a:rPr lang="ru-RU" sz="2000">
                <a:latin typeface="Franklin Gothic Medium" pitchFamily="34" charset="0"/>
              </a:rPr>
              <a:t>Были ли достигнуты цели проекта?</a:t>
            </a:r>
          </a:p>
          <a:p>
            <a:pPr marL="0" lvl="1" eaLnBrk="1" hangingPunct="1">
              <a:lnSpc>
                <a:spcPct val="105000"/>
              </a:lnSpc>
              <a:spcBef>
                <a:spcPct val="20000"/>
              </a:spcBef>
              <a:spcAft>
                <a:spcPct val="20000"/>
              </a:spcAft>
              <a:buFontTx/>
              <a:buBlip>
                <a:blip r:embed="rId3"/>
              </a:buBlip>
            </a:pPr>
            <a:r>
              <a:rPr lang="ru-RU" sz="2000">
                <a:latin typeface="Franklin Gothic Medium" pitchFamily="34" charset="0"/>
              </a:rPr>
              <a:t> Была ли решена или рассмотрена проблема вашего спонсора? </a:t>
            </a:r>
          </a:p>
          <a:p>
            <a:pPr marL="0" lvl="2" eaLnBrk="1" hangingPunct="1">
              <a:lnSpc>
                <a:spcPct val="105000"/>
              </a:lnSpc>
              <a:spcBef>
                <a:spcPct val="20000"/>
              </a:spcBef>
              <a:spcAft>
                <a:spcPct val="20000"/>
              </a:spcAft>
              <a:buFontTx/>
              <a:buBlip>
                <a:blip r:embed="rId3"/>
              </a:buBlip>
            </a:pPr>
            <a:r>
              <a:rPr lang="ru-RU" sz="2000">
                <a:latin typeface="Franklin Gothic Medium" pitchFamily="34" charset="0"/>
              </a:rPr>
              <a:t>Что сейчас Вы сделали бы иначе, чтобы улучшить конечный результат?</a:t>
            </a:r>
          </a:p>
          <a:p>
            <a:pPr marL="0" lvl="3" eaLnBrk="1" hangingPunct="1">
              <a:lnSpc>
                <a:spcPct val="105000"/>
              </a:lnSpc>
              <a:spcBef>
                <a:spcPct val="20000"/>
              </a:spcBef>
              <a:spcAft>
                <a:spcPct val="20000"/>
              </a:spcAft>
              <a:buFontTx/>
              <a:buBlip>
                <a:blip r:embed="rId3"/>
              </a:buBlip>
            </a:pPr>
            <a:r>
              <a:rPr lang="ru-RU" sz="2000">
                <a:latin typeface="Franklin Gothic Medium" pitchFamily="34" charset="0"/>
              </a:rPr>
              <a:t>Что думают Ваши коллеги о результатах проекта?</a:t>
            </a:r>
          </a:p>
          <a:p>
            <a:pPr marL="0" lvl="2" eaLnBrk="1" hangingPunct="1">
              <a:lnSpc>
                <a:spcPct val="105000"/>
              </a:lnSpc>
              <a:spcBef>
                <a:spcPct val="20000"/>
              </a:spcBef>
              <a:spcAft>
                <a:spcPct val="20000"/>
              </a:spcAft>
              <a:buFontTx/>
              <a:buBlip>
                <a:blip r:embed="rId3"/>
              </a:buBlip>
            </a:pPr>
            <a:r>
              <a:rPr lang="ru-RU" sz="2000">
                <a:latin typeface="Franklin Gothic Medium" pitchFamily="34" charset="0"/>
              </a:rPr>
              <a:t> Как персонал Вашего спонсора относится к Вашему участию в проекте?</a:t>
            </a:r>
          </a:p>
          <a:p>
            <a:pPr marL="0" lvl="1" eaLnBrk="1" hangingPunct="1">
              <a:lnSpc>
                <a:spcPct val="105000"/>
              </a:lnSpc>
              <a:spcBef>
                <a:spcPct val="20000"/>
              </a:spcBef>
              <a:spcAft>
                <a:spcPct val="20000"/>
              </a:spcAft>
              <a:buFontTx/>
              <a:buBlip>
                <a:blip r:embed="rId3"/>
              </a:buBlip>
            </a:pPr>
            <a:r>
              <a:rPr lang="ru-RU" sz="2000">
                <a:latin typeface="Franklin Gothic Medium" pitchFamily="34" charset="0"/>
              </a:rPr>
              <a:t>Насколько хорошими являются сейчас Ваши отношения с этим спонсором?</a:t>
            </a:r>
          </a:p>
          <a:p>
            <a:pPr eaLnBrk="1" hangingPunct="1">
              <a:lnSpc>
                <a:spcPct val="105000"/>
              </a:lnSpc>
              <a:spcBef>
                <a:spcPct val="20000"/>
              </a:spcBef>
              <a:spcAft>
                <a:spcPct val="20000"/>
              </a:spcAft>
              <a:buFontTx/>
              <a:buBlip>
                <a:blip r:embed="rId3"/>
              </a:buBlip>
            </a:pPr>
            <a:r>
              <a:rPr lang="ru-RU" sz="2000">
                <a:latin typeface="Franklin Gothic Medium" pitchFamily="34" charset="0"/>
              </a:rPr>
              <a:t> Будет ли Ваш спонсор рекомендовать Вас своим коллегам?</a:t>
            </a:r>
          </a:p>
          <a:p>
            <a:pPr marL="0" lvl="1" eaLnBrk="1" hangingPunct="1">
              <a:lnSpc>
                <a:spcPct val="105000"/>
              </a:lnSpc>
              <a:spcBef>
                <a:spcPct val="20000"/>
              </a:spcBef>
              <a:spcAft>
                <a:spcPct val="20000"/>
              </a:spcAft>
              <a:buFontTx/>
              <a:buBlip>
                <a:blip r:embed="rId3"/>
              </a:buBlip>
            </a:pPr>
            <a:r>
              <a:rPr lang="ru-RU" sz="2000">
                <a:latin typeface="Franklin Gothic Medium" pitchFamily="34" charset="0"/>
              </a:rPr>
              <a:t> Просил ли Ваш спонсор провести какую-то дополнительную работу?</a:t>
            </a:r>
          </a:p>
          <a:p>
            <a:pPr marL="0" lvl="3" eaLnBrk="1" hangingPunct="1">
              <a:lnSpc>
                <a:spcPct val="105000"/>
              </a:lnSpc>
              <a:spcBef>
                <a:spcPct val="20000"/>
              </a:spcBef>
              <a:spcAft>
                <a:spcPct val="20000"/>
              </a:spcAft>
              <a:buFontTx/>
              <a:buBlip>
                <a:blip r:embed="rId3"/>
              </a:buBlip>
            </a:pPr>
            <a:r>
              <a:rPr lang="ru-RU" sz="2000">
                <a:latin typeface="Franklin Gothic Medium" pitchFamily="34" charset="0"/>
              </a:rPr>
              <a:t> Сумели ли Вы при выполнении проекта остаться в рамках выделенного на него бюджета?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8675688" cy="908050"/>
          </a:xfrm>
          <a:prstGeom prst="rect">
            <a:avLst/>
          </a:prstGeom>
          <a:noFill/>
        </p:spPr>
        <p:txBody>
          <a:bodyPr bIns="91440" anchor="b" anchorCtr="0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333399"/>
                </a:solidFill>
                <a:latin typeface="Arial" pitchFamily="34" charset="0"/>
                <a:ea typeface="+mj-ea"/>
                <a:cs typeface="Arial" pitchFamily="34" charset="0"/>
              </a:rPr>
              <a:t>Развитие в процессе выполнения проекта   </a:t>
            </a:r>
          </a:p>
        </p:txBody>
      </p:sp>
    </p:spTree>
    <p:extLst>
      <p:ext uri="{BB962C8B-B14F-4D97-AF65-F5344CB8AC3E}">
        <p14:creationId xmlns:p14="http://schemas.microsoft.com/office/powerpoint/2010/main" val="24583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7FF59E9-9C46-48DD-9400-CBB004460CD9}" type="slidenum">
              <a:rPr lang="en-US"/>
              <a:pPr>
                <a:defRPr/>
              </a:pPr>
              <a:t>254</a:t>
            </a:fld>
            <a:endParaRPr 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050" y="981075"/>
            <a:ext cx="5472113" cy="92392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smtClean="0"/>
              <a:t>Пример анализа поля сил </a:t>
            </a:r>
            <a:br>
              <a:rPr lang="ru-RU" sz="2800" b="1" smtClean="0"/>
            </a:br>
            <a:r>
              <a:rPr lang="ru-RU" sz="2800" b="1" smtClean="0"/>
              <a:t>(Левин</a:t>
            </a:r>
            <a:r>
              <a:rPr lang="en-GB" sz="2800" b="1" smtClean="0"/>
              <a:t>(1951)</a:t>
            </a:r>
            <a:r>
              <a:rPr lang="ru-RU" sz="2800" b="1" smtClean="0"/>
              <a:t>)</a:t>
            </a:r>
          </a:p>
        </p:txBody>
      </p:sp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575"/>
            <a:ext cx="8640763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24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316C72-0B75-4A52-9A91-1ADC4C3B3EA7}" type="slidenum">
              <a:rPr lang="en-US"/>
              <a:pPr>
                <a:defRPr/>
              </a:pPr>
              <a:t>255</a:t>
            </a:fld>
            <a:endParaRPr lang="en-US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563688"/>
            <a:ext cx="8785225" cy="49688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smtClean="0"/>
              <a:t>Матрица воздействий</a:t>
            </a:r>
          </a:p>
        </p:txBody>
      </p:sp>
      <p:pic>
        <p:nvPicPr>
          <p:cNvPr id="71698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2644775"/>
            <a:ext cx="67627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40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F829B-F374-4085-9E35-AAE89BF5595C}" type="slidenum">
              <a:rPr lang="en-US"/>
              <a:pPr>
                <a:defRPr/>
              </a:pPr>
              <a:t>256</a:t>
            </a:fld>
            <a:endParaRPr lang="en-US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268413"/>
            <a:ext cx="8785225" cy="49688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smtClean="0"/>
              <a:t>Парето-анализ</a:t>
            </a:r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97088"/>
            <a:ext cx="8153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04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564A08-16DE-41A2-BA07-DA70729ADA4C}" type="slidenum">
              <a:rPr lang="en-US"/>
              <a:pPr>
                <a:defRPr/>
              </a:pPr>
              <a:t>257</a:t>
            </a:fld>
            <a:endParaRPr 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419225"/>
            <a:ext cx="8569325" cy="496888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2800" b="1" smtClean="0"/>
              <a:t>Диаграмма Исикавы</a:t>
            </a:r>
          </a:p>
        </p:txBody>
      </p:sp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420938"/>
            <a:ext cx="72580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97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57" name="Group 2"/>
          <p:cNvGrpSpPr>
            <a:grpSpLocks/>
          </p:cNvGrpSpPr>
          <p:nvPr/>
        </p:nvGrpSpPr>
        <p:grpSpPr bwMode="auto">
          <a:xfrm>
            <a:off x="1014413" y="357188"/>
            <a:ext cx="7445375" cy="6096000"/>
            <a:chOff x="2183" y="8720"/>
            <a:chExt cx="5933" cy="4968"/>
          </a:xfrm>
        </p:grpSpPr>
        <p:sp>
          <p:nvSpPr>
            <p:cNvPr id="121859" name="Rectangle 3"/>
            <p:cNvSpPr>
              <a:spLocks noChangeArrowheads="1"/>
            </p:cNvSpPr>
            <p:nvPr/>
          </p:nvSpPr>
          <p:spPr bwMode="auto">
            <a:xfrm>
              <a:off x="2183" y="8720"/>
              <a:ext cx="5933" cy="49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uk-UA" sz="2400">
                <a:latin typeface="Times New Roman" pitchFamily="18" charset="0"/>
              </a:endParaRPr>
            </a:p>
          </p:txBody>
        </p:sp>
        <p:sp>
          <p:nvSpPr>
            <p:cNvPr id="121860" name="Text Box 4"/>
            <p:cNvSpPr txBox="1">
              <a:spLocks noChangeArrowheads="1"/>
            </p:cNvSpPr>
            <p:nvPr/>
          </p:nvSpPr>
          <p:spPr bwMode="auto">
            <a:xfrm>
              <a:off x="2532" y="8886"/>
              <a:ext cx="5061" cy="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0" hangingPunct="0">
                <a:spcBef>
                  <a:spcPts val="300"/>
                </a:spcBef>
                <a:spcAft>
                  <a:spcPts val="300"/>
                </a:spcAft>
              </a:pPr>
              <a:r>
                <a:rPr kumimoji="0" lang="ru-RU" b="1"/>
                <a:t>Процесс исследования – пять итерационных этапов</a:t>
              </a:r>
              <a:endParaRPr kumimoji="0" lang="en-US" b="1"/>
            </a:p>
          </p:txBody>
        </p:sp>
        <p:sp>
          <p:nvSpPr>
            <p:cNvPr id="121861" name="Oval 5"/>
            <p:cNvSpPr>
              <a:spLocks noChangeArrowheads="1"/>
            </p:cNvSpPr>
            <p:nvPr/>
          </p:nvSpPr>
          <p:spPr bwMode="auto">
            <a:xfrm>
              <a:off x="4277" y="10074"/>
              <a:ext cx="1559" cy="96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uk-UA" sz="2400">
                <a:latin typeface="Times New Roman" pitchFamily="18" charset="0"/>
              </a:endParaRPr>
            </a:p>
          </p:txBody>
        </p:sp>
        <p:sp>
          <p:nvSpPr>
            <p:cNvPr id="121862" name="Oval 6"/>
            <p:cNvSpPr>
              <a:spLocks noChangeArrowheads="1"/>
            </p:cNvSpPr>
            <p:nvPr/>
          </p:nvSpPr>
          <p:spPr bwMode="auto">
            <a:xfrm>
              <a:off x="2263" y="10971"/>
              <a:ext cx="1586" cy="101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uk-UA" sz="2400">
                <a:latin typeface="Times New Roman" pitchFamily="18" charset="0"/>
              </a:endParaRPr>
            </a:p>
          </p:txBody>
        </p:sp>
        <p:sp>
          <p:nvSpPr>
            <p:cNvPr id="121863" name="Text Box 7"/>
            <p:cNvSpPr txBox="1">
              <a:spLocks noChangeArrowheads="1"/>
            </p:cNvSpPr>
            <p:nvPr/>
          </p:nvSpPr>
          <p:spPr bwMode="auto">
            <a:xfrm>
              <a:off x="4452" y="10376"/>
              <a:ext cx="1047" cy="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0" hangingPunct="0"/>
              <a:r>
                <a:rPr kumimoji="0" lang="en-US" sz="1200" b="1"/>
                <a:t>1. </a:t>
              </a:r>
              <a:r>
                <a:rPr kumimoji="0" lang="ru-RU" sz="1200" b="1"/>
                <a:t>Выбор проблемы</a:t>
              </a:r>
              <a:endParaRPr kumimoji="0" lang="en-US" sz="1200" b="1"/>
            </a:p>
          </p:txBody>
        </p:sp>
        <p:sp>
          <p:nvSpPr>
            <p:cNvPr id="121864" name="Oval 8"/>
            <p:cNvSpPr>
              <a:spLocks noChangeArrowheads="1"/>
            </p:cNvSpPr>
            <p:nvPr/>
          </p:nvSpPr>
          <p:spPr bwMode="auto">
            <a:xfrm>
              <a:off x="6119" y="11017"/>
              <a:ext cx="1600" cy="107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uk-UA" sz="2400">
                <a:latin typeface="Times New Roman" pitchFamily="18" charset="0"/>
              </a:endParaRPr>
            </a:p>
          </p:txBody>
        </p:sp>
        <p:sp>
          <p:nvSpPr>
            <p:cNvPr id="121865" name="Text Box 9"/>
            <p:cNvSpPr txBox="1">
              <a:spLocks noChangeArrowheads="1"/>
            </p:cNvSpPr>
            <p:nvPr/>
          </p:nvSpPr>
          <p:spPr bwMode="auto">
            <a:xfrm>
              <a:off x="5799" y="11048"/>
              <a:ext cx="2094" cy="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0" hangingPunct="0"/>
              <a:endParaRPr kumimoji="0" lang="ru-RU" sz="1200"/>
            </a:p>
            <a:p>
              <a:pPr algn="ctr" eaLnBrk="0" hangingPunct="0"/>
              <a:r>
                <a:rPr kumimoji="0" lang="en-US" sz="1200" b="1"/>
                <a:t>2. </a:t>
              </a:r>
              <a:br>
                <a:rPr kumimoji="0" lang="en-US" sz="1200" b="1"/>
              </a:br>
              <a:r>
                <a:rPr kumimoji="0" lang="ru-RU" sz="1200" b="1"/>
                <a:t>Исследование того, </a:t>
              </a:r>
            </a:p>
            <a:p>
              <a:pPr algn="ctr" eaLnBrk="0" hangingPunct="0"/>
              <a:r>
                <a:rPr kumimoji="0" lang="ru-RU" sz="1200" b="1"/>
                <a:t>что уже известно </a:t>
              </a:r>
            </a:p>
            <a:p>
              <a:pPr algn="ctr" eaLnBrk="0" hangingPunct="0"/>
              <a:r>
                <a:rPr kumimoji="0" lang="ru-RU" sz="1200" b="1"/>
                <a:t>по проблема</a:t>
              </a:r>
              <a:endParaRPr kumimoji="0" lang="en-US" sz="1200" b="1"/>
            </a:p>
          </p:txBody>
        </p:sp>
        <p:grpSp>
          <p:nvGrpSpPr>
            <p:cNvPr id="121866" name="Group 10"/>
            <p:cNvGrpSpPr>
              <a:grpSpLocks/>
            </p:cNvGrpSpPr>
            <p:nvPr/>
          </p:nvGrpSpPr>
          <p:grpSpPr bwMode="auto">
            <a:xfrm>
              <a:off x="5404" y="12336"/>
              <a:ext cx="1518" cy="991"/>
              <a:chOff x="5404" y="12336"/>
              <a:chExt cx="1518" cy="991"/>
            </a:xfrm>
          </p:grpSpPr>
          <p:sp>
            <p:nvSpPr>
              <p:cNvPr id="121880" name="Oval 11"/>
              <p:cNvSpPr>
                <a:spLocks noChangeArrowheads="1"/>
              </p:cNvSpPr>
              <p:nvPr/>
            </p:nvSpPr>
            <p:spPr bwMode="auto">
              <a:xfrm>
                <a:off x="5404" y="12336"/>
                <a:ext cx="1518" cy="99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uk-UA" sz="2400">
                  <a:latin typeface="Times New Roman" pitchFamily="18" charset="0"/>
                </a:endParaRPr>
              </a:p>
            </p:txBody>
          </p:sp>
          <p:sp>
            <p:nvSpPr>
              <p:cNvPr id="121881" name="Text Box 12"/>
              <p:cNvSpPr txBox="1">
                <a:spLocks noChangeArrowheads="1"/>
              </p:cNvSpPr>
              <p:nvPr/>
            </p:nvSpPr>
            <p:spPr bwMode="auto">
              <a:xfrm>
                <a:off x="5499" y="12503"/>
                <a:ext cx="1396" cy="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0" hangingPunct="0"/>
                <a:r>
                  <a:rPr kumimoji="0" lang="en-US" sz="1200" b="1"/>
                  <a:t>3. </a:t>
                </a:r>
                <a:r>
                  <a:rPr kumimoji="0" lang="ru-RU" sz="1200" b="1"/>
                  <a:t>Выбор методов и сбор данных</a:t>
                </a:r>
                <a:endParaRPr kumimoji="0" lang="en-US" sz="1200" b="1"/>
              </a:p>
            </p:txBody>
          </p:sp>
        </p:grpSp>
        <p:grpSp>
          <p:nvGrpSpPr>
            <p:cNvPr id="121867" name="Group 13"/>
            <p:cNvGrpSpPr>
              <a:grpSpLocks/>
            </p:cNvGrpSpPr>
            <p:nvPr/>
          </p:nvGrpSpPr>
          <p:grpSpPr bwMode="auto">
            <a:xfrm>
              <a:off x="3108" y="12295"/>
              <a:ext cx="1668" cy="991"/>
              <a:chOff x="3108" y="12295"/>
              <a:chExt cx="1668" cy="991"/>
            </a:xfrm>
          </p:grpSpPr>
          <p:sp>
            <p:nvSpPr>
              <p:cNvPr id="121878" name="Oval 14"/>
              <p:cNvSpPr>
                <a:spLocks noChangeArrowheads="1"/>
              </p:cNvSpPr>
              <p:nvPr/>
            </p:nvSpPr>
            <p:spPr bwMode="auto">
              <a:xfrm>
                <a:off x="3108" y="12295"/>
                <a:ext cx="1668" cy="99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uk-UA" sz="2400">
                  <a:latin typeface="Times New Roman" pitchFamily="18" charset="0"/>
                </a:endParaRPr>
              </a:p>
            </p:txBody>
          </p:sp>
          <p:sp>
            <p:nvSpPr>
              <p:cNvPr id="121879" name="Text Box 15"/>
              <p:cNvSpPr txBox="1">
                <a:spLocks noChangeArrowheads="1"/>
              </p:cNvSpPr>
              <p:nvPr/>
            </p:nvSpPr>
            <p:spPr bwMode="auto">
              <a:xfrm>
                <a:off x="3230" y="12610"/>
                <a:ext cx="1396" cy="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0" hangingPunct="0"/>
                <a:r>
                  <a:rPr kumimoji="0" lang="en-US" sz="1200" b="1"/>
                  <a:t>4. </a:t>
                </a:r>
                <a:r>
                  <a:rPr kumimoji="0" lang="ru-RU" sz="1200" b="1"/>
                  <a:t>Анализ, выводы и рекомендации</a:t>
                </a:r>
                <a:endParaRPr kumimoji="0" lang="en-US" sz="1200" b="1"/>
              </a:p>
            </p:txBody>
          </p:sp>
        </p:grpSp>
        <p:sp>
          <p:nvSpPr>
            <p:cNvPr id="121868" name="Text Box 16"/>
            <p:cNvSpPr txBox="1">
              <a:spLocks noChangeArrowheads="1"/>
            </p:cNvSpPr>
            <p:nvPr/>
          </p:nvSpPr>
          <p:spPr bwMode="auto">
            <a:xfrm>
              <a:off x="2358" y="11237"/>
              <a:ext cx="1396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0" hangingPunct="0"/>
              <a:r>
                <a:rPr kumimoji="0" lang="en-US" sz="1200" b="1"/>
                <a:t>5. </a:t>
              </a:r>
              <a:r>
                <a:rPr kumimoji="0" lang="ru-RU" sz="1200" b="1"/>
                <a:t>Критическая оценка и осмысление</a:t>
              </a:r>
              <a:endParaRPr kumimoji="0" lang="en-US" sz="1200" b="1"/>
            </a:p>
          </p:txBody>
        </p:sp>
        <p:sp>
          <p:nvSpPr>
            <p:cNvPr id="121869" name="AutoShape 17"/>
            <p:cNvSpPr>
              <a:spLocks noChangeArrowheads="1"/>
            </p:cNvSpPr>
            <p:nvPr/>
          </p:nvSpPr>
          <p:spPr bwMode="auto">
            <a:xfrm>
              <a:off x="4801" y="12694"/>
              <a:ext cx="523" cy="332"/>
            </a:xfrm>
            <a:prstGeom prst="leftArrow">
              <a:avLst>
                <a:gd name="adj1" fmla="val 50000"/>
                <a:gd name="adj2" fmla="val 39383"/>
              </a:avLst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uk-UA" sz="2400">
                <a:latin typeface="Times New Roman" pitchFamily="18" charset="0"/>
              </a:endParaRPr>
            </a:p>
          </p:txBody>
        </p:sp>
        <p:sp>
          <p:nvSpPr>
            <p:cNvPr id="121870" name="AutoShape 18"/>
            <p:cNvSpPr>
              <a:spLocks noChangeArrowheads="1"/>
            </p:cNvSpPr>
            <p:nvPr/>
          </p:nvSpPr>
          <p:spPr bwMode="auto">
            <a:xfrm rot="3378596">
              <a:off x="2871" y="12062"/>
              <a:ext cx="497" cy="349"/>
            </a:xfrm>
            <a:prstGeom prst="leftArrow">
              <a:avLst>
                <a:gd name="adj1" fmla="val 50000"/>
                <a:gd name="adj2" fmla="val 35602"/>
              </a:avLst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uk-UA" sz="2400">
                <a:latin typeface="Times New Roman" pitchFamily="18" charset="0"/>
              </a:endParaRPr>
            </a:p>
          </p:txBody>
        </p:sp>
        <p:sp>
          <p:nvSpPr>
            <p:cNvPr id="121871" name="AutoShape 19"/>
            <p:cNvSpPr>
              <a:spLocks noChangeArrowheads="1"/>
            </p:cNvSpPr>
            <p:nvPr/>
          </p:nvSpPr>
          <p:spPr bwMode="auto">
            <a:xfrm rot="-8414534">
              <a:off x="5848" y="10707"/>
              <a:ext cx="523" cy="331"/>
            </a:xfrm>
            <a:prstGeom prst="leftArrow">
              <a:avLst>
                <a:gd name="adj1" fmla="val 50000"/>
                <a:gd name="adj2" fmla="val 39502"/>
              </a:avLst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uk-UA" sz="2400">
                <a:latin typeface="Times New Roman" pitchFamily="18" charset="0"/>
              </a:endParaRPr>
            </a:p>
          </p:txBody>
        </p:sp>
        <p:sp>
          <p:nvSpPr>
            <p:cNvPr id="121872" name="AutoShape 20"/>
            <p:cNvSpPr>
              <a:spLocks noChangeArrowheads="1"/>
            </p:cNvSpPr>
            <p:nvPr/>
          </p:nvSpPr>
          <p:spPr bwMode="auto">
            <a:xfrm rot="-3419039">
              <a:off x="6727" y="12163"/>
              <a:ext cx="497" cy="349"/>
            </a:xfrm>
            <a:prstGeom prst="leftArrow">
              <a:avLst>
                <a:gd name="adj1" fmla="val 50000"/>
                <a:gd name="adj2" fmla="val 35602"/>
              </a:avLst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uk-UA" sz="2400">
                <a:latin typeface="Times New Roman" pitchFamily="18" charset="0"/>
              </a:endParaRPr>
            </a:p>
          </p:txBody>
        </p:sp>
        <p:sp>
          <p:nvSpPr>
            <p:cNvPr id="121873" name="Line 21"/>
            <p:cNvSpPr>
              <a:spLocks noChangeShapeType="1"/>
            </p:cNvSpPr>
            <p:nvPr/>
          </p:nvSpPr>
          <p:spPr bwMode="auto">
            <a:xfrm flipV="1">
              <a:off x="3593" y="10747"/>
              <a:ext cx="698" cy="33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uk-UA"/>
            </a:p>
          </p:txBody>
        </p:sp>
        <p:sp>
          <p:nvSpPr>
            <p:cNvPr id="121874" name="Line 22"/>
            <p:cNvSpPr>
              <a:spLocks noChangeShapeType="1"/>
            </p:cNvSpPr>
            <p:nvPr/>
          </p:nvSpPr>
          <p:spPr bwMode="auto">
            <a:xfrm flipH="1" flipV="1">
              <a:off x="5673" y="10873"/>
              <a:ext cx="521" cy="3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uk-UA"/>
            </a:p>
          </p:txBody>
        </p:sp>
        <p:sp>
          <p:nvSpPr>
            <p:cNvPr id="121875" name="Line 23"/>
            <p:cNvSpPr>
              <a:spLocks noChangeShapeType="1"/>
            </p:cNvSpPr>
            <p:nvPr/>
          </p:nvSpPr>
          <p:spPr bwMode="auto">
            <a:xfrm flipV="1">
              <a:off x="5973" y="11866"/>
              <a:ext cx="349" cy="49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uk-UA"/>
            </a:p>
          </p:txBody>
        </p:sp>
        <p:sp>
          <p:nvSpPr>
            <p:cNvPr id="121876" name="Line 24"/>
            <p:cNvSpPr>
              <a:spLocks noChangeShapeType="1"/>
            </p:cNvSpPr>
            <p:nvPr/>
          </p:nvSpPr>
          <p:spPr bwMode="auto">
            <a:xfrm>
              <a:off x="4857" y="12610"/>
              <a:ext cx="523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uk-UA"/>
            </a:p>
          </p:txBody>
        </p:sp>
        <p:sp>
          <p:nvSpPr>
            <p:cNvPr id="121877" name="Line 25"/>
            <p:cNvSpPr>
              <a:spLocks noChangeShapeType="1"/>
            </p:cNvSpPr>
            <p:nvPr/>
          </p:nvSpPr>
          <p:spPr bwMode="auto">
            <a:xfrm flipH="1" flipV="1">
              <a:off x="5324" y="11038"/>
              <a:ext cx="524" cy="13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uk-UA"/>
            </a:p>
          </p:txBody>
        </p:sp>
      </p:grpSp>
      <p:pic>
        <p:nvPicPr>
          <p:cNvPr id="12185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133350"/>
            <a:ext cx="16557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5638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Критические факторы успеха проекта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20482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2048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371600"/>
            <a:ext cx="7772400" cy="42672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spcBef>
                <a:spcPct val="30000"/>
              </a:spcBef>
              <a:buFont typeface="SymbolPS" charset="0"/>
              <a:buAutoNum type="arabicPeriod"/>
            </a:pPr>
            <a:r>
              <a:rPr kumimoji="0" lang="ru-RU" sz="2000" dirty="0" smtClean="0">
                <a:cs typeface="Arial" pitchFamily="34" charset="0"/>
              </a:rPr>
              <a:t>Ясно поставленные цели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30000"/>
              </a:spcBef>
              <a:buFont typeface="SymbolPS" charset="0"/>
              <a:buAutoNum type="arabicPeriod"/>
            </a:pPr>
            <a:r>
              <a:rPr kumimoji="0" lang="ru-RU" sz="2000" dirty="0" smtClean="0">
                <a:cs typeface="Arial" pitchFamily="34" charset="0"/>
              </a:rPr>
              <a:t>Четкое планирование и контроль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30000"/>
              </a:spcBef>
              <a:buFont typeface="SymbolPS" charset="0"/>
              <a:buAutoNum type="arabicPeriod"/>
            </a:pPr>
            <a:r>
              <a:rPr kumimoji="0" lang="ru-RU" sz="2000" dirty="0" smtClean="0">
                <a:cs typeface="Arial" pitchFamily="34" charset="0"/>
              </a:rPr>
              <a:t>Высокая квалификация менеджера проекта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30000"/>
              </a:spcBef>
              <a:buFont typeface="SymbolPS" charset="0"/>
              <a:buAutoNum type="arabicPeriod"/>
            </a:pPr>
            <a:r>
              <a:rPr kumimoji="0" lang="ru-RU" sz="2000" dirty="0" smtClean="0">
                <a:cs typeface="Arial" pitchFamily="34" charset="0"/>
              </a:rPr>
              <a:t>Хорошая административная поддержка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30000"/>
              </a:spcBef>
              <a:buFont typeface="SymbolPS" charset="0"/>
              <a:buAutoNum type="arabicPeriod"/>
            </a:pPr>
            <a:r>
              <a:rPr kumimoji="0" lang="ru-RU" sz="2000" dirty="0" smtClean="0">
                <a:cs typeface="Arial" pitchFamily="34" charset="0"/>
              </a:rPr>
              <a:t>Достаточное количество времени и ресурсов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30000"/>
              </a:spcBef>
              <a:buFont typeface="SymbolPS" charset="0"/>
              <a:buAutoNum type="arabicPeriod"/>
            </a:pPr>
            <a:r>
              <a:rPr kumimoji="0" lang="ru-RU" sz="2000" dirty="0" smtClean="0">
                <a:cs typeface="Arial" pitchFamily="34" charset="0"/>
              </a:rPr>
              <a:t>Выполнение своих обязательств всеми участниками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30000"/>
              </a:spcBef>
              <a:buFont typeface="SymbolPS" charset="0"/>
              <a:buAutoNum type="arabicPeriod"/>
            </a:pPr>
            <a:r>
              <a:rPr kumimoji="0" lang="ru-RU" sz="2000" dirty="0" smtClean="0">
                <a:cs typeface="Arial" pitchFamily="34" charset="0"/>
              </a:rPr>
              <a:t>Широкое привлечение потребителей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30000"/>
              </a:spcBef>
              <a:buFont typeface="SymbolPS" charset="0"/>
              <a:buAutoNum type="arabicPeriod"/>
            </a:pPr>
            <a:r>
              <a:rPr kumimoji="0" lang="ru-RU" sz="2000" dirty="0" smtClean="0">
                <a:cs typeface="Arial" pitchFamily="34" charset="0"/>
              </a:rPr>
              <a:t>Хорошие коммуникации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30000"/>
              </a:spcBef>
              <a:buFont typeface="SymbolPS" charset="0"/>
              <a:buAutoNum type="arabicPeriod"/>
            </a:pPr>
            <a:r>
              <a:rPr kumimoji="0" lang="ru-RU" sz="2000" dirty="0" smtClean="0">
                <a:cs typeface="Arial" pitchFamily="34" charset="0"/>
              </a:rPr>
              <a:t>Хорошая организация и структура проекта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30000"/>
              </a:spcBef>
              <a:buFont typeface="SymbolPS" charset="0"/>
              <a:buAutoNum type="arabicPeriod"/>
            </a:pPr>
            <a:r>
              <a:rPr kumimoji="0" lang="ru-RU" sz="2000" dirty="0" smtClean="0">
                <a:cs typeface="Arial" pitchFamily="34" charset="0"/>
              </a:rPr>
              <a:t>Возможность прекратить реализацию проекта</a:t>
            </a:r>
            <a:endParaRPr kumimoji="0" lang="en-US" sz="2000" dirty="0" smtClean="0">
              <a:cs typeface="Arial" pitchFamily="34" charset="0"/>
            </a:endParaRPr>
          </a:p>
          <a:p>
            <a:pPr marL="457200" indent="-457200" algn="r" eaLnBrk="1" hangingPunct="1">
              <a:lnSpc>
                <a:spcPct val="90000"/>
              </a:lnSpc>
              <a:spcBef>
                <a:spcPct val="90000"/>
              </a:spcBef>
              <a:buFont typeface="SymbolPS" charset="0"/>
              <a:buNone/>
            </a:pPr>
            <a:r>
              <a:rPr kumimoji="0" lang="ru-RU" sz="2000" dirty="0" smtClean="0">
                <a:cs typeface="Arial" pitchFamily="34" charset="0"/>
              </a:rPr>
              <a:t>(</a:t>
            </a:r>
            <a:r>
              <a:rPr kumimoji="0" lang="en-US" sz="2000" dirty="0" err="1" smtClean="0">
                <a:cs typeface="Arial" pitchFamily="34" charset="0"/>
              </a:rPr>
              <a:t>Elbeik</a:t>
            </a:r>
            <a:r>
              <a:rPr kumimoji="0" lang="en-US" sz="2000" dirty="0" smtClean="0">
                <a:cs typeface="Arial" pitchFamily="34" charset="0"/>
              </a:rPr>
              <a:t> &amp; Thomas), 1998)</a:t>
            </a:r>
            <a:endParaRPr kumimoji="0" lang="ru-RU" sz="2000" dirty="0" smtClean="0">
              <a:cs typeface="Arial" pitchFamily="34" charset="0"/>
            </a:endParaRP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endParaRPr kumimoji="0" lang="ru-RU" sz="2000" dirty="0" smtClean="0">
              <a:cs typeface="Arial" pitchFamily="34" charset="0"/>
            </a:endParaRPr>
          </a:p>
          <a:p>
            <a:pPr marL="457200" indent="-457200" eaLnBrk="1" hangingPunct="1">
              <a:lnSpc>
                <a:spcPct val="90000"/>
              </a:lnSpc>
              <a:spcBef>
                <a:spcPct val="90000"/>
              </a:spcBef>
              <a:buFont typeface="SymbolPS" charset="0"/>
              <a:buAutoNum type="arabicPeriod"/>
            </a:pPr>
            <a:endParaRPr kumimoji="0" lang="ru-RU" sz="2000" dirty="0" smtClean="0">
              <a:cs typeface="Arial" pitchFamily="34" charset="0"/>
            </a:endParaRPr>
          </a:p>
          <a:p>
            <a:pPr marL="457200" indent="-457200" eaLnBrk="1" hangingPunct="1">
              <a:lnSpc>
                <a:spcPct val="90000"/>
              </a:lnSpc>
            </a:pPr>
            <a:endParaRPr kumimoji="0" lang="ru-RU" sz="2000" dirty="0" smtClean="0">
              <a:cs typeface="Arial" pitchFamily="34" charset="0"/>
            </a:endParaRPr>
          </a:p>
          <a:p>
            <a:pPr marL="457200" indent="-457200" eaLnBrk="1" hangingPunct="1">
              <a:lnSpc>
                <a:spcPct val="90000"/>
              </a:lnSpc>
              <a:buFont typeface="SymbolPS" charset="0"/>
              <a:buNone/>
            </a:pPr>
            <a:endParaRPr kumimoji="0" lang="ru-RU" sz="20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43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Общие недостатки в проектах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9458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9459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524000"/>
            <a:ext cx="8382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200" dirty="0" smtClean="0">
                <a:cs typeface="Arial" pitchFamily="34" charset="0"/>
              </a:rPr>
              <a:t>В команде были сомнения по поводу целей проекта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200" dirty="0" smtClean="0">
                <a:cs typeface="Arial" pitchFamily="34" charset="0"/>
              </a:rPr>
              <a:t>Команда не была уверена в том, что должно быть сделано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200" dirty="0" smtClean="0">
                <a:cs typeface="Arial" pitchFamily="34" charset="0"/>
              </a:rPr>
              <a:t>К концу проекта цели были достигнуты только частично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200" dirty="0" smtClean="0">
                <a:cs typeface="Arial" pitchFamily="34" charset="0"/>
              </a:rPr>
              <a:t>Работы выполнялись позже намеченных в графике сроков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200" dirty="0" smtClean="0">
                <a:cs typeface="Arial" pitchFamily="34" charset="0"/>
              </a:rPr>
              <a:t>Запланированный бюджет был превышен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endParaRPr kumimoji="0" lang="ru-RU" sz="2000" dirty="0" smtClean="0">
              <a:cs typeface="Arial" pitchFamily="34" charset="0"/>
            </a:endParaRPr>
          </a:p>
          <a:p>
            <a:pPr algn="r" eaLnBrk="1" hangingPunct="1">
              <a:lnSpc>
                <a:spcPct val="90000"/>
              </a:lnSpc>
              <a:spcBef>
                <a:spcPct val="90000"/>
              </a:spcBef>
              <a:buFont typeface="SymbolPS" charset="0"/>
              <a:buNone/>
            </a:pPr>
            <a:r>
              <a:rPr kumimoji="0" lang="ru-RU" sz="2000" dirty="0" smtClean="0">
                <a:cs typeface="Arial" pitchFamily="34" charset="0"/>
              </a:rPr>
              <a:t>(</a:t>
            </a:r>
            <a:r>
              <a:rPr kumimoji="0" lang="en-US" sz="2000" dirty="0" err="1" smtClean="0">
                <a:cs typeface="Arial" pitchFamily="34" charset="0"/>
              </a:rPr>
              <a:t>Elbeik</a:t>
            </a:r>
            <a:r>
              <a:rPr kumimoji="0" lang="en-US" sz="2000" dirty="0" smtClean="0">
                <a:cs typeface="Arial" pitchFamily="34" charset="0"/>
              </a:rPr>
              <a:t> &amp; Thomas), 1998)</a:t>
            </a:r>
            <a:endParaRPr kumimoji="0" lang="ru-RU" sz="2000" dirty="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buFont typeface="SymbolPS" charset="0"/>
              <a:buNone/>
            </a:pPr>
            <a:endParaRPr kumimoji="0" lang="ru-RU" sz="20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8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Основные признаки неудачи проекта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18434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843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000" b="1" smtClean="0">
                <a:cs typeface="Arial" pitchFamily="34" charset="0"/>
              </a:rPr>
              <a:t>Бюджет:</a:t>
            </a:r>
            <a:r>
              <a:rPr kumimoji="0" lang="ru-RU" sz="2000" smtClean="0">
                <a:cs typeface="Arial" pitchFamily="34" charset="0"/>
              </a:rPr>
              <a:t> проект может не укладываться в рамки запланированного бюджета (или должен быть прекращен, не достигнув поставленных целей, из-за недостаточного финансирования)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000" b="1" smtClean="0">
                <a:cs typeface="Arial" pitchFamily="34" charset="0"/>
              </a:rPr>
              <a:t>Время:</a:t>
            </a:r>
            <a:r>
              <a:rPr kumimoji="0" lang="ru-RU" sz="2000" smtClean="0">
                <a:cs typeface="Arial" pitchFamily="34" charset="0"/>
              </a:rPr>
              <a:t> проект может занять время значительно большее, чем запланировано для достижения поставленных целей (или должен быть прекращен до достижения поставленных целей в связи с окончанием намеченного срока)</a:t>
            </a:r>
          </a:p>
          <a:p>
            <a:pPr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000" b="1" smtClean="0">
                <a:cs typeface="Arial" pitchFamily="34" charset="0"/>
              </a:rPr>
              <a:t>Качество:</a:t>
            </a:r>
            <a:r>
              <a:rPr kumimoji="0" lang="ru-RU" sz="2000" smtClean="0">
                <a:cs typeface="Arial" pitchFamily="34" charset="0"/>
              </a:rPr>
              <a:t> проект может быть завершен в рамках намеченного времени и бюджета, но не удовлетворяет требованиям по качеству (и, таким образом, будет представлять меньшую ценность, чем ожидалось)</a:t>
            </a:r>
          </a:p>
          <a:p>
            <a:pPr eaLnBrk="1" hangingPunct="1">
              <a:lnSpc>
                <a:spcPct val="90000"/>
              </a:lnSpc>
            </a:pPr>
            <a:endParaRPr kumimoji="0" lang="ru-RU" sz="2000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buFont typeface="SymbolPS" charset="0"/>
              <a:buNone/>
            </a:pPr>
            <a:endParaRPr kumimoji="0" lang="ru-RU" sz="20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28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ChangeArrowheads="1"/>
          </p:cNvSpPr>
          <p:nvPr/>
        </p:nvSpPr>
        <p:spPr bwMode="auto">
          <a:xfrm>
            <a:off x="0" y="2982913"/>
            <a:ext cx="8820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endParaRPr lang="uk-UA">
              <a:latin typeface="Comic Sans MS" pitchFamily="66" charset="0"/>
            </a:endParaRPr>
          </a:p>
        </p:txBody>
      </p:sp>
      <p:sp>
        <p:nvSpPr>
          <p:cNvPr id="72707" name="Text Box 4"/>
          <p:cNvSpPr txBox="1">
            <a:spLocks noChangeArrowheads="1"/>
          </p:cNvSpPr>
          <p:nvPr/>
        </p:nvSpPr>
        <p:spPr bwMode="auto">
          <a:xfrm>
            <a:off x="179388" y="1124744"/>
            <a:ext cx="8964612" cy="52095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>
            <a:normAutofit lnSpcReduction="10000"/>
          </a:bodyPr>
          <a:lstStyle>
            <a:lvl1pPr marL="457200" indent="-457200">
              <a:lnSpc>
                <a:spcPct val="90000"/>
              </a:lnSpc>
              <a:spcBef>
                <a:spcPct val="30000"/>
              </a:spcBef>
              <a:buClr>
                <a:schemeClr val="accent1"/>
              </a:buClr>
              <a:buSzPct val="85000"/>
              <a:buFont typeface="SymbolPS" charset="0"/>
              <a:buAutoNum type="arabicPeriod"/>
              <a:defRPr kumimoji="0" sz="2000">
                <a:cs typeface="Arial" pitchFamily="34" charset="0"/>
              </a:defRPr>
            </a:lvl1pPr>
            <a:lvl2pPr marL="548640" indent="-228600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/>
            </a:lvl2pPr>
            <a:lvl3pPr marL="822960" indent="-228600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/>
            </a:lvl3pPr>
            <a:lvl4pPr marL="1097280" indent="-228600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/>
            </a:lvl4pPr>
            <a:lvl5pPr marL="1371600" indent="-228600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/>
            </a:lvl5pPr>
            <a:lvl6pPr marL="1645920" indent="-228600">
              <a:spcBef>
                <a:spcPts val="370"/>
              </a:spcBef>
              <a:buClr>
                <a:schemeClr val="accent3"/>
              </a:buClr>
              <a:buChar char="•"/>
              <a:defRPr kumimoji="0" baseline="0"/>
            </a:lvl6pPr>
            <a:lvl7pPr marL="1920240" indent="-228600">
              <a:spcBef>
                <a:spcPts val="370"/>
              </a:spcBef>
              <a:buClr>
                <a:schemeClr val="accent2"/>
              </a:buClr>
              <a:buChar char="•"/>
              <a:defRPr kumimoji="0"/>
            </a:lvl7pPr>
            <a:lvl8pPr marL="2194560" indent="-228600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/>
            </a:lvl8pPr>
            <a:lvl9pPr marL="2468880" indent="-228600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/>
            </a:lvl9pPr>
          </a:lstStyle>
          <a:p>
            <a:pPr>
              <a:lnSpc>
                <a:spcPct val="110000"/>
              </a:lnSpc>
            </a:pPr>
            <a:r>
              <a:rPr lang="ru-RU" sz="1900" dirty="0"/>
              <a:t> </a:t>
            </a:r>
            <a:r>
              <a:rPr lang="ru-RU" sz="1900" b="1" dirty="0"/>
              <a:t>Отсутствие</a:t>
            </a:r>
            <a:r>
              <a:rPr lang="ru-RU" sz="1900" dirty="0"/>
              <a:t> четких </a:t>
            </a:r>
            <a:r>
              <a:rPr lang="ru-RU" sz="1900" u="sng" dirty="0"/>
              <a:t>связей между проектом и основными стратегическими приоритетами организации</a:t>
            </a:r>
            <a:r>
              <a:rPr lang="ru-RU" sz="1900" dirty="0"/>
              <a:t>, в том числе </a:t>
            </a:r>
            <a:r>
              <a:rPr lang="ru-RU" sz="1900" b="1" dirty="0"/>
              <a:t>согласованных показателей</a:t>
            </a:r>
            <a:r>
              <a:rPr lang="ru-RU" sz="1900" dirty="0"/>
              <a:t>, по которым можно судить о степени </a:t>
            </a:r>
            <a:r>
              <a:rPr lang="ru-RU" sz="1900" dirty="0" smtClean="0"/>
              <a:t>успеха</a:t>
            </a:r>
            <a:endParaRPr lang="ru-RU" sz="1900" dirty="0"/>
          </a:p>
          <a:p>
            <a:r>
              <a:rPr lang="ru-RU" sz="1900" dirty="0"/>
              <a:t> </a:t>
            </a:r>
            <a:r>
              <a:rPr lang="ru-RU" sz="1900" b="1" dirty="0"/>
              <a:t>Отсутствие</a:t>
            </a:r>
            <a:r>
              <a:rPr lang="ru-RU" sz="1900" dirty="0"/>
              <a:t> явно выраженного </a:t>
            </a:r>
            <a:r>
              <a:rPr lang="ru-RU" sz="1900" b="1" dirty="0"/>
              <a:t>лидера</a:t>
            </a:r>
            <a:r>
              <a:rPr lang="ru-RU" sz="1900" dirty="0"/>
              <a:t> из числа </a:t>
            </a:r>
            <a:r>
              <a:rPr lang="ru-RU" sz="1900" u="sng" dirty="0"/>
              <a:t>менеджеров высшего </a:t>
            </a:r>
            <a:r>
              <a:rPr lang="ru-RU" sz="1900" u="sng" dirty="0" smtClean="0"/>
              <a:t>звена</a:t>
            </a:r>
            <a:endParaRPr lang="ru-RU" sz="1900" u="sng" dirty="0"/>
          </a:p>
          <a:p>
            <a:r>
              <a:rPr lang="ru-RU" sz="1900" dirty="0"/>
              <a:t> </a:t>
            </a:r>
            <a:r>
              <a:rPr lang="ru-RU" sz="1900" b="1" dirty="0"/>
              <a:t>Отсутствие</a:t>
            </a:r>
            <a:r>
              <a:rPr lang="ru-RU" sz="1900" dirty="0"/>
              <a:t> эффективного </a:t>
            </a:r>
            <a:r>
              <a:rPr lang="ru-RU" sz="1900" b="1" dirty="0"/>
              <a:t>вовлечения</a:t>
            </a:r>
            <a:r>
              <a:rPr lang="ru-RU" sz="1900" dirty="0"/>
              <a:t> в проект </a:t>
            </a:r>
            <a:r>
              <a:rPr lang="ru-RU" sz="1900" b="1" dirty="0"/>
              <a:t>заинтересованных </a:t>
            </a:r>
            <a:r>
              <a:rPr lang="ru-RU" sz="1900" b="1" dirty="0" smtClean="0"/>
              <a:t>сторон</a:t>
            </a:r>
            <a:endParaRPr lang="ru-RU" sz="1900" b="1" dirty="0"/>
          </a:p>
          <a:p>
            <a:r>
              <a:rPr lang="ru-RU" sz="1900" dirty="0"/>
              <a:t> </a:t>
            </a:r>
            <a:r>
              <a:rPr lang="ru-RU" sz="1900" b="1" dirty="0"/>
              <a:t>Нехватка</a:t>
            </a:r>
            <a:r>
              <a:rPr lang="ru-RU" sz="1900" dirty="0"/>
              <a:t> необходимых </a:t>
            </a:r>
            <a:r>
              <a:rPr lang="ru-RU" sz="1900" b="1" dirty="0"/>
              <a:t>навыков</a:t>
            </a:r>
            <a:r>
              <a:rPr lang="ru-RU" sz="1900" dirty="0"/>
              <a:t> и проверенных подходов к управлению проектами и </a:t>
            </a:r>
            <a:r>
              <a:rPr lang="ru-RU" sz="1900" dirty="0" smtClean="0"/>
              <a:t>рисками </a:t>
            </a:r>
            <a:endParaRPr lang="ru-RU" sz="1900" dirty="0"/>
          </a:p>
          <a:p>
            <a:r>
              <a:rPr lang="ru-RU" sz="1900" dirty="0"/>
              <a:t> Недостаточное внимание разделению разработки и реализации проекта на </a:t>
            </a:r>
            <a:r>
              <a:rPr lang="ru-RU" sz="1900" b="1" dirty="0"/>
              <a:t>управляемые </a:t>
            </a:r>
            <a:r>
              <a:rPr lang="ru-RU" sz="1900" b="1" dirty="0" smtClean="0"/>
              <a:t>этапы</a:t>
            </a:r>
            <a:endParaRPr lang="ru-RU" sz="1900" b="1" dirty="0"/>
          </a:p>
          <a:p>
            <a:r>
              <a:rPr lang="ru-RU" sz="1900" dirty="0"/>
              <a:t> Оценка предложений основана на начальной цене, а не </a:t>
            </a:r>
            <a:r>
              <a:rPr lang="ru-RU" sz="1900" b="1" dirty="0"/>
              <a:t>долгосрочной ценности денег</a:t>
            </a:r>
          </a:p>
          <a:p>
            <a:r>
              <a:rPr lang="ru-RU" sz="1900" dirty="0"/>
              <a:t> </a:t>
            </a:r>
            <a:r>
              <a:rPr lang="ru-RU" sz="1900" b="1" dirty="0"/>
              <a:t>Недостаточное понимание сущности деятельности отраслей поставок </a:t>
            </a:r>
            <a:r>
              <a:rPr lang="ru-RU" sz="1900" dirty="0"/>
              <a:t>у высшего руководства организации и отсутствие необходимых контактов с этими </a:t>
            </a:r>
            <a:r>
              <a:rPr lang="ru-RU" sz="1900" dirty="0" smtClean="0"/>
              <a:t>отраслями</a:t>
            </a:r>
            <a:endParaRPr lang="ru-RU" sz="1900" dirty="0"/>
          </a:p>
          <a:p>
            <a:r>
              <a:rPr lang="ru-RU" sz="1900" dirty="0"/>
              <a:t> </a:t>
            </a:r>
            <a:r>
              <a:rPr lang="ru-RU" sz="1900" b="1" dirty="0"/>
              <a:t>Отсутствие</a:t>
            </a:r>
            <a:r>
              <a:rPr lang="ru-RU" sz="1900" dirty="0"/>
              <a:t> фактической </a:t>
            </a:r>
            <a:r>
              <a:rPr lang="ru-RU" sz="1900" b="1" dirty="0"/>
              <a:t>интеграции</a:t>
            </a:r>
            <a:r>
              <a:rPr lang="ru-RU" sz="1900" dirty="0"/>
              <a:t> проектной команды с заказчиками, командой поставщика и цепочкой поставок в </a:t>
            </a:r>
            <a:r>
              <a:rPr lang="ru-RU" sz="1900" dirty="0" smtClean="0"/>
              <a:t>целом </a:t>
            </a:r>
            <a:endParaRPr lang="ru-RU" sz="19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4016" y="0"/>
            <a:ext cx="7884368" cy="908050"/>
          </a:xfrm>
          <a:prstGeom prst="rect">
            <a:avLst/>
          </a:prstGeom>
          <a:noFill/>
        </p:spPr>
        <p:txBody>
          <a:bodyPr bIns="91440" anchor="b" anchorCtr="0">
            <a:normAutofit fontScale="97500"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333399"/>
                </a:solidFill>
                <a:latin typeface="Arial" pitchFamily="34" charset="0"/>
                <a:ea typeface="+mj-ea"/>
                <a:cs typeface="Arial" pitchFamily="34" charset="0"/>
              </a:rPr>
              <a:t>Общие причины неудач проектов    </a:t>
            </a: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50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3024" y="44450"/>
            <a:ext cx="8243391" cy="10810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Представление, Опасения, Пожелания</a:t>
            </a:r>
            <a:endParaRPr lang="ru-RU" sz="32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251520" y="1628800"/>
            <a:ext cx="39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 ВАС</a:t>
            </a:r>
            <a:endParaRPr lang="uk-UA" dirty="0"/>
          </a:p>
        </p:txBody>
      </p:sp>
      <p:pic>
        <p:nvPicPr>
          <p:cNvPr id="7" name="Picture 4" descr="logo uk"/>
          <p:cNvPicPr>
            <a:picLocks noGrp="1"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520" y="2276872"/>
            <a:ext cx="3411538" cy="26003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64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ChangeArrowheads="1"/>
          </p:cNvSpPr>
          <p:nvPr/>
        </p:nvSpPr>
        <p:spPr bwMode="auto">
          <a:xfrm>
            <a:off x="323850" y="0"/>
            <a:ext cx="882015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Управление проектами: </a:t>
            </a:r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Основные 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принципы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23554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2355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7772400" cy="4114800"/>
          </a:xfrm>
        </p:spPr>
        <p:txBody>
          <a:bodyPr>
            <a:normAutofit/>
          </a:bodyPr>
          <a:lstStyle/>
          <a:p>
            <a:pPr eaLnBrk="1" hangingPunct="1"/>
            <a:r>
              <a:rPr kumimoji="0" lang="ru-RU" dirty="0" smtClean="0">
                <a:cs typeface="Arial" pitchFamily="34" charset="0"/>
              </a:rPr>
              <a:t>Деловое поручительство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Четкая организационная структура управленческой команды проекта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Подход к планированию, ориентированный на производство с акцентом на результатах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Деление проекта на управляемые </a:t>
            </a:r>
            <a:r>
              <a:rPr kumimoji="0" lang="en-US" dirty="0" smtClean="0">
                <a:cs typeface="Arial" pitchFamily="34" charset="0"/>
              </a:rPr>
              <a:t/>
            </a:r>
            <a:br>
              <a:rPr kumimoji="0" lang="en-US" dirty="0" smtClean="0">
                <a:cs typeface="Arial" pitchFamily="34" charset="0"/>
              </a:rPr>
            </a:br>
            <a:r>
              <a:rPr kumimoji="0" lang="ru-RU" dirty="0" smtClean="0">
                <a:cs typeface="Arial" pitchFamily="34" charset="0"/>
              </a:rPr>
              <a:t>и контролируемые стадии</a:t>
            </a:r>
          </a:p>
          <a:p>
            <a:pPr eaLnBrk="1" hangingPunct="1"/>
            <a:r>
              <a:rPr kumimoji="0" lang="ru-RU" dirty="0" smtClean="0">
                <a:cs typeface="Arial" pitchFamily="34" charset="0"/>
              </a:rPr>
              <a:t>Гибкость, которую можно применить на подходящем для проекта уровне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67944" y="587727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PRINCE (Projects IN Controlled Environments)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398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027"/>
          <p:cNvSpPr txBox="1">
            <a:spLocks noChangeArrowheads="1"/>
          </p:cNvSpPr>
          <p:nvPr/>
        </p:nvSpPr>
        <p:spPr bwMode="auto">
          <a:xfrm>
            <a:off x="684213" y="1844675"/>
            <a:ext cx="813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uk-UA">
              <a:latin typeface="Verdana" pitchFamily="34" charset="0"/>
            </a:endParaRPr>
          </a:p>
        </p:txBody>
      </p:sp>
      <p:pic>
        <p:nvPicPr>
          <p:cNvPr id="35842" name="Picture 209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90788"/>
            <a:ext cx="7621588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 Box 2095"/>
          <p:cNvSpPr txBox="1">
            <a:spLocks noChangeArrowheads="1"/>
          </p:cNvSpPr>
          <p:nvPr/>
        </p:nvSpPr>
        <p:spPr bwMode="auto">
          <a:xfrm>
            <a:off x="539750" y="3646488"/>
            <a:ext cx="331152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800" b="1">
                <a:solidFill>
                  <a:srgbClr val="FF0000"/>
                </a:solidFill>
              </a:rPr>
              <a:t>Инвестиционный</a:t>
            </a:r>
          </a:p>
          <a:p>
            <a:pPr algn="ctr">
              <a:spcBef>
                <a:spcPct val="50000"/>
              </a:spcBef>
            </a:pPr>
            <a:r>
              <a:rPr lang="ru-RU" sz="1800" b="1">
                <a:solidFill>
                  <a:srgbClr val="FF0000"/>
                </a:solidFill>
              </a:rPr>
              <a:t>период</a:t>
            </a:r>
          </a:p>
        </p:txBody>
      </p:sp>
      <p:sp>
        <p:nvSpPr>
          <p:cNvPr id="35844" name="Text Box 2096"/>
          <p:cNvSpPr txBox="1">
            <a:spLocks noChangeArrowheads="1"/>
          </p:cNvSpPr>
          <p:nvPr/>
        </p:nvSpPr>
        <p:spPr bwMode="auto">
          <a:xfrm>
            <a:off x="4787900" y="3646488"/>
            <a:ext cx="309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800" b="1">
                <a:solidFill>
                  <a:srgbClr val="FF0000"/>
                </a:solidFill>
              </a:rPr>
              <a:t>Фаза эксплуатации</a:t>
            </a:r>
          </a:p>
        </p:txBody>
      </p:sp>
      <p:sp>
        <p:nvSpPr>
          <p:cNvPr id="35845" name="Text Box 2097"/>
          <p:cNvSpPr txBox="1">
            <a:spLocks noChangeArrowheads="1"/>
          </p:cNvSpPr>
          <p:nvPr/>
        </p:nvSpPr>
        <p:spPr bwMode="auto">
          <a:xfrm rot="-1318640">
            <a:off x="4427538" y="2549525"/>
            <a:ext cx="1512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400"/>
              <a:t>Стабилизация</a:t>
            </a:r>
          </a:p>
        </p:txBody>
      </p:sp>
      <p:sp>
        <p:nvSpPr>
          <p:cNvPr id="35846" name="Text Box 2098"/>
          <p:cNvSpPr txBox="1">
            <a:spLocks noChangeArrowheads="1"/>
          </p:cNvSpPr>
          <p:nvPr/>
        </p:nvSpPr>
        <p:spPr bwMode="auto">
          <a:xfrm rot="-5400000">
            <a:off x="2672556" y="2882107"/>
            <a:ext cx="19446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400"/>
              <a:t>Вывод на рынок</a:t>
            </a:r>
          </a:p>
        </p:txBody>
      </p:sp>
      <p:sp>
        <p:nvSpPr>
          <p:cNvPr id="35847" name="Text Box 2099"/>
          <p:cNvSpPr txBox="1">
            <a:spLocks noChangeArrowheads="1"/>
          </p:cNvSpPr>
          <p:nvPr/>
        </p:nvSpPr>
        <p:spPr bwMode="auto">
          <a:xfrm rot="-2932805">
            <a:off x="3751262" y="3529013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400"/>
              <a:t>Рост</a:t>
            </a:r>
          </a:p>
        </p:txBody>
      </p:sp>
      <p:sp>
        <p:nvSpPr>
          <p:cNvPr id="35848" name="Text Box 2100"/>
          <p:cNvSpPr txBox="1">
            <a:spLocks noChangeArrowheads="1"/>
          </p:cNvSpPr>
          <p:nvPr/>
        </p:nvSpPr>
        <p:spPr bwMode="auto">
          <a:xfrm rot="1543686">
            <a:off x="6731000" y="2263775"/>
            <a:ext cx="15128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400"/>
              <a:t>Сокращение сбыта</a:t>
            </a:r>
          </a:p>
        </p:txBody>
      </p:sp>
      <p:sp>
        <p:nvSpPr>
          <p:cNvPr id="35849" name="Text Box 2101"/>
          <p:cNvSpPr txBox="1">
            <a:spLocks noChangeArrowheads="1"/>
          </p:cNvSpPr>
          <p:nvPr/>
        </p:nvSpPr>
        <p:spPr bwMode="auto">
          <a:xfrm rot="-5400000">
            <a:off x="7352506" y="3169444"/>
            <a:ext cx="1944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400"/>
              <a:t>Уход с рынка</a:t>
            </a:r>
          </a:p>
        </p:txBody>
      </p:sp>
      <p:sp>
        <p:nvSpPr>
          <p:cNvPr id="35850" name="Line 2102"/>
          <p:cNvSpPr>
            <a:spLocks noChangeShapeType="1"/>
          </p:cNvSpPr>
          <p:nvPr/>
        </p:nvSpPr>
        <p:spPr bwMode="auto">
          <a:xfrm flipV="1">
            <a:off x="7596188" y="2997200"/>
            <a:ext cx="0" cy="14414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5851" name="Picture 2103" descr="j0432602[1]"/>
          <p:cNvPicPr>
            <a:picLocks noChangeAspect="1" noChangeArrowheads="1"/>
          </p:cNvPicPr>
          <p:nvPr/>
        </p:nvPicPr>
        <p:blipFill>
          <a:blip r:embed="rId4">
            <a:lum bright="-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078288"/>
            <a:ext cx="62706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2" name="Text Box 2104"/>
          <p:cNvSpPr txBox="1">
            <a:spLocks noChangeArrowheads="1"/>
          </p:cNvSpPr>
          <p:nvPr/>
        </p:nvSpPr>
        <p:spPr bwMode="auto">
          <a:xfrm>
            <a:off x="6805613" y="4654550"/>
            <a:ext cx="15113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400" i="1"/>
              <a:t>Линия горизонтов планирования</a:t>
            </a:r>
          </a:p>
        </p:txBody>
      </p:sp>
      <p:sp>
        <p:nvSpPr>
          <p:cNvPr id="35853" name="Text Box 2105"/>
          <p:cNvSpPr txBox="1">
            <a:spLocks noChangeArrowheads="1"/>
          </p:cNvSpPr>
          <p:nvPr/>
        </p:nvSpPr>
        <p:spPr bwMode="auto">
          <a:xfrm>
            <a:off x="5435600" y="4654550"/>
            <a:ext cx="15113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400" i="1"/>
              <a:t>Точка окупаемости инвестиций</a:t>
            </a:r>
          </a:p>
        </p:txBody>
      </p:sp>
      <p:pic>
        <p:nvPicPr>
          <p:cNvPr id="35854" name="Picture 2106" descr="j0346425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4149725"/>
            <a:ext cx="63341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5" name="Text Box 2107"/>
          <p:cNvSpPr txBox="1">
            <a:spLocks noChangeArrowheads="1"/>
          </p:cNvSpPr>
          <p:nvPr/>
        </p:nvSpPr>
        <p:spPr bwMode="auto">
          <a:xfrm>
            <a:off x="6011863" y="2709863"/>
            <a:ext cx="1152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Revenue</a:t>
            </a:r>
            <a:endParaRPr lang="ru-RU" sz="1800" b="1"/>
          </a:p>
        </p:txBody>
      </p:sp>
      <p:sp>
        <p:nvSpPr>
          <p:cNvPr id="35856" name="Text Box 2108"/>
          <p:cNvSpPr txBox="1">
            <a:spLocks noChangeArrowheads="1"/>
          </p:cNvSpPr>
          <p:nvPr/>
        </p:nvSpPr>
        <p:spPr bwMode="auto">
          <a:xfrm>
            <a:off x="1692275" y="4791075"/>
            <a:ext cx="1152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CAPEX</a:t>
            </a:r>
            <a:endParaRPr lang="ru-RU" sz="1800" b="1"/>
          </a:p>
        </p:txBody>
      </p:sp>
      <p:sp>
        <p:nvSpPr>
          <p:cNvPr id="35857" name="Text Box 2109"/>
          <p:cNvSpPr txBox="1">
            <a:spLocks noChangeArrowheads="1"/>
          </p:cNvSpPr>
          <p:nvPr/>
        </p:nvSpPr>
        <p:spPr bwMode="auto">
          <a:xfrm>
            <a:off x="5795963" y="5943600"/>
            <a:ext cx="1152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OPEX</a:t>
            </a:r>
            <a:endParaRPr lang="ru-RU" sz="1800" b="1"/>
          </a:p>
        </p:txBody>
      </p:sp>
      <p:sp>
        <p:nvSpPr>
          <p:cNvPr id="35858" name="Line 2110"/>
          <p:cNvSpPr>
            <a:spLocks noChangeShapeType="1"/>
          </p:cNvSpPr>
          <p:nvPr/>
        </p:nvSpPr>
        <p:spPr bwMode="auto">
          <a:xfrm>
            <a:off x="1042988" y="4438650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5859" name="Line 2111"/>
          <p:cNvSpPr>
            <a:spLocks noChangeShapeType="1"/>
          </p:cNvSpPr>
          <p:nvPr/>
        </p:nvSpPr>
        <p:spPr bwMode="auto">
          <a:xfrm>
            <a:off x="1331913" y="4438650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5860" name="Line 2112"/>
          <p:cNvSpPr>
            <a:spLocks noChangeShapeType="1"/>
          </p:cNvSpPr>
          <p:nvPr/>
        </p:nvSpPr>
        <p:spPr bwMode="auto">
          <a:xfrm>
            <a:off x="1835150" y="4438650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5861" name="Line 2113"/>
          <p:cNvSpPr>
            <a:spLocks noChangeShapeType="1"/>
          </p:cNvSpPr>
          <p:nvPr/>
        </p:nvSpPr>
        <p:spPr bwMode="auto">
          <a:xfrm>
            <a:off x="2987675" y="4438650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5862" name="Line 2114"/>
          <p:cNvSpPr>
            <a:spLocks noChangeShapeType="1"/>
          </p:cNvSpPr>
          <p:nvPr/>
        </p:nvSpPr>
        <p:spPr bwMode="auto">
          <a:xfrm>
            <a:off x="3708400" y="4438650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5863" name="Text Box 2115"/>
          <p:cNvSpPr txBox="1">
            <a:spLocks noChangeArrowheads="1"/>
          </p:cNvSpPr>
          <p:nvPr/>
        </p:nvSpPr>
        <p:spPr bwMode="auto">
          <a:xfrm rot="-5400000">
            <a:off x="2671762" y="5834063"/>
            <a:ext cx="1368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400"/>
              <a:t>Завершение</a:t>
            </a:r>
          </a:p>
        </p:txBody>
      </p:sp>
      <p:sp>
        <p:nvSpPr>
          <p:cNvPr id="35864" name="Text Box 2116"/>
          <p:cNvSpPr txBox="1">
            <a:spLocks noChangeArrowheads="1"/>
          </p:cNvSpPr>
          <p:nvPr/>
        </p:nvSpPr>
        <p:spPr bwMode="auto">
          <a:xfrm rot="-5400000">
            <a:off x="495300" y="5834063"/>
            <a:ext cx="1368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400"/>
              <a:t>Инициация</a:t>
            </a:r>
          </a:p>
        </p:txBody>
      </p:sp>
      <p:sp>
        <p:nvSpPr>
          <p:cNvPr id="35865" name="Text Box 2117"/>
          <p:cNvSpPr txBox="1">
            <a:spLocks noChangeArrowheads="1"/>
          </p:cNvSpPr>
          <p:nvPr/>
        </p:nvSpPr>
        <p:spPr bwMode="auto">
          <a:xfrm rot="-5400000">
            <a:off x="800100" y="5762625"/>
            <a:ext cx="1511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400"/>
              <a:t>Планирование</a:t>
            </a:r>
          </a:p>
        </p:txBody>
      </p:sp>
      <p:sp>
        <p:nvSpPr>
          <p:cNvPr id="35866" name="Text Box 2118"/>
          <p:cNvSpPr txBox="1">
            <a:spLocks noChangeArrowheads="1"/>
          </p:cNvSpPr>
          <p:nvPr/>
        </p:nvSpPr>
        <p:spPr bwMode="auto">
          <a:xfrm rot="-5400000">
            <a:off x="1648619" y="5763419"/>
            <a:ext cx="14398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sz="1400"/>
              <a:t>Выполнение и контроль </a:t>
            </a:r>
          </a:p>
        </p:txBody>
      </p:sp>
      <p:sp>
        <p:nvSpPr>
          <p:cNvPr id="35867" name="AutoShape 2119"/>
          <p:cNvSpPr>
            <a:spLocks noChangeArrowheads="1"/>
          </p:cNvSpPr>
          <p:nvPr/>
        </p:nvSpPr>
        <p:spPr bwMode="auto">
          <a:xfrm>
            <a:off x="3851275" y="5662613"/>
            <a:ext cx="576263" cy="431800"/>
          </a:xfrm>
          <a:prstGeom prst="rightArrow">
            <a:avLst>
              <a:gd name="adj1" fmla="val 50000"/>
              <a:gd name="adj2" fmla="val 3336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  <p:pic>
        <p:nvPicPr>
          <p:cNvPr id="35868" name="Picture 2120" descr="j0407734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518150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9" name="Picture 2121" descr="j0411244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4094163"/>
            <a:ext cx="66675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70" name="Group 2122"/>
          <p:cNvGrpSpPr>
            <a:grpSpLocks/>
          </p:cNvGrpSpPr>
          <p:nvPr/>
        </p:nvGrpSpPr>
        <p:grpSpPr bwMode="auto">
          <a:xfrm>
            <a:off x="1187450" y="1905000"/>
            <a:ext cx="1728788" cy="1663700"/>
            <a:chOff x="748" y="1018"/>
            <a:chExt cx="1089" cy="1048"/>
          </a:xfrm>
        </p:grpSpPr>
        <p:pic>
          <p:nvPicPr>
            <p:cNvPr id="35874" name="Picture 2123" descr="j0415616[1]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" y="1298"/>
              <a:ext cx="599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75" name="Text Box 2124"/>
            <p:cNvSpPr txBox="1">
              <a:spLocks noChangeArrowheads="1"/>
            </p:cNvSpPr>
            <p:nvPr/>
          </p:nvSpPr>
          <p:spPr bwMode="auto">
            <a:xfrm>
              <a:off x="748" y="1018"/>
              <a:ext cx="108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ru-RU" sz="1400" b="1"/>
                <a:t>Руководитель проекта</a:t>
              </a:r>
            </a:p>
          </p:txBody>
        </p:sp>
      </p:grpSp>
      <p:sp>
        <p:nvSpPr>
          <p:cNvPr id="35871" name="Rectangle 2050"/>
          <p:cNvSpPr>
            <a:spLocks noChangeArrowheads="1"/>
          </p:cNvSpPr>
          <p:nvPr/>
        </p:nvSpPr>
        <p:spPr bwMode="auto">
          <a:xfrm>
            <a:off x="304800" y="44624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</a:rPr>
              <a:t>Жизненный цикл проекта и продукта</a:t>
            </a:r>
            <a:endParaRPr lang="ru-RU" sz="2800" b="1" dirty="0">
              <a:solidFill>
                <a:srgbClr val="333399"/>
              </a:solidFill>
            </a:endParaRPr>
          </a:p>
        </p:txBody>
      </p:sp>
      <p:sp>
        <p:nvSpPr>
          <p:cNvPr id="35872" name="Line 2051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5873" name="TextBox 2"/>
          <p:cNvSpPr txBox="1">
            <a:spLocks noChangeArrowheads="1"/>
          </p:cNvSpPr>
          <p:nvPr/>
        </p:nvSpPr>
        <p:spPr bwMode="auto">
          <a:xfrm>
            <a:off x="10555288" y="32988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kumimoji="0" lang="uk-UA" sz="1800"/>
          </a:p>
        </p:txBody>
      </p:sp>
    </p:spTree>
    <p:extLst>
      <p:ext uri="{BB962C8B-B14F-4D97-AF65-F5344CB8AC3E}">
        <p14:creationId xmlns:p14="http://schemas.microsoft.com/office/powerpoint/2010/main" val="90830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Жизненный цикл проекта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33794" name="Line 3"/>
          <p:cNvSpPr>
            <a:spLocks noChangeShapeType="1"/>
          </p:cNvSpPr>
          <p:nvPr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379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11882" y="1897063"/>
            <a:ext cx="3888110" cy="3733800"/>
          </a:xfrm>
        </p:spPr>
        <p:txBody>
          <a:bodyPr>
            <a:normAutofit/>
          </a:bodyPr>
          <a:lstStyle/>
          <a:p>
            <a:pPr eaLnBrk="1" hangingPunct="1">
              <a:spcBef>
                <a:spcPct val="70000"/>
              </a:spcBef>
            </a:pPr>
            <a:r>
              <a:rPr kumimoji="0" lang="ru-RU" sz="2400" dirty="0" smtClean="0">
                <a:cs typeface="Arial" pitchFamily="34" charset="0"/>
              </a:rPr>
              <a:t>Определение содержания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z="2400" dirty="0" smtClean="0">
                <a:cs typeface="Arial" pitchFamily="34" charset="0"/>
              </a:rPr>
              <a:t>Планирование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z="2400" dirty="0" smtClean="0">
                <a:cs typeface="Arial" pitchFamily="34" charset="0"/>
              </a:rPr>
              <a:t>Исполнение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z="2400" dirty="0" smtClean="0">
                <a:cs typeface="Arial" pitchFamily="34" charset="0"/>
              </a:rPr>
              <a:t>Закрытие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z="2400" dirty="0" smtClean="0">
                <a:cs typeface="Arial" pitchFamily="34" charset="0"/>
              </a:rPr>
              <a:t>Оценка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4643438" y="1916832"/>
            <a:ext cx="4173537" cy="3733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>
            <a:normAutofit fontScale="92500"/>
          </a:bodyPr>
          <a:lstStyle/>
          <a:p>
            <a:pPr marL="274320" indent="-274320">
              <a:spcBef>
                <a:spcPct val="7000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ru-RU" sz="2600" dirty="0">
                <a:cs typeface="Arial" pitchFamily="34" charset="0"/>
              </a:rPr>
              <a:t>Согласованное резюме проекта</a:t>
            </a:r>
          </a:p>
          <a:p>
            <a:pPr marL="274320" indent="-274320">
              <a:spcBef>
                <a:spcPct val="7000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ru-RU" sz="2600" dirty="0">
                <a:cs typeface="Arial" pitchFamily="34" charset="0"/>
              </a:rPr>
              <a:t>План реализации проекта</a:t>
            </a:r>
          </a:p>
          <a:p>
            <a:pPr marL="274320" indent="-274320">
              <a:spcBef>
                <a:spcPct val="7000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ru-RU" sz="2600" dirty="0">
                <a:cs typeface="Arial" pitchFamily="34" charset="0"/>
              </a:rPr>
              <a:t>Получение результатов</a:t>
            </a:r>
          </a:p>
          <a:p>
            <a:pPr marL="274320" indent="-274320">
              <a:spcBef>
                <a:spcPct val="7000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ru-RU" sz="2600" dirty="0">
                <a:cs typeface="Arial" pitchFamily="34" charset="0"/>
              </a:rPr>
              <a:t>Отчетность</a:t>
            </a:r>
          </a:p>
          <a:p>
            <a:pPr marL="274320" indent="-274320">
              <a:spcBef>
                <a:spcPct val="7000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ru-RU" sz="2600" dirty="0">
                <a:cs typeface="Arial" pitchFamily="34" charset="0"/>
              </a:rPr>
              <a:t>Выводы для </a:t>
            </a:r>
            <a:r>
              <a:rPr lang="ru-RU" sz="2600" dirty="0" smtClean="0">
                <a:cs typeface="Arial" pitchFamily="34" charset="0"/>
              </a:rPr>
              <a:t>будущих </a:t>
            </a:r>
            <a:r>
              <a:rPr lang="ru-RU" sz="2600" dirty="0">
                <a:cs typeface="Arial" pitchFamily="34" charset="0"/>
              </a:rPr>
              <a:t>проектов</a:t>
            </a:r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611956" y="1311275"/>
            <a:ext cx="8064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ru-RU" b="1" dirty="0"/>
              <a:t>             ЭТАП                                       ВЫХОДЫ</a:t>
            </a:r>
            <a:endParaRPr kumimoji="0" lang="uk-UA" b="1" dirty="0"/>
          </a:p>
        </p:txBody>
      </p:sp>
    </p:spTree>
    <p:extLst>
      <p:ext uri="{BB962C8B-B14F-4D97-AF65-F5344CB8AC3E}">
        <p14:creationId xmlns:p14="http://schemas.microsoft.com/office/powerpoint/2010/main" val="153146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Классическая шестиэтапная  модель управления проектом (1)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34818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grpSp>
        <p:nvGrpSpPr>
          <p:cNvPr id="34819" name="Group 5"/>
          <p:cNvGrpSpPr>
            <a:grpSpLocks/>
          </p:cNvGrpSpPr>
          <p:nvPr/>
        </p:nvGrpSpPr>
        <p:grpSpPr bwMode="auto">
          <a:xfrm>
            <a:off x="397073" y="1772568"/>
            <a:ext cx="8207375" cy="4176712"/>
            <a:chOff x="1110" y="1406"/>
            <a:chExt cx="9620" cy="5550"/>
          </a:xfrm>
        </p:grpSpPr>
        <p:sp>
          <p:nvSpPr>
            <p:cNvPr id="34821" name="Rectangle 6"/>
            <p:cNvSpPr>
              <a:spLocks noChangeArrowheads="1"/>
            </p:cNvSpPr>
            <p:nvPr/>
          </p:nvSpPr>
          <p:spPr bwMode="auto">
            <a:xfrm>
              <a:off x="1110" y="1406"/>
              <a:ext cx="9620" cy="555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grpSp>
          <p:nvGrpSpPr>
            <p:cNvPr id="34822" name="Group 7"/>
            <p:cNvGrpSpPr>
              <a:grpSpLocks/>
            </p:cNvGrpSpPr>
            <p:nvPr/>
          </p:nvGrpSpPr>
          <p:grpSpPr bwMode="auto">
            <a:xfrm>
              <a:off x="1258" y="1554"/>
              <a:ext cx="9323" cy="5180"/>
              <a:chOff x="1258" y="1554"/>
              <a:chExt cx="9323" cy="5180"/>
            </a:xfrm>
          </p:grpSpPr>
          <p:sp>
            <p:nvSpPr>
              <p:cNvPr id="34823" name="Text Box 8"/>
              <p:cNvSpPr txBox="1">
                <a:spLocks noChangeArrowheads="1"/>
              </p:cNvSpPr>
              <p:nvPr/>
            </p:nvSpPr>
            <p:spPr bwMode="auto">
              <a:xfrm>
                <a:off x="3553" y="1554"/>
                <a:ext cx="1570" cy="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4000" rIns="5400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algn="ctr" eaLnBrk="0" hangingPunct="0">
                  <a:spcBef>
                    <a:spcPts val="200"/>
                  </a:spcBef>
                </a:pPr>
                <a:r>
                  <a:rPr kumimoji="0" lang="ru-RU" sz="1000" b="1">
                    <a:latin typeface="Arial" pitchFamily="34" charset="0"/>
                  </a:rPr>
                  <a:t>5 Коммуникации</a:t>
                </a:r>
              </a:p>
              <a:p>
                <a:pPr algn="ctr" eaLnBrk="0" hangingPunct="0">
                  <a:spcBef>
                    <a:spcPts val="200"/>
                  </a:spcBef>
                </a:pPr>
                <a:endParaRPr kumimoji="0" lang="ru-RU" sz="1000">
                  <a:latin typeface="Arial" pitchFamily="34" charset="0"/>
                </a:endParaRPr>
              </a:p>
            </p:txBody>
          </p:sp>
          <p:sp>
            <p:nvSpPr>
              <p:cNvPr id="34824" name="Text Box 9"/>
              <p:cNvSpPr txBox="1">
                <a:spLocks noChangeArrowheads="1"/>
              </p:cNvSpPr>
              <p:nvPr/>
            </p:nvSpPr>
            <p:spPr bwMode="auto">
              <a:xfrm>
                <a:off x="5258" y="1554"/>
                <a:ext cx="1552" cy="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rIns="1800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algn="ctr" eaLnBrk="0" hangingPunct="0">
                  <a:spcBef>
                    <a:spcPts val="200"/>
                  </a:spcBef>
                  <a:buFont typeface="Symbol" pitchFamily="18" charset="2"/>
                  <a:buChar char="·"/>
                </a:pPr>
                <a:r>
                  <a:rPr kumimoji="0" lang="ru-RU" sz="1000" dirty="0">
                    <a:latin typeface="Arial Narrow" pitchFamily="34" charset="0"/>
                  </a:rPr>
                  <a:t> Заметки и отчеты</a:t>
                </a:r>
                <a:endParaRPr kumimoji="0" lang="ru-RU" sz="1000" b="1" dirty="0">
                  <a:latin typeface="Arial Narrow" pitchFamily="34" charset="0"/>
                </a:endParaRPr>
              </a:p>
              <a:p>
                <a:pPr algn="ctr" eaLnBrk="0" hangingPunct="0">
                  <a:spcBef>
                    <a:spcPts val="200"/>
                  </a:spcBef>
                </a:pPr>
                <a:endParaRPr kumimoji="0" lang="ru-RU" sz="1000" dirty="0">
                  <a:latin typeface="Arial Narrow" pitchFamily="34" charset="0"/>
                </a:endParaRPr>
              </a:p>
            </p:txBody>
          </p:sp>
          <p:sp>
            <p:nvSpPr>
              <p:cNvPr id="34825" name="Text Box 10"/>
              <p:cNvSpPr txBox="1">
                <a:spLocks noChangeArrowheads="1"/>
              </p:cNvSpPr>
              <p:nvPr/>
            </p:nvSpPr>
            <p:spPr bwMode="auto">
              <a:xfrm>
                <a:off x="6864" y="1554"/>
                <a:ext cx="1406" cy="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rIns="1800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algn="ctr" eaLnBrk="0" hangingPunct="0">
                  <a:spcBef>
                    <a:spcPts val="200"/>
                  </a:spcBef>
                  <a:buFont typeface="Symbol" pitchFamily="18" charset="2"/>
                  <a:buChar char="·"/>
                </a:pPr>
                <a:r>
                  <a:rPr kumimoji="0" lang="ru-RU" sz="1000" dirty="0">
                    <a:latin typeface="Arial Narrow" pitchFamily="34" charset="0"/>
                  </a:rPr>
                  <a:t> Презентации</a:t>
                </a:r>
                <a:endParaRPr kumimoji="0" lang="ru-RU" sz="1000" b="1" dirty="0">
                  <a:latin typeface="Arial Narrow" pitchFamily="34" charset="0"/>
                </a:endParaRPr>
              </a:p>
              <a:p>
                <a:pPr algn="ctr" eaLnBrk="0" hangingPunct="0">
                  <a:spcBef>
                    <a:spcPts val="200"/>
                  </a:spcBef>
                </a:pPr>
                <a:endParaRPr kumimoji="0" lang="ru-RU" sz="1000" dirty="0">
                  <a:latin typeface="Arial Narrow" pitchFamily="34" charset="0"/>
                </a:endParaRPr>
              </a:p>
            </p:txBody>
          </p:sp>
          <p:sp>
            <p:nvSpPr>
              <p:cNvPr id="124939" name="AutoShape 11"/>
              <p:cNvSpPr>
                <a:spLocks noChangeArrowheads="1"/>
              </p:cNvSpPr>
              <p:nvPr/>
            </p:nvSpPr>
            <p:spPr bwMode="auto">
              <a:xfrm>
                <a:off x="3108" y="3035"/>
                <a:ext cx="519" cy="532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sp>
            <p:nvSpPr>
              <p:cNvPr id="124940" name="AutoShape 12"/>
              <p:cNvSpPr>
                <a:spLocks noChangeArrowheads="1"/>
              </p:cNvSpPr>
              <p:nvPr/>
            </p:nvSpPr>
            <p:spPr bwMode="auto">
              <a:xfrm>
                <a:off x="3108" y="5551"/>
                <a:ext cx="519" cy="532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sp>
            <p:nvSpPr>
              <p:cNvPr id="124941" name="AutoShape 13"/>
              <p:cNvSpPr>
                <a:spLocks noChangeArrowheads="1"/>
              </p:cNvSpPr>
              <p:nvPr/>
            </p:nvSpPr>
            <p:spPr bwMode="auto">
              <a:xfrm>
                <a:off x="5700" y="2516"/>
                <a:ext cx="515" cy="534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sp>
            <p:nvSpPr>
              <p:cNvPr id="124942" name="AutoShape 14"/>
              <p:cNvSpPr>
                <a:spLocks noChangeArrowheads="1"/>
              </p:cNvSpPr>
              <p:nvPr/>
            </p:nvSpPr>
            <p:spPr bwMode="auto">
              <a:xfrm>
                <a:off x="8214" y="2961"/>
                <a:ext cx="517" cy="532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sp>
            <p:nvSpPr>
              <p:cNvPr id="124943" name="AutoShape 15"/>
              <p:cNvSpPr>
                <a:spLocks noChangeArrowheads="1"/>
              </p:cNvSpPr>
              <p:nvPr/>
            </p:nvSpPr>
            <p:spPr bwMode="auto">
              <a:xfrm>
                <a:off x="8214" y="5625"/>
                <a:ext cx="517" cy="532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sp>
            <p:nvSpPr>
              <p:cNvPr id="124944" name="AutoShape 16"/>
              <p:cNvSpPr>
                <a:spLocks noChangeArrowheads="1"/>
              </p:cNvSpPr>
              <p:nvPr/>
            </p:nvSpPr>
            <p:spPr bwMode="auto">
              <a:xfrm flipH="1">
                <a:off x="5700" y="3699"/>
                <a:ext cx="515" cy="534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grpSp>
            <p:nvGrpSpPr>
              <p:cNvPr id="34832" name="Group 17"/>
              <p:cNvGrpSpPr>
                <a:grpSpLocks/>
              </p:cNvGrpSpPr>
              <p:nvPr/>
            </p:nvGrpSpPr>
            <p:grpSpPr bwMode="auto">
              <a:xfrm>
                <a:off x="1258" y="2220"/>
                <a:ext cx="9323" cy="4514"/>
                <a:chOff x="1258" y="2220"/>
                <a:chExt cx="9323" cy="4514"/>
              </a:xfrm>
            </p:grpSpPr>
            <p:sp>
              <p:nvSpPr>
                <p:cNvPr id="3483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258" y="2220"/>
                  <a:ext cx="1701" cy="451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54000" rIns="54000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0" hangingPunct="0">
                    <a:spcBef>
                      <a:spcPts val="200"/>
                    </a:spcBef>
                  </a:pPr>
                  <a:r>
                    <a:rPr kumimoji="0" lang="ru-RU" sz="1000" b="1" dirty="0">
                      <a:latin typeface="Arial" pitchFamily="34" charset="0"/>
                    </a:rPr>
                    <a:t>1 Определение содержания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Протоколы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None/>
                  </a:pPr>
                  <a:r>
                    <a:rPr kumimoji="0" lang="ru-RU" sz="1000" dirty="0">
                      <a:latin typeface="Arial Narrow" pitchFamily="34" charset="0"/>
                    </a:rPr>
                    <a:t> совещаний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Компетенция</a:t>
                  </a:r>
                </a:p>
                <a:p>
                  <a:pPr eaLnBrk="0" hangingPunct="0">
                    <a:spcBef>
                      <a:spcPts val="200"/>
                    </a:spcBef>
                  </a:pPr>
                  <a:endParaRPr kumimoji="0" lang="ru-RU" sz="1000" dirty="0">
                    <a:latin typeface="Arial" pitchFamily="34" charset="0"/>
                  </a:endParaRPr>
                </a:p>
              </p:txBody>
            </p:sp>
            <p:sp>
              <p:nvSpPr>
                <p:cNvPr id="34834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799" y="2220"/>
                  <a:ext cx="1701" cy="244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54000" rIns="54000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0" hangingPunct="0">
                    <a:spcBef>
                      <a:spcPts val="200"/>
                    </a:spcBef>
                  </a:pPr>
                  <a:r>
                    <a:rPr kumimoji="0" lang="ru-RU" sz="1000" b="1" dirty="0">
                      <a:latin typeface="Arial" pitchFamily="34" charset="0"/>
                    </a:rPr>
                    <a:t>2 Планирование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Разделение работы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Команда и полномочия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Усилия и продолжительность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График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Ресурсы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Бюджет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Анализ рисков</a:t>
                  </a:r>
                  <a:endParaRPr kumimoji="0" lang="ru-RU" sz="1000" dirty="0">
                    <a:latin typeface="Arial" pitchFamily="34" charset="0"/>
                  </a:endParaRPr>
                </a:p>
              </p:txBody>
            </p:sp>
            <p:sp>
              <p:nvSpPr>
                <p:cNvPr id="3483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340" y="2220"/>
                  <a:ext cx="1701" cy="244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54000" rIns="54000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0" hangingPunct="0">
                    <a:spcBef>
                      <a:spcPts val="200"/>
                    </a:spcBef>
                  </a:pPr>
                  <a:r>
                    <a:rPr kumimoji="0" lang="ru-RU" sz="1000" b="1" dirty="0">
                      <a:latin typeface="Arial" pitchFamily="34" charset="0"/>
                    </a:rPr>
                    <a:t>4 Управление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Управление затратами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Контроль сроков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Совещания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Корректировка планов</a:t>
                  </a:r>
                </a:p>
                <a:p>
                  <a:pPr algn="ctr" eaLnBrk="0" hangingPunct="0">
                    <a:spcBef>
                      <a:spcPts val="200"/>
                    </a:spcBef>
                  </a:pPr>
                  <a:endParaRPr kumimoji="0" lang="ru-RU" sz="1000" dirty="0">
                    <a:latin typeface="Arial" pitchFamily="34" charset="0"/>
                  </a:endParaRPr>
                </a:p>
              </p:txBody>
            </p:sp>
            <p:sp>
              <p:nvSpPr>
                <p:cNvPr id="348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8880" y="2220"/>
                  <a:ext cx="1701" cy="451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54000" rIns="54000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0" hangingPunct="0">
                    <a:spcBef>
                      <a:spcPts val="200"/>
                    </a:spcBef>
                  </a:pPr>
                  <a:r>
                    <a:rPr kumimoji="0" lang="en-US" sz="1000" b="1">
                      <a:latin typeface="Arial" pitchFamily="34" charset="0"/>
                    </a:rPr>
                    <a:t>6</a:t>
                  </a:r>
                  <a:r>
                    <a:rPr kumimoji="0" lang="ru-RU" sz="1000" b="1">
                      <a:latin typeface="Arial" pitchFamily="34" charset="0"/>
                    </a:rPr>
                    <a:t> Ревизия и завершение</a:t>
                  </a:r>
                  <a:endParaRPr kumimoji="0" lang="en-US" sz="1000">
                    <a:latin typeface="Arial Narrow" pitchFamily="34" charset="0"/>
                  </a:endParaRP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>
                      <a:latin typeface="Arial Narrow" pitchFamily="34" charset="0"/>
                    </a:rPr>
                    <a:t> Обзор проекта</a:t>
                  </a:r>
                </a:p>
              </p:txBody>
            </p:sp>
            <p:sp>
              <p:nvSpPr>
                <p:cNvPr id="34837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774" y="5106"/>
                  <a:ext cx="4292" cy="1628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54000" rIns="54000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0" hangingPunct="0">
                    <a:spcBef>
                      <a:spcPts val="200"/>
                    </a:spcBef>
                  </a:pPr>
                  <a:r>
                    <a:rPr kumimoji="0" lang="ru-RU" sz="1000" b="1" dirty="0">
                      <a:latin typeface="Arial" pitchFamily="34" charset="0"/>
                    </a:rPr>
                    <a:t>3 Создание команды, руководство и мотивация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Как создать команду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Качества и действия лидера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Что мотивирует людей</a:t>
                  </a:r>
                  <a:endParaRPr kumimoji="0" lang="ru-RU" sz="1000" dirty="0">
                    <a:latin typeface="Arial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10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Классическая шестиэтапная  модель управления проектом (2)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35842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584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800200"/>
            <a:ext cx="7772400" cy="3429000"/>
          </a:xfrm>
        </p:spPr>
        <p:txBody>
          <a:bodyPr>
            <a:noAutofit/>
          </a:bodyPr>
          <a:lstStyle/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Определение содержания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Планирование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Создание команды, руководство и мотивация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Управление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Коммуникации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400" dirty="0" smtClean="0">
                <a:cs typeface="Arial" pitchFamily="34" charset="0"/>
              </a:rPr>
              <a:t>Ревизия и завершение</a:t>
            </a:r>
          </a:p>
          <a:p>
            <a:pPr marL="457200" indent="-457200" algn="r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None/>
            </a:pPr>
            <a:endParaRPr kumimoji="0" lang="ru-RU" sz="2400" dirty="0" smtClean="0">
              <a:cs typeface="Arial" pitchFamily="34" charset="0"/>
            </a:endParaRPr>
          </a:p>
          <a:p>
            <a:pPr marL="457200" indent="-457200" algn="r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None/>
            </a:pPr>
            <a:r>
              <a:rPr kumimoji="0" lang="ru-RU" sz="2400" dirty="0" smtClean="0">
                <a:cs typeface="Arial" pitchFamily="34" charset="0"/>
              </a:rPr>
              <a:t>(</a:t>
            </a:r>
            <a:r>
              <a:rPr kumimoji="0" lang="en-US" sz="2400" dirty="0" err="1" smtClean="0">
                <a:cs typeface="Arial" pitchFamily="34" charset="0"/>
              </a:rPr>
              <a:t>Elbeik</a:t>
            </a:r>
            <a:r>
              <a:rPr kumimoji="0" lang="ru-RU" sz="2400" dirty="0" smtClean="0">
                <a:cs typeface="Arial" pitchFamily="34" charset="0"/>
              </a:rPr>
              <a:t> </a:t>
            </a:r>
            <a:r>
              <a:rPr kumimoji="0" lang="en-US" sz="2400" dirty="0" smtClean="0">
                <a:cs typeface="Arial" pitchFamily="34" charset="0"/>
              </a:rPr>
              <a:t>and</a:t>
            </a:r>
            <a:r>
              <a:rPr kumimoji="0" lang="ru-RU" sz="2400" dirty="0" smtClean="0">
                <a:cs typeface="Arial" pitchFamily="34" charset="0"/>
              </a:rPr>
              <a:t> </a:t>
            </a:r>
            <a:r>
              <a:rPr kumimoji="0" lang="en-US" sz="2400" dirty="0" smtClean="0">
                <a:cs typeface="Arial" pitchFamily="34" charset="0"/>
              </a:rPr>
              <a:t>Thomas</a:t>
            </a:r>
            <a:r>
              <a:rPr kumimoji="0" lang="ru-RU" sz="2400" dirty="0" smtClean="0">
                <a:cs typeface="Arial" pitchFamily="34" charset="0"/>
              </a:rPr>
              <a:t>, 1998)</a:t>
            </a:r>
          </a:p>
        </p:txBody>
      </p:sp>
    </p:spTree>
    <p:extLst>
      <p:ext uri="{BB962C8B-B14F-4D97-AF65-F5344CB8AC3E}">
        <p14:creationId xmlns:p14="http://schemas.microsoft.com/office/powerpoint/2010/main" val="38133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ln>
            <a:noFill/>
          </a:ln>
        </p:spPr>
        <p:txBody>
          <a:bodyPr/>
          <a:lstStyle/>
          <a:p>
            <a:pPr>
              <a:buNone/>
            </a:pPr>
            <a:r>
              <a:rPr lang="ru-RU" sz="4000" dirty="0" smtClean="0"/>
              <a:t>Кофе-Брейк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sz="5400" dirty="0" smtClean="0">
                <a:solidFill>
                  <a:schemeClr val="accent2"/>
                </a:solidFill>
              </a:rPr>
              <a:t>1</a:t>
            </a:r>
            <a:r>
              <a:rPr lang="en-US" sz="5400" dirty="0" smtClean="0">
                <a:solidFill>
                  <a:schemeClr val="accent2"/>
                </a:solidFill>
              </a:rPr>
              <a:t>0</a:t>
            </a:r>
            <a:r>
              <a:rPr lang="ru-RU" sz="5400" dirty="0" smtClean="0">
                <a:solidFill>
                  <a:schemeClr val="accent2"/>
                </a:solidFill>
              </a:rPr>
              <a:t>.</a:t>
            </a:r>
            <a:r>
              <a:rPr lang="en-US" sz="5400" dirty="0" smtClean="0">
                <a:solidFill>
                  <a:schemeClr val="accent2"/>
                </a:solidFill>
              </a:rPr>
              <a:t>45</a:t>
            </a:r>
            <a:r>
              <a:rPr lang="ru-RU" sz="5400" dirty="0" smtClean="0">
                <a:solidFill>
                  <a:schemeClr val="accent2"/>
                </a:solidFill>
              </a:rPr>
              <a:t> – 11.</a:t>
            </a:r>
            <a:r>
              <a:rPr lang="en-US" sz="5400" dirty="0" smtClean="0">
                <a:solidFill>
                  <a:schemeClr val="accent2"/>
                </a:solidFill>
              </a:rPr>
              <a:t>00</a:t>
            </a:r>
            <a:endParaRPr lang="ru-RU" sz="5400" dirty="0" smtClean="0">
              <a:solidFill>
                <a:schemeClr val="accent2"/>
              </a:solidFill>
            </a:endParaRP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6157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 smtClean="0">
                <a:latin typeface="Arial Narrow" pitchFamily="34" charset="0"/>
              </a:rPr>
              <a:t>  Протоколы </a:t>
            </a:r>
            <a:r>
              <a:rPr lang="ru-RU" sz="2800" dirty="0">
                <a:latin typeface="Arial Narrow" pitchFamily="34" charset="0"/>
              </a:rPr>
              <a:t>совещаний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</a:t>
            </a:r>
            <a:r>
              <a:rPr lang="ru-RU" sz="2800" dirty="0" smtClean="0">
                <a:latin typeface="Arial Narrow" pitchFamily="34" charset="0"/>
              </a:rPr>
              <a:t> Компетенция</a:t>
            </a:r>
            <a:endParaRPr lang="ru-RU" sz="2800" dirty="0">
              <a:latin typeface="Arial Narrow" pitchFamily="34" charset="0"/>
            </a:endParaRPr>
          </a:p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Определение Содержания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862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251520" y="116632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Определение потребностей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21506" name="Line 3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2150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628800"/>
            <a:ext cx="7772400" cy="3429000"/>
          </a:xfrm>
        </p:spPr>
        <p:txBody>
          <a:bodyPr>
            <a:normAutofit/>
          </a:bodyPr>
          <a:lstStyle/>
          <a:p>
            <a:pPr marL="457200" indent="-457200" eaLnBrk="1" hangingPunct="1"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dirty="0" smtClean="0">
                <a:cs typeface="Arial" pitchFamily="34" charset="0"/>
              </a:rPr>
              <a:t>Появление потребностей</a:t>
            </a:r>
          </a:p>
          <a:p>
            <a:pPr marL="457200" indent="-457200" eaLnBrk="1" hangingPunct="1"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dirty="0" smtClean="0">
                <a:cs typeface="Arial" pitchFamily="34" charset="0"/>
              </a:rPr>
              <a:t>Признание потребностей</a:t>
            </a:r>
          </a:p>
          <a:p>
            <a:pPr marL="457200" indent="-457200" eaLnBrk="1" hangingPunct="1"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dirty="0" smtClean="0">
                <a:cs typeface="Arial" pitchFamily="34" charset="0"/>
              </a:rPr>
              <a:t>Формулирование потребностей</a:t>
            </a:r>
          </a:p>
          <a:p>
            <a:pPr marL="0" indent="0" algn="r" eaLnBrk="1" hangingPunct="1">
              <a:spcBef>
                <a:spcPct val="50000"/>
              </a:spcBef>
              <a:buNone/>
            </a:pPr>
            <a:r>
              <a:rPr kumimoji="0" lang="ru-RU" dirty="0" smtClean="0">
                <a:cs typeface="Arial" pitchFamily="34" charset="0"/>
              </a:rPr>
              <a:t>(</a:t>
            </a:r>
            <a:r>
              <a:rPr kumimoji="0" lang="ru-RU" dirty="0" err="1" smtClean="0">
                <a:cs typeface="Arial" pitchFamily="34" charset="0"/>
              </a:rPr>
              <a:t>Frame</a:t>
            </a:r>
            <a:r>
              <a:rPr kumimoji="0" lang="ru-RU" dirty="0" smtClean="0">
                <a:cs typeface="Arial" pitchFamily="34" charset="0"/>
              </a:rPr>
              <a:t>, 1987)</a:t>
            </a:r>
            <a:endParaRPr kumimoji="0" lang="ru-RU" sz="2000" dirty="0" smtClean="0">
              <a:cs typeface="Arial" pitchFamily="34" charset="0"/>
            </a:endParaRPr>
          </a:p>
        </p:txBody>
      </p:sp>
      <p:pic>
        <p:nvPicPr>
          <p:cNvPr id="8194" name="Picture 2" descr="http://lib.rus.ec/i/24/471524/i_0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0" y="4368129"/>
            <a:ext cx="7009962" cy="222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вал 5"/>
          <p:cNvSpPr/>
          <p:nvPr/>
        </p:nvSpPr>
        <p:spPr>
          <a:xfrm>
            <a:off x="179512" y="4149080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41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564A08-16DE-41A2-BA07-DA70729ADA4C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219" y="339824"/>
            <a:ext cx="7417197" cy="496888"/>
          </a:xfrm>
          <a:noFill/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  <a:ea typeface="+mn-ea"/>
                <a:cs typeface="+mn-cs"/>
              </a:rPr>
              <a:t>Диаграмма </a:t>
            </a:r>
            <a:r>
              <a:rPr lang="ru-RU" sz="3200" b="1" dirty="0" err="1">
                <a:solidFill>
                  <a:srgbClr val="333399"/>
                </a:solidFill>
                <a:latin typeface="Arial" pitchFamily="34" charset="0"/>
                <a:ea typeface="+mn-ea"/>
                <a:cs typeface="+mn-cs"/>
              </a:rPr>
              <a:t>Исикавы</a:t>
            </a:r>
            <a:endParaRPr lang="ru-RU" sz="3200" b="1" dirty="0">
              <a:solidFill>
                <a:srgbClr val="333399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0" y="1052736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9218" name="Picture 2" descr="http://www.dekanblog.ru/blog/wp-content/uploads/2009/04/fi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920880" cy="474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вал 1"/>
          <p:cNvSpPr/>
          <p:nvPr/>
        </p:nvSpPr>
        <p:spPr>
          <a:xfrm>
            <a:off x="251520" y="332656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861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050"/>
          <p:cNvSpPr>
            <a:spLocks noChangeArrowheads="1"/>
          </p:cNvSpPr>
          <p:nvPr/>
        </p:nvSpPr>
        <p:spPr bwMode="auto">
          <a:xfrm>
            <a:off x="827584" y="129952"/>
            <a:ext cx="8316416" cy="92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Принцип </a:t>
            </a:r>
            <a:r>
              <a:rPr lang="en-US" sz="3200" b="1" dirty="0">
                <a:solidFill>
                  <a:srgbClr val="333399"/>
                </a:solidFill>
                <a:latin typeface="Arial" pitchFamily="34" charset="0"/>
              </a:rPr>
              <a:t>SMART -</a:t>
            </a: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  цели должны быть: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24578" name="Line 2051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24579" name="Rectangle 2052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eaLnBrk="1" hangingPunct="1"/>
            <a:r>
              <a:rPr kumimoji="0" lang="ru-RU" sz="2000" b="1" smtClean="0">
                <a:cs typeface="Arial" pitchFamily="34" charset="0"/>
              </a:rPr>
              <a:t>конкретными</a:t>
            </a:r>
            <a:r>
              <a:rPr kumimoji="0" lang="ru-RU" sz="2000" smtClean="0">
                <a:cs typeface="Arial" pitchFamily="34" charset="0"/>
              </a:rPr>
              <a:t> (specific) – т.е. Вы должны ясно представлять себе, чего хотите достичь;</a:t>
            </a:r>
          </a:p>
          <a:p>
            <a:pPr eaLnBrk="1" hangingPunct="1"/>
            <a:r>
              <a:rPr kumimoji="0" lang="ru-RU" sz="2000" b="1" smtClean="0">
                <a:cs typeface="Arial" pitchFamily="34" charset="0"/>
              </a:rPr>
              <a:t>измеримыми</a:t>
            </a:r>
            <a:r>
              <a:rPr kumimoji="0" lang="ru-RU" sz="2000" smtClean="0">
                <a:cs typeface="Arial" pitchFamily="34" charset="0"/>
              </a:rPr>
              <a:t> (measurable) – Вы должны разработать критерии для измерения процесса достижения целей;</a:t>
            </a:r>
          </a:p>
          <a:p>
            <a:pPr eaLnBrk="1" hangingPunct="1"/>
            <a:r>
              <a:rPr kumimoji="0" lang="ru-RU" sz="2000" b="1" smtClean="0">
                <a:cs typeface="Arial" pitchFamily="34" charset="0"/>
              </a:rPr>
              <a:t>достижимыми</a:t>
            </a:r>
            <a:r>
              <a:rPr kumimoji="0" lang="ru-RU" sz="2000" smtClean="0">
                <a:cs typeface="Arial" pitchFamily="34" charset="0"/>
              </a:rPr>
              <a:t> (achievable) – т.е. Вы должны быть уверены в достижении поставленных целей в существующем окружении и при имеющихся ресурсах;</a:t>
            </a:r>
          </a:p>
          <a:p>
            <a:pPr eaLnBrk="1" hangingPunct="1"/>
            <a:r>
              <a:rPr kumimoji="0" lang="ru-RU" sz="2000" b="1" smtClean="0">
                <a:cs typeface="Arial" pitchFamily="34" charset="0"/>
              </a:rPr>
              <a:t>реалистичными</a:t>
            </a:r>
            <a:r>
              <a:rPr kumimoji="0" lang="ru-RU" sz="2000" smtClean="0">
                <a:cs typeface="Arial" pitchFamily="34" charset="0"/>
              </a:rPr>
              <a:t> (realistic) – т.е. Вам не следует пытаться достичь невозможного;</a:t>
            </a:r>
          </a:p>
          <a:p>
            <a:pPr eaLnBrk="1" hangingPunct="1"/>
            <a:r>
              <a:rPr kumimoji="0" lang="ru-RU" sz="2000" b="1" smtClean="0">
                <a:cs typeface="Arial" pitchFamily="34" charset="0"/>
              </a:rPr>
              <a:t>определенными по времени</a:t>
            </a:r>
            <a:r>
              <a:rPr kumimoji="0" lang="ru-RU" sz="2000" smtClean="0">
                <a:cs typeface="Arial" pitchFamily="34" charset="0"/>
              </a:rPr>
              <a:t> (timebound) – т.е. сроки достижения поставленных целей должны диктоваться реальными потребностями.</a:t>
            </a:r>
          </a:p>
        </p:txBody>
      </p:sp>
      <p:sp>
        <p:nvSpPr>
          <p:cNvPr id="5" name="Овал 4"/>
          <p:cNvSpPr/>
          <p:nvPr/>
        </p:nvSpPr>
        <p:spPr>
          <a:xfrm>
            <a:off x="251520" y="332656"/>
            <a:ext cx="576064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809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051720" y="155557"/>
            <a:ext cx="633730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ru-RU" sz="4000" b="1" dirty="0"/>
              <a:t>Цели практикума </a:t>
            </a: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0" y="4149725"/>
            <a:ext cx="2339975" cy="2708275"/>
          </a:xfrm>
          <a:prstGeom prst="rect">
            <a:avLst/>
          </a:prstGeom>
          <a:solidFill>
            <a:srgbClr val="FA7B6E"/>
          </a:solidFill>
          <a:ln w="762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  <p:sp>
        <p:nvSpPr>
          <p:cNvPr id="4101" name="Rectangle 6"/>
          <p:cNvSpPr>
            <a:spLocks noChangeArrowheads="1"/>
          </p:cNvSpPr>
          <p:nvPr/>
        </p:nvSpPr>
        <p:spPr bwMode="auto">
          <a:xfrm>
            <a:off x="2357422" y="3214686"/>
            <a:ext cx="2303463" cy="3644900"/>
          </a:xfrm>
          <a:prstGeom prst="rect">
            <a:avLst/>
          </a:prstGeom>
          <a:solidFill>
            <a:srgbClr val="EFF836"/>
          </a:solidFill>
          <a:ln w="762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  <p:sp>
        <p:nvSpPr>
          <p:cNvPr id="4102" name="Rectangle 7"/>
          <p:cNvSpPr>
            <a:spLocks noChangeArrowheads="1"/>
          </p:cNvSpPr>
          <p:nvPr/>
        </p:nvSpPr>
        <p:spPr bwMode="auto">
          <a:xfrm>
            <a:off x="4572000" y="2060575"/>
            <a:ext cx="2374900" cy="4797425"/>
          </a:xfrm>
          <a:prstGeom prst="rect">
            <a:avLst/>
          </a:prstGeom>
          <a:solidFill>
            <a:srgbClr val="60FA67"/>
          </a:solidFill>
          <a:ln w="762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  <p:sp>
        <p:nvSpPr>
          <p:cNvPr id="4103" name="Rectangle 8"/>
          <p:cNvSpPr>
            <a:spLocks noChangeArrowheads="1"/>
          </p:cNvSpPr>
          <p:nvPr/>
        </p:nvSpPr>
        <p:spPr bwMode="auto">
          <a:xfrm>
            <a:off x="6840538" y="981075"/>
            <a:ext cx="2303462" cy="5876925"/>
          </a:xfrm>
          <a:prstGeom prst="rect">
            <a:avLst/>
          </a:prstGeom>
          <a:solidFill>
            <a:srgbClr val="8362FC"/>
          </a:solidFill>
          <a:ln w="762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  <p:sp>
        <p:nvSpPr>
          <p:cNvPr id="4104" name="Text Box 9"/>
          <p:cNvSpPr txBox="1">
            <a:spLocks noChangeArrowheads="1"/>
          </p:cNvSpPr>
          <p:nvPr/>
        </p:nvSpPr>
        <p:spPr bwMode="auto">
          <a:xfrm>
            <a:off x="0" y="4110038"/>
            <a:ext cx="2268538" cy="24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 u="sng" dirty="0">
                <a:solidFill>
                  <a:srgbClr val="CC0000"/>
                </a:solidFill>
              </a:rPr>
              <a:t>Знать и понимать </a:t>
            </a:r>
          </a:p>
          <a:p>
            <a:pPr>
              <a:spcBef>
                <a:spcPct val="50000"/>
              </a:spcBef>
            </a:pPr>
            <a:endParaRPr lang="ru-RU" sz="2000" b="1" u="sng" dirty="0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1800" b="1" dirty="0" smtClean="0">
                <a:solidFill>
                  <a:schemeClr val="accent2"/>
                </a:solidFill>
              </a:rPr>
              <a:t>Инструменты / методики проектного менеджмента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105" name="Text Box 10"/>
          <p:cNvSpPr txBox="1">
            <a:spLocks noChangeArrowheads="1"/>
          </p:cNvSpPr>
          <p:nvPr/>
        </p:nvSpPr>
        <p:spPr bwMode="auto">
          <a:xfrm>
            <a:off x="2339975" y="3644900"/>
            <a:ext cx="230505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 u="sng" dirty="0">
                <a:solidFill>
                  <a:srgbClr val="CC0000"/>
                </a:solidFill>
              </a:rPr>
              <a:t>Уметь</a:t>
            </a:r>
            <a:r>
              <a:rPr lang="ru-RU" sz="2000" u="sng" dirty="0">
                <a:solidFill>
                  <a:srgbClr val="CC00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ru-RU" sz="2000" u="sng" dirty="0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rgbClr val="0033CC"/>
                </a:solidFill>
              </a:rPr>
              <a:t>Использовать </a:t>
            </a:r>
            <a:r>
              <a:rPr lang="ru-RU" sz="2000" b="1" dirty="0" smtClean="0">
                <a:solidFill>
                  <a:srgbClr val="0033CC"/>
                </a:solidFill>
              </a:rPr>
              <a:t>инструменты проектного менеджмент на практике</a:t>
            </a:r>
            <a:endParaRPr lang="ru-RU" sz="2000" b="1" dirty="0">
              <a:solidFill>
                <a:srgbClr val="0033CC"/>
              </a:solidFill>
            </a:endParaRPr>
          </a:p>
        </p:txBody>
      </p:sp>
      <p:sp>
        <p:nvSpPr>
          <p:cNvPr id="4106" name="Text Box 11"/>
          <p:cNvSpPr txBox="1">
            <a:spLocks noChangeArrowheads="1"/>
          </p:cNvSpPr>
          <p:nvPr/>
        </p:nvSpPr>
        <p:spPr bwMode="auto">
          <a:xfrm>
            <a:off x="4572000" y="3141663"/>
            <a:ext cx="230505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 u="sng" dirty="0">
                <a:solidFill>
                  <a:srgbClr val="CC0000"/>
                </a:solidFill>
              </a:rPr>
              <a:t>Владеть </a:t>
            </a:r>
          </a:p>
          <a:p>
            <a:pPr>
              <a:spcBef>
                <a:spcPct val="50000"/>
              </a:spcBef>
            </a:pPr>
            <a:endParaRPr lang="ru-RU" sz="2000" b="1" u="sng" dirty="0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2000" b="1" dirty="0">
                <a:solidFill>
                  <a:schemeClr val="accent2"/>
                </a:solidFill>
              </a:rPr>
              <a:t>Процессом </a:t>
            </a:r>
            <a:r>
              <a:rPr lang="ru-RU" sz="2000" b="1" dirty="0" smtClean="0">
                <a:solidFill>
                  <a:schemeClr val="accent2"/>
                </a:solidFill>
              </a:rPr>
              <a:t>Управления проектной деятельностью организации</a:t>
            </a:r>
            <a:endParaRPr lang="ru-RU" dirty="0"/>
          </a:p>
        </p:txBody>
      </p:sp>
      <p:sp>
        <p:nvSpPr>
          <p:cNvPr id="4107" name="Text Box 12"/>
          <p:cNvSpPr txBox="1">
            <a:spLocks noChangeArrowheads="1"/>
          </p:cNvSpPr>
          <p:nvPr/>
        </p:nvSpPr>
        <p:spPr bwMode="auto">
          <a:xfrm>
            <a:off x="6948488" y="1412875"/>
            <a:ext cx="2195512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 u="sng" dirty="0">
                <a:solidFill>
                  <a:srgbClr val="CC0000"/>
                </a:solidFill>
              </a:rPr>
              <a:t>Быть </a:t>
            </a:r>
          </a:p>
          <a:p>
            <a:pPr>
              <a:spcBef>
                <a:spcPct val="50000"/>
              </a:spcBef>
            </a:pPr>
            <a:endParaRPr lang="ru-RU" sz="2000" b="1" dirty="0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2000" b="1" dirty="0" smtClean="0">
                <a:solidFill>
                  <a:srgbClr val="CC0000"/>
                </a:solidFill>
              </a:rPr>
              <a:t>МЕНЕДЖЕРОМ ПРОЕКТА</a:t>
            </a:r>
            <a:endParaRPr lang="ru-RU" sz="2000" b="1" dirty="0">
              <a:solidFill>
                <a:srgbClr val="CC0000"/>
              </a:solidFill>
            </a:endParaRPr>
          </a:p>
          <a:p>
            <a:pPr>
              <a:spcBef>
                <a:spcPct val="50000"/>
              </a:spcBef>
            </a:pPr>
            <a:r>
              <a:rPr lang="ru-RU" b="1" i="1" dirty="0"/>
              <a:t> </a:t>
            </a:r>
          </a:p>
          <a:p>
            <a:pPr>
              <a:spcBef>
                <a:spcPct val="50000"/>
              </a:spcBef>
            </a:pPr>
            <a:r>
              <a:rPr lang="ru-RU" sz="2000" b="1" dirty="0" smtClean="0">
                <a:solidFill>
                  <a:schemeClr val="bg1"/>
                </a:solidFill>
              </a:rPr>
              <a:t>Управлять проектами в организации в соответствии со стратегическими приоритетами деятельности организации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108" name="AutoShape 13"/>
          <p:cNvSpPr>
            <a:spLocks noChangeArrowheads="1"/>
          </p:cNvSpPr>
          <p:nvPr/>
        </p:nvSpPr>
        <p:spPr bwMode="auto">
          <a:xfrm rot="-1494368">
            <a:off x="-395989" y="1777021"/>
            <a:ext cx="7230348" cy="1193800"/>
          </a:xfrm>
          <a:prstGeom prst="rightArrow">
            <a:avLst>
              <a:gd name="adj1" fmla="val 50000"/>
              <a:gd name="adj2" fmla="val 146809"/>
            </a:avLst>
          </a:prstGeom>
          <a:solidFill>
            <a:schemeClr val="bg1"/>
          </a:solidFill>
          <a:ln w="762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uk-UA"/>
          </a:p>
        </p:txBody>
      </p:sp>
      <p:sp>
        <p:nvSpPr>
          <p:cNvPr id="4109" name="Text Box 14"/>
          <p:cNvSpPr txBox="1">
            <a:spLocks noChangeArrowheads="1"/>
          </p:cNvSpPr>
          <p:nvPr/>
        </p:nvSpPr>
        <p:spPr bwMode="auto">
          <a:xfrm rot="-1568489">
            <a:off x="-293148" y="2156646"/>
            <a:ext cx="69591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400" b="1" dirty="0">
                <a:solidFill>
                  <a:srgbClr val="CC0000"/>
                </a:solidFill>
              </a:rPr>
              <a:t>Развитие </a:t>
            </a:r>
            <a:r>
              <a:rPr lang="ru-RU" sz="2400" b="1" dirty="0" smtClean="0">
                <a:solidFill>
                  <a:srgbClr val="CC0000"/>
                </a:solidFill>
              </a:rPr>
              <a:t>навыков по управлению проектами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4092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salesportal.ru/wp-content/uploads/2012/10/s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496944" cy="629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/>
          <p:cNvSpPr/>
          <p:nvPr/>
        </p:nvSpPr>
        <p:spPr>
          <a:xfrm>
            <a:off x="251520" y="4365104"/>
            <a:ext cx="8568952" cy="1368152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964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fw-profi.ru/wp-content/uploads/2013/12/4.htm1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280920" cy="652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3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ChangeArrowheads="1"/>
          </p:cNvSpPr>
          <p:nvPr/>
        </p:nvSpPr>
        <p:spPr bwMode="auto">
          <a:xfrm>
            <a:off x="251520" y="201960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Проверка осуществимости проекта включает в себя следующие аспекты: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25602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2560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7772400" cy="4114800"/>
          </a:xfrm>
        </p:spPr>
        <p:txBody>
          <a:bodyPr>
            <a:normAutofit/>
          </a:bodyPr>
          <a:lstStyle/>
          <a:p>
            <a:pPr eaLnBrk="1" hangingPunct="1"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Финансовые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Технические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Влияние внешнего окружения и общества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Управленческие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Ценностные</a:t>
            </a:r>
          </a:p>
          <a:p>
            <a:pPr eaLnBrk="1" hangingPunct="1"/>
            <a:endParaRPr kumimoji="0" lang="ru-RU" smtClean="0">
              <a:cs typeface="Arial" pitchFamily="34" charset="0"/>
            </a:endParaRPr>
          </a:p>
          <a:p>
            <a:pPr eaLnBrk="1" hangingPunct="1"/>
            <a:endParaRPr kumimoji="0" lang="ru-RU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7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Понятийный Блок № 2</a:t>
            </a:r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Заинтересованные стороны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3609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941" y="169193"/>
            <a:ext cx="8785547" cy="1171575"/>
          </a:xfrm>
          <a:noFill/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/>
            </a:r>
            <a:br>
              <a:rPr lang="ru-RU" sz="3200" b="1" dirty="0">
                <a:solidFill>
                  <a:srgbClr val="333399"/>
                </a:solidFill>
                <a:latin typeface="Arial" pitchFamily="34" charset="0"/>
              </a:rPr>
            </a:br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Модель заинтересованных сторон и их ожиданий</a:t>
            </a:r>
            <a:br>
              <a:rPr lang="ru-RU" sz="3200" b="1" dirty="0">
                <a:solidFill>
                  <a:srgbClr val="333399"/>
                </a:solidFill>
                <a:latin typeface="Arial" pitchFamily="34" charset="0"/>
              </a:rPr>
            </a:br>
            <a:endParaRPr lang="ru-RU" sz="32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91138" name="Объект 2"/>
          <p:cNvSpPr>
            <a:spLocks noGrp="1"/>
          </p:cNvSpPr>
          <p:nvPr>
            <p:ph idx="1"/>
          </p:nvPr>
        </p:nvSpPr>
        <p:spPr>
          <a:xfrm>
            <a:off x="179388" y="2032000"/>
            <a:ext cx="3600450" cy="4205288"/>
          </a:xfrm>
        </p:spPr>
        <p:txBody>
          <a:bodyPr/>
          <a:lstStyle/>
          <a:p>
            <a:r>
              <a:rPr lang="ru-RU" sz="2000" smtClean="0">
                <a:latin typeface="Times New Roman" pitchFamily="18" charset="0"/>
                <a:cs typeface="Arial" pitchFamily="34" charset="0"/>
              </a:rPr>
              <a:t>Выживание организации зависит от эффективности управления интересами широкого круга заинтересованных сторон. </a:t>
            </a:r>
          </a:p>
          <a:p>
            <a:r>
              <a:rPr lang="ru-RU" sz="2000" smtClean="0">
                <a:latin typeface="Times New Roman" pitchFamily="18" charset="0"/>
                <a:cs typeface="Arial" pitchFamily="34" charset="0"/>
              </a:rPr>
              <a:t>Задача каждого менеджера в организации – удовлетворить разнообразные и часто противоречивые ожидания заинтересованных сторон. </a:t>
            </a:r>
          </a:p>
          <a:p>
            <a:endParaRPr lang="ru-RU" sz="2000" smtClean="0">
              <a:latin typeface="Times New Roman" pitchFamily="18" charset="0"/>
              <a:cs typeface="Arial" pitchFamily="34" charset="0"/>
            </a:endParaRPr>
          </a:p>
        </p:txBody>
      </p:sp>
      <p:pic>
        <p:nvPicPr>
          <p:cNvPr id="91139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952625"/>
            <a:ext cx="508000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9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628775"/>
            <a:ext cx="5113338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251520" y="188640"/>
            <a:ext cx="8568952" cy="9361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bIns="91440" anchor="ctr" anchorCtr="0">
            <a:noAutofit/>
          </a:bodyPr>
          <a:lstStyle>
            <a:lvl1pPr>
              <a:spcBef>
                <a:spcPct val="0"/>
              </a:spcBef>
              <a:buNone/>
              <a:defRPr kumimoji="0" sz="3200" b="1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Модель заинтересованных сторон и их ожиданий</a:t>
            </a:r>
            <a:br>
              <a:rPr lang="ru-RU" dirty="0"/>
            </a:br>
            <a:endParaRPr lang="ru-RU" dirty="0"/>
          </a:p>
        </p:txBody>
      </p:sp>
      <p:sp>
        <p:nvSpPr>
          <p:cNvPr id="92163" name="Объект 2"/>
          <p:cNvSpPr>
            <a:spLocks noGrp="1"/>
          </p:cNvSpPr>
          <p:nvPr>
            <p:ph idx="1"/>
          </p:nvPr>
        </p:nvSpPr>
        <p:spPr>
          <a:xfrm>
            <a:off x="179388" y="1412875"/>
            <a:ext cx="3455987" cy="5256213"/>
          </a:xfrm>
        </p:spPr>
        <p:txBody>
          <a:bodyPr/>
          <a:lstStyle/>
          <a:p>
            <a:pPr marL="457200" indent="-457200">
              <a:buFont typeface="Calibri" pitchFamily="34" charset="0"/>
              <a:buAutoNum type="arabicPeriod"/>
            </a:pPr>
            <a:r>
              <a:rPr lang="ru-RU" sz="1600" smtClean="0">
                <a:latin typeface="Times New Roman" pitchFamily="18" charset="0"/>
                <a:cs typeface="Arial" pitchFamily="34" charset="0"/>
              </a:rPr>
              <a:t>Идентифицируем ЗС </a:t>
            </a:r>
          </a:p>
          <a:p>
            <a:pPr marL="457200" indent="-457200">
              <a:buFont typeface="Calibri" pitchFamily="34" charset="0"/>
              <a:buAutoNum type="arabicPeriod"/>
            </a:pPr>
            <a:r>
              <a:rPr lang="ru-RU" sz="1600" smtClean="0">
                <a:latin typeface="Times New Roman" pitchFamily="18" charset="0"/>
                <a:cs typeface="Arial" pitchFamily="34" charset="0"/>
              </a:rPr>
              <a:t>Определяем их требования к нашей организации и/или ожидания</a:t>
            </a:r>
          </a:p>
          <a:p>
            <a:pPr marL="457200" indent="-457200">
              <a:buFont typeface="Calibri" pitchFamily="34" charset="0"/>
              <a:buAutoNum type="arabicPeriod"/>
            </a:pPr>
            <a:r>
              <a:rPr lang="ru-RU" sz="1600" smtClean="0">
                <a:latin typeface="Times New Roman" pitchFamily="18" charset="0"/>
                <a:cs typeface="Arial" pitchFamily="34" charset="0"/>
              </a:rPr>
              <a:t>Составляем карту ЗС</a:t>
            </a:r>
          </a:p>
          <a:p>
            <a:pPr marL="857250" lvl="1" indent="-457200"/>
            <a:r>
              <a:rPr lang="ru-RU" sz="1400" smtClean="0">
                <a:latin typeface="Times New Roman" pitchFamily="18" charset="0"/>
              </a:rPr>
              <a:t>Уровню влияния на наш бизнес</a:t>
            </a:r>
          </a:p>
          <a:p>
            <a:pPr marL="857250" lvl="1" indent="-457200"/>
            <a:r>
              <a:rPr lang="ru-RU" sz="1400" smtClean="0">
                <a:latin typeface="Times New Roman" pitchFamily="18" charset="0"/>
              </a:rPr>
              <a:t>Значимости предоставляемого ресурса</a:t>
            </a:r>
          </a:p>
          <a:p>
            <a:pPr marL="857250" lvl="1" indent="-457200"/>
            <a:r>
              <a:rPr lang="ru-RU" sz="1400" smtClean="0">
                <a:latin typeface="Times New Roman" pitchFamily="18" charset="0"/>
              </a:rPr>
              <a:t>Отношению к границам анализируемой организации</a:t>
            </a:r>
          </a:p>
          <a:p>
            <a:pPr marL="857250" lvl="1" indent="-457200"/>
            <a:r>
              <a:rPr lang="ru-RU" sz="1400" smtClean="0">
                <a:latin typeface="Times New Roman" pitchFamily="18" charset="0"/>
              </a:rPr>
              <a:t>Уровню власти и интереса к бизнесу</a:t>
            </a:r>
          </a:p>
          <a:p>
            <a:pPr marL="857250" lvl="1" indent="-457200"/>
            <a:r>
              <a:rPr lang="ru-RU" sz="1400" smtClean="0">
                <a:latin typeface="Times New Roman" pitchFamily="18" charset="0"/>
              </a:rPr>
              <a:t>……</a:t>
            </a:r>
          </a:p>
          <a:p>
            <a:pPr marL="457200" indent="-457200">
              <a:buFont typeface="Calibri" pitchFamily="34" charset="0"/>
              <a:buAutoNum type="arabicPeriod"/>
            </a:pPr>
            <a:r>
              <a:rPr lang="ru-RU" sz="1600" smtClean="0">
                <a:latin typeface="Times New Roman" pitchFamily="18" charset="0"/>
                <a:cs typeface="Arial" pitchFamily="34" charset="0"/>
              </a:rPr>
              <a:t>Проводим анализ потенциальных конфликтов </a:t>
            </a:r>
          </a:p>
          <a:p>
            <a:pPr marL="457200" indent="-457200">
              <a:buFont typeface="Calibri" pitchFamily="34" charset="0"/>
              <a:buAutoNum type="arabicPeriod"/>
            </a:pPr>
            <a:r>
              <a:rPr lang="ru-RU" sz="1600" smtClean="0">
                <a:latin typeface="Times New Roman" pitchFamily="18" charset="0"/>
                <a:cs typeface="Arial" pitchFamily="34" charset="0"/>
              </a:rPr>
              <a:t>Формулируем правила взаимодействия для сглаживания точек потенциальных разногласий</a:t>
            </a:r>
          </a:p>
        </p:txBody>
      </p:sp>
    </p:spTree>
    <p:extLst>
      <p:ext uri="{BB962C8B-B14F-4D97-AF65-F5344CB8AC3E}">
        <p14:creationId xmlns:p14="http://schemas.microsoft.com/office/powerpoint/2010/main" val="26596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0"/>
          <p:cNvSpPr>
            <a:spLocks noChangeArrowheads="1"/>
          </p:cNvSpPr>
          <p:nvPr/>
        </p:nvSpPr>
        <p:spPr bwMode="auto">
          <a:xfrm>
            <a:off x="252413" y="1085850"/>
            <a:ext cx="8648700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uk-UA">
              <a:latin typeface="Times New Roman" pitchFamily="18" charset="0"/>
            </a:endParaRPr>
          </a:p>
        </p:txBody>
      </p:sp>
      <p:sp>
        <p:nvSpPr>
          <p:cNvPr id="96258" name="Rectangle 26"/>
          <p:cNvSpPr>
            <a:spLocks noChangeArrowheads="1"/>
          </p:cNvSpPr>
          <p:nvPr/>
        </p:nvSpPr>
        <p:spPr bwMode="auto">
          <a:xfrm>
            <a:off x="252413" y="1085850"/>
            <a:ext cx="8648700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uk-UA">
              <a:latin typeface="Times New Roman" pitchFamily="18" charset="0"/>
            </a:endParaRPr>
          </a:p>
        </p:txBody>
      </p:sp>
      <p:sp>
        <p:nvSpPr>
          <p:cNvPr id="96259" name="Rectangle 42"/>
          <p:cNvSpPr>
            <a:spLocks noChangeArrowheads="1"/>
          </p:cNvSpPr>
          <p:nvPr/>
        </p:nvSpPr>
        <p:spPr bwMode="auto">
          <a:xfrm>
            <a:off x="252413" y="1085850"/>
            <a:ext cx="8648700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uk-UA">
              <a:latin typeface="Times New Roman" pitchFamily="18" charset="0"/>
            </a:endParaRPr>
          </a:p>
        </p:txBody>
      </p:sp>
      <p:sp>
        <p:nvSpPr>
          <p:cNvPr id="96260" name="Rectangle 12"/>
          <p:cNvSpPr>
            <a:spLocks noChangeArrowheads="1"/>
          </p:cNvSpPr>
          <p:nvPr/>
        </p:nvSpPr>
        <p:spPr bwMode="auto">
          <a:xfrm>
            <a:off x="252413" y="1085850"/>
            <a:ext cx="8648700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uk-UA">
              <a:latin typeface="Times New Roman" pitchFamily="18" charset="0"/>
            </a:endParaRPr>
          </a:p>
        </p:txBody>
      </p:sp>
      <p:sp>
        <p:nvSpPr>
          <p:cNvPr id="96261" name="Rectangle 17"/>
          <p:cNvSpPr>
            <a:spLocks noChangeArrowheads="1"/>
          </p:cNvSpPr>
          <p:nvPr/>
        </p:nvSpPr>
        <p:spPr bwMode="auto">
          <a:xfrm>
            <a:off x="252413" y="1085850"/>
            <a:ext cx="8648700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uk-UA">
              <a:latin typeface="Times New Roman" pitchFamily="18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 bwMode="auto">
          <a:xfrm>
            <a:off x="395536" y="188640"/>
            <a:ext cx="6552952" cy="7924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bIns="91440" anchor="ctr" anchorCtr="0">
            <a:noAutofit/>
          </a:bodyPr>
          <a:lstStyle>
            <a:defPPr>
              <a:defRPr lang="uk-UA"/>
            </a:defPPr>
            <a:lvl1pPr>
              <a:spcBef>
                <a:spcPct val="0"/>
              </a:spcBef>
              <a:buNone/>
              <a:defRPr kumimoji="0" sz="3200" b="1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ЗС: анализ</a:t>
            </a:r>
            <a:br>
              <a:rPr lang="ru-RU" dirty="0"/>
            </a:br>
            <a:endParaRPr lang="ru-RU" dirty="0"/>
          </a:p>
        </p:txBody>
      </p:sp>
      <p:pic>
        <p:nvPicPr>
          <p:cNvPr id="96264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4392613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5" name="Рисунок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125538"/>
            <a:ext cx="4268788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6" name="Изображение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149725"/>
            <a:ext cx="4973638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7" name="Рисунок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933825"/>
            <a:ext cx="4298950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8" name="TextBox 1"/>
          <p:cNvSpPr txBox="1">
            <a:spLocks noChangeArrowheads="1"/>
          </p:cNvSpPr>
          <p:nvPr/>
        </p:nvSpPr>
        <p:spPr bwMode="auto">
          <a:xfrm>
            <a:off x="-825500" y="110013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kumimoji="0" lang="uk-UA" sz="1800"/>
          </a:p>
        </p:txBody>
      </p:sp>
    </p:spTree>
    <p:extLst>
      <p:ext uri="{BB962C8B-B14F-4D97-AF65-F5344CB8AC3E}">
        <p14:creationId xmlns:p14="http://schemas.microsoft.com/office/powerpoint/2010/main" val="42254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ChangeArrowheads="1"/>
          </p:cNvSpPr>
          <p:nvPr/>
        </p:nvSpPr>
        <p:spPr bwMode="auto">
          <a:xfrm>
            <a:off x="304800" y="129952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Заинтересованные стороны и их </a:t>
            </a:r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потребности для ПРОЕКТА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22530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22531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eaLnBrk="1" hangingPunct="1"/>
            <a:r>
              <a:rPr kumimoji="0" lang="ru-RU" sz="2000" b="1" smtClean="0">
                <a:cs typeface="Arial" pitchFamily="34" charset="0"/>
              </a:rPr>
              <a:t>Покровитель проекта</a:t>
            </a:r>
            <a:r>
              <a:rPr kumimoji="0" lang="ru-RU" sz="2000" smtClean="0">
                <a:cs typeface="Arial" pitchFamily="34" charset="0"/>
              </a:rPr>
              <a:t> – человек или группа людей, которые инициируют и поддерживают проект, обеспечивают ресурсами и поручают Вам его реализацию</a:t>
            </a:r>
          </a:p>
          <a:p>
            <a:pPr eaLnBrk="1" hangingPunct="1"/>
            <a:r>
              <a:rPr kumimoji="0" lang="ru-RU" sz="2000" b="1" smtClean="0">
                <a:cs typeface="Arial" pitchFamily="34" charset="0"/>
              </a:rPr>
              <a:t>Команда проекта</a:t>
            </a:r>
            <a:r>
              <a:rPr kumimoji="0" lang="ru-RU" sz="2000" smtClean="0">
                <a:cs typeface="Arial" pitchFamily="34" charset="0"/>
              </a:rPr>
              <a:t> – группа людей, готовых выполнять поставленные задачи и осуществлять необходимые виды деятельности</a:t>
            </a:r>
          </a:p>
          <a:p>
            <a:pPr eaLnBrk="1" hangingPunct="1"/>
            <a:r>
              <a:rPr kumimoji="0" lang="ru-RU" sz="2000" b="1" smtClean="0">
                <a:cs typeface="Arial" pitchFamily="34" charset="0"/>
              </a:rPr>
              <a:t>Функциональные менеджеры и другие люди</a:t>
            </a:r>
            <a:r>
              <a:rPr kumimoji="0" lang="ru-RU" sz="2000" smtClean="0">
                <a:cs typeface="Arial" pitchFamily="34" charset="0"/>
              </a:rPr>
              <a:t>, которые управляют необходимыми Вам ресурсами и обладают полезными для Вас опытом и знаниями</a:t>
            </a:r>
          </a:p>
          <a:p>
            <a:pPr eaLnBrk="1" hangingPunct="1"/>
            <a:r>
              <a:rPr kumimoji="0" lang="ru-RU" sz="2000" b="1" smtClean="0">
                <a:cs typeface="Arial" pitchFamily="34" charset="0"/>
              </a:rPr>
              <a:t>Влиятельные люди или группы</a:t>
            </a:r>
            <a:r>
              <a:rPr kumimoji="0" lang="ru-RU" sz="2000" smtClean="0">
                <a:cs typeface="Arial" pitchFamily="34" charset="0"/>
              </a:rPr>
              <a:t>, которые, вероятно, подвергаются воздействию проекта или его результатов</a:t>
            </a:r>
          </a:p>
          <a:p>
            <a:pPr eaLnBrk="1" hangingPunct="1"/>
            <a:endParaRPr kumimoji="0" lang="ru-RU" sz="2000" smtClean="0"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9912" y="6237312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См. ИНСТРУМЕНТЫ ПРОЕКТА - 9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45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Карта заинтересованных сторон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55298" name="Line 3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5299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447800"/>
            <a:ext cx="7553325" cy="4114800"/>
          </a:xfrm>
          <a:noFill/>
        </p:spPr>
      </p:pic>
    </p:spTree>
    <p:extLst>
      <p:ext uri="{BB962C8B-B14F-4D97-AF65-F5344CB8AC3E}">
        <p14:creationId xmlns:p14="http://schemas.microsoft.com/office/powerpoint/2010/main" val="343616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I:\Вердани БШ\Дипломное проектирование ТИС\5. Плани изменений\Анализ поля сил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84" y="373565"/>
            <a:ext cx="5480649" cy="3240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79512" y="260301"/>
            <a:ext cx="6552952" cy="7924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bIns="91440" anchor="ctr" anchorCtr="0">
            <a:noAutofit/>
          </a:bodyPr>
          <a:lstStyle>
            <a:defPPr>
              <a:defRPr lang="uk-UA"/>
            </a:defPPr>
            <a:lvl1pPr>
              <a:spcBef>
                <a:spcPct val="0"/>
              </a:spcBef>
              <a:buNone/>
              <a:defRPr kumimoji="0" sz="3200" b="1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ЗС: </a:t>
            </a:r>
            <a:r>
              <a:rPr lang="ru-RU" dirty="0" smtClean="0"/>
              <a:t>анализ</a:t>
            </a:r>
            <a:endParaRPr lang="en-US" dirty="0" smtClean="0"/>
          </a:p>
          <a:p>
            <a:r>
              <a:rPr lang="ru-RU" dirty="0" smtClean="0"/>
              <a:t>ПРИМЕР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65897"/>
              </p:ext>
            </p:extLst>
          </p:nvPr>
        </p:nvGraphicFramePr>
        <p:xfrm>
          <a:off x="2076013" y="3707084"/>
          <a:ext cx="6528435" cy="29443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9315"/>
                <a:gridCol w="1169670"/>
                <a:gridCol w="1170305"/>
                <a:gridCol w="989965"/>
                <a:gridCol w="105918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Ключевые фигуры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Не привержен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Допускает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Помогает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Делает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Президент компании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Генеральный директор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Директор деп. производства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Высшее руководство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Сотрудники организации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Главный технолог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Работники завода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Лидеры изменений на заводе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Низкоквалифицированные кадры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endParaRPr lang="ru-RU" sz="12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uk-UA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Блок-схема: узел 6"/>
          <p:cNvSpPr/>
          <p:nvPr/>
        </p:nvSpPr>
        <p:spPr>
          <a:xfrm>
            <a:off x="5912053" y="4235472"/>
            <a:ext cx="166688" cy="1412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8" name="Блок-схема: узел 7"/>
          <p:cNvSpPr/>
          <p:nvPr/>
        </p:nvSpPr>
        <p:spPr>
          <a:xfrm>
            <a:off x="5924753" y="4619647"/>
            <a:ext cx="165100" cy="1412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9" name="Блок-схема: узел 8"/>
          <p:cNvSpPr/>
          <p:nvPr/>
        </p:nvSpPr>
        <p:spPr>
          <a:xfrm>
            <a:off x="5915228" y="4810147"/>
            <a:ext cx="165100" cy="1428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6073978" y="4881585"/>
            <a:ext cx="19621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Блок-схема: узел 10"/>
          <p:cNvSpPr/>
          <p:nvPr/>
        </p:nvSpPr>
        <p:spPr>
          <a:xfrm>
            <a:off x="5915228" y="4810147"/>
            <a:ext cx="165100" cy="1428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12" name="Блок-схема: узел 11"/>
          <p:cNvSpPr/>
          <p:nvPr/>
        </p:nvSpPr>
        <p:spPr>
          <a:xfrm>
            <a:off x="5915228" y="4810147"/>
            <a:ext cx="165100" cy="1428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13" name="Умножение 12"/>
          <p:cNvSpPr/>
          <p:nvPr/>
        </p:nvSpPr>
        <p:spPr>
          <a:xfrm>
            <a:off x="8012316" y="4779985"/>
            <a:ext cx="293687" cy="190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14" name="Блок-схема: узел 13"/>
          <p:cNvSpPr/>
          <p:nvPr/>
        </p:nvSpPr>
        <p:spPr>
          <a:xfrm>
            <a:off x="5918403" y="4443435"/>
            <a:ext cx="166688" cy="14128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6080328" y="4514872"/>
            <a:ext cx="93186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Умножение 15"/>
          <p:cNvSpPr/>
          <p:nvPr/>
        </p:nvSpPr>
        <p:spPr>
          <a:xfrm>
            <a:off x="7013778" y="4392635"/>
            <a:ext cx="293688" cy="190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17" name="Блок-схема: узел 16"/>
          <p:cNvSpPr/>
          <p:nvPr/>
        </p:nvSpPr>
        <p:spPr>
          <a:xfrm>
            <a:off x="4751591" y="5005410"/>
            <a:ext cx="166687" cy="1428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4911928" y="5078435"/>
            <a:ext cx="9334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Умножение 18"/>
          <p:cNvSpPr/>
          <p:nvPr/>
        </p:nvSpPr>
        <p:spPr>
          <a:xfrm>
            <a:off x="5846966" y="4956197"/>
            <a:ext cx="293687" cy="190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20" name="Блок-схема: узел 19"/>
          <p:cNvSpPr/>
          <p:nvPr/>
        </p:nvSpPr>
        <p:spPr>
          <a:xfrm>
            <a:off x="4759528" y="5197497"/>
            <a:ext cx="166688" cy="1428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4918278" y="5268935"/>
            <a:ext cx="209391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Умножение 21"/>
          <p:cNvSpPr/>
          <p:nvPr/>
        </p:nvSpPr>
        <p:spPr>
          <a:xfrm>
            <a:off x="6972503" y="5148285"/>
            <a:ext cx="293688" cy="190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23" name="Блок-схема: узел 22"/>
          <p:cNvSpPr/>
          <p:nvPr/>
        </p:nvSpPr>
        <p:spPr>
          <a:xfrm>
            <a:off x="5921578" y="5356247"/>
            <a:ext cx="165100" cy="1428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080328" y="5440385"/>
            <a:ext cx="939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Умножение 24"/>
          <p:cNvSpPr/>
          <p:nvPr/>
        </p:nvSpPr>
        <p:spPr>
          <a:xfrm>
            <a:off x="6978853" y="5341960"/>
            <a:ext cx="292100" cy="190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26" name="Блок-схема: узел 25"/>
          <p:cNvSpPr/>
          <p:nvPr/>
        </p:nvSpPr>
        <p:spPr>
          <a:xfrm>
            <a:off x="7020128" y="5546747"/>
            <a:ext cx="165100" cy="1428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7150303" y="5619772"/>
            <a:ext cx="93186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Умножение 27"/>
          <p:cNvSpPr/>
          <p:nvPr/>
        </p:nvSpPr>
        <p:spPr>
          <a:xfrm>
            <a:off x="8013903" y="5497535"/>
            <a:ext cx="292100" cy="190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29" name="Блок-схема: узел 28"/>
          <p:cNvSpPr/>
          <p:nvPr/>
        </p:nvSpPr>
        <p:spPr>
          <a:xfrm>
            <a:off x="4753178" y="5819797"/>
            <a:ext cx="165100" cy="1428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cxnSp>
        <p:nvCxnSpPr>
          <p:cNvPr id="30" name="Прямая со стрелкой 29"/>
          <p:cNvCxnSpPr/>
          <p:nvPr/>
        </p:nvCxnSpPr>
        <p:spPr>
          <a:xfrm>
            <a:off x="4913516" y="5892822"/>
            <a:ext cx="93186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Умножение 30"/>
          <p:cNvSpPr/>
          <p:nvPr/>
        </p:nvSpPr>
        <p:spPr>
          <a:xfrm>
            <a:off x="5848553" y="5770585"/>
            <a:ext cx="292100" cy="190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6086678" y="4321197"/>
            <a:ext cx="9334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Умножение 32"/>
          <p:cNvSpPr/>
          <p:nvPr/>
        </p:nvSpPr>
        <p:spPr>
          <a:xfrm>
            <a:off x="7021716" y="4198960"/>
            <a:ext cx="293687" cy="190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6088266" y="4703785"/>
            <a:ext cx="192722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Умножение 34"/>
          <p:cNvSpPr/>
          <p:nvPr/>
        </p:nvSpPr>
        <p:spPr>
          <a:xfrm>
            <a:off x="8017078" y="4576785"/>
            <a:ext cx="293688" cy="1905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101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703768"/>
              </p:ext>
            </p:extLst>
          </p:nvPr>
        </p:nvGraphicFramePr>
        <p:xfrm>
          <a:off x="394841" y="1268414"/>
          <a:ext cx="8569647" cy="543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Документ" r:id="rId3" imgW="6146800" imgH="3898900" progId="Word.Document.12">
                  <p:link updateAutomatic="1"/>
                </p:oleObj>
              </mc:Choice>
              <mc:Fallback>
                <p:oleObj name="Документ" r:id="rId3" imgW="6146800" imgH="38989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41" y="1268414"/>
                        <a:ext cx="8569647" cy="543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73024" y="44450"/>
            <a:ext cx="8243391" cy="10810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Организационная  деятельность</a:t>
            </a:r>
            <a:endParaRPr lang="ru-RU" sz="32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7173" name="Rectangle 1"/>
          <p:cNvSpPr>
            <a:spLocks noChangeArrowheads="1"/>
          </p:cNvSpPr>
          <p:nvPr/>
        </p:nvSpPr>
        <p:spPr bwMode="auto">
          <a:xfrm>
            <a:off x="73025" y="-1397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ru-RU">
              <a:latin typeface="Calibri" charset="0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838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5543"/>
              </p:ext>
            </p:extLst>
          </p:nvPr>
        </p:nvGraphicFramePr>
        <p:xfrm>
          <a:off x="467544" y="1214005"/>
          <a:ext cx="8280919" cy="55907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136"/>
                <a:gridCol w="1830249"/>
                <a:gridCol w="5226534"/>
              </a:tblGrid>
              <a:tr h="2761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Тип отношения к изменениям</a:t>
                      </a:r>
                      <a:endParaRPr lang="uk-UA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Пояснение</a:t>
                      </a:r>
                      <a:endParaRPr lang="uk-UA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План работы с каждой из сторон изменений</a:t>
                      </a:r>
                      <a:endParaRPr lang="uk-UA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</a:tr>
              <a:tr h="15342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Не приверженные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скрыто или явно сопротивляются изменениям</a:t>
                      </a:r>
                      <a:endParaRPr lang="uk-UA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Выявить неудовлетворенность настоящим состоянием.</a:t>
                      </a:r>
                      <a:endParaRPr lang="uk-UA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Предоставление убедительной информации, нейтрализующей выдвинутую критику. Высказывание сомнений относительно характера или мотивов критики. </a:t>
                      </a:r>
                      <a:endParaRPr lang="uk-UA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Изменение правил совместной работы. Публичное осмеяние. Противодействие посредством придирок к деталям.</a:t>
                      </a:r>
                      <a:endParaRPr lang="uk-UA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Обеспечить участие в изменениях.</a:t>
                      </a:r>
                      <a:endParaRPr lang="uk-UA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Вознаграждать поведение в поддержку изменений.</a:t>
                      </a:r>
                      <a:endParaRPr lang="uk-UA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Предоставить время и возможность для освобождения от настоящего состояния.</a:t>
                      </a:r>
                      <a:endParaRPr lang="uk-UA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</a:tr>
              <a:tr h="7671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Допускают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не сопротивляются инициативам, но и активно не поддерживают</a:t>
                      </a:r>
                      <a:endParaRPr lang="uk-UA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Разработать и сообщить ясный образ будущего.</a:t>
                      </a:r>
                      <a:endParaRPr lang="uk-UA" sz="11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Использовать разнообразные, согласующиеся между собой средства достижения целей.</a:t>
                      </a:r>
                      <a:endParaRPr lang="uk-UA" sz="11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Разработать аргументы для организации перехода.</a:t>
                      </a:r>
                      <a:endParaRPr lang="uk-UA" sz="11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Создать механизм обратной связи.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</a:tr>
              <a:tr h="10739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Помогают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поддерживают изменение, затрачивая время и ресурсы, но либо делегируют лидерство на местах либо ждут взятие лидерства другими.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Предоставление информации о достижениях и ходе процесса на постоянной основе. </a:t>
                      </a:r>
                      <a:endParaRPr lang="uk-UA" sz="11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Отмечать вклад в развитие предприятия исполнителей конкретными примерами. Получать и давать позитивную и негативную обратную связь. При необходимости обучать.</a:t>
                      </a:r>
                      <a:endParaRPr lang="uk-UA" sz="11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Аргументировать важность работы, которая делается.</a:t>
                      </a:r>
                      <a:endParaRPr lang="uk-UA" sz="11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Отмечать достижения публичным признанием, поощрениями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</a:tr>
              <a:tr h="9205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Делают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336040" algn="l"/>
                        </a:tabLst>
                      </a:pPr>
                      <a:r>
                        <a:rPr lang="ru-RU" sz="1100">
                          <a:effectLst/>
                        </a:rPr>
                        <a:t>ведут за собой процесс изменения и работают на его осуществление</a:t>
                      </a:r>
                      <a:endParaRPr lang="uk-UA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Обеспечить поддержку ключевых групп коллег.</a:t>
                      </a:r>
                      <a:endParaRPr lang="uk-UA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Использовать поведение лидера для генерирования энергии в поддержку изменений.</a:t>
                      </a:r>
                      <a:endParaRPr lang="uk-UA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Вознаграждение. Позитивное стимулирование, вознаграждение, похвала.</a:t>
                      </a:r>
                      <a:endParaRPr lang="uk-UA" sz="1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  <a:tabLst>
                          <a:tab pos="1336040" algn="l"/>
                        </a:tabLst>
                      </a:pPr>
                      <a:r>
                        <a:rPr lang="ru-RU" sz="1100" dirty="0">
                          <a:effectLst/>
                        </a:rPr>
                        <a:t>Вербальное и невербальное давление</a:t>
                      </a:r>
                      <a:endParaRPr lang="uk-UA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0035" marR="60035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627784" y="584856"/>
            <a:ext cx="51778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36675" algn="l"/>
              </a:tabLst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План работы с каждой стороной изменений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41753" y="188639"/>
            <a:ext cx="6552952" cy="7924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bIns="91440" anchor="ctr" anchorCtr="0">
            <a:noAutofit/>
          </a:bodyPr>
          <a:lstStyle>
            <a:defPPr>
              <a:defRPr lang="uk-UA"/>
            </a:defPPr>
            <a:lvl1pPr>
              <a:spcBef>
                <a:spcPct val="0"/>
              </a:spcBef>
              <a:buNone/>
              <a:defRPr kumimoji="0" sz="3200" b="1">
                <a:solidFill>
                  <a:srgbClr val="333399"/>
                </a:solidFill>
                <a:latin typeface="Arial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ЗС: </a:t>
            </a:r>
            <a:r>
              <a:rPr lang="ru-RU" dirty="0" smtClean="0"/>
              <a:t>анализ</a:t>
            </a:r>
            <a:endParaRPr lang="en-US" dirty="0" smtClean="0"/>
          </a:p>
          <a:p>
            <a:r>
              <a:rPr lang="ru-RU" dirty="0" smtClean="0"/>
              <a:t>ПРИМЕР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016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I:\Вердани БШ\Дипломное проектирование ТИС\5. Плани изменений\ромб левита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424936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1520" y="116632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Проверьте: все ли элементы проекта Вы учли на стадии его определения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5940152" y="6237312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000" dirty="0" err="1" smtClean="0"/>
              <a:t>Левитт</a:t>
            </a:r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211558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Понятийный Блок № 3</a:t>
            </a:r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Финансовая оценка проектов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096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ChangeArrowheads="1"/>
          </p:cNvSpPr>
          <p:nvPr/>
        </p:nvSpPr>
        <p:spPr bwMode="auto">
          <a:xfrm>
            <a:off x="179512" y="44624"/>
            <a:ext cx="8833545" cy="99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Фундаментальные идеи оценки проектов</a:t>
            </a:r>
          </a:p>
        </p:txBody>
      </p:sp>
      <p:sp>
        <p:nvSpPr>
          <p:cNvPr id="348163" name="Rectangle 3"/>
          <p:cNvSpPr>
            <a:spLocks noChangeArrowheads="1"/>
          </p:cNvSpPr>
          <p:nvPr/>
        </p:nvSpPr>
        <p:spPr bwMode="auto">
          <a:xfrm>
            <a:off x="251520" y="1268760"/>
            <a:ext cx="8496943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ctr"/>
            <a:r>
              <a:rPr lang="ru-RU" sz="2400" b="0" dirty="0" smtClean="0"/>
              <a:t>Определение стоимости выгод, ожидаемых от проекта и сопоставление ее с оценками стоимости необходимых ресурсов</a:t>
            </a:r>
            <a:endParaRPr lang="ru-RU" sz="2400" b="0" dirty="0"/>
          </a:p>
          <a:p>
            <a:pPr marL="342900" indent="-342900" algn="l"/>
            <a:endParaRPr lang="ru-RU" b="0" dirty="0"/>
          </a:p>
          <a:p>
            <a:pPr marL="342900" indent="-342900" algn="l"/>
            <a:r>
              <a:rPr lang="ru-RU" b="1" dirty="0"/>
              <a:t>Затраты по проекту (стоимость привлеченного капитала)</a:t>
            </a:r>
            <a:r>
              <a:rPr lang="ru-RU" dirty="0"/>
              <a:t>:</a:t>
            </a:r>
          </a:p>
          <a:p>
            <a:pPr marL="342900" indent="-342900" algn="l">
              <a:buFontTx/>
              <a:buChar char="-"/>
            </a:pPr>
            <a:r>
              <a:rPr lang="ru-RU" b="0" dirty="0"/>
              <a:t>Проценты на заемный капитал,</a:t>
            </a:r>
          </a:p>
          <a:p>
            <a:pPr marL="342900" indent="-342900" algn="l">
              <a:buFontTx/>
              <a:buChar char="-"/>
            </a:pPr>
            <a:r>
              <a:rPr lang="ru-RU" b="0" dirty="0"/>
              <a:t>Дивиденды на акции,</a:t>
            </a:r>
          </a:p>
          <a:p>
            <a:pPr marL="342900" indent="-342900" algn="l">
              <a:buFontTx/>
              <a:buChar char="-"/>
            </a:pPr>
            <a:r>
              <a:rPr lang="ru-RU" b="0" dirty="0"/>
              <a:t>Прирост акционерного капитала за счет рост цены акций,</a:t>
            </a:r>
          </a:p>
          <a:p>
            <a:pPr marL="342900" indent="-342900" algn="l">
              <a:buFontTx/>
              <a:buChar char="-"/>
            </a:pPr>
            <a:r>
              <a:rPr lang="ru-RU" b="0" dirty="0"/>
              <a:t>Нераспределенная прибыль или альтернативные затраты.</a:t>
            </a:r>
          </a:p>
          <a:p>
            <a:pPr marL="342900" indent="-342900" algn="l">
              <a:buFontTx/>
              <a:buChar char="-"/>
            </a:pPr>
            <a:endParaRPr lang="ru-RU" b="0" dirty="0"/>
          </a:p>
          <a:p>
            <a:pPr marL="342900" indent="-342900" algn="l"/>
            <a:r>
              <a:rPr lang="ru-RU" dirty="0"/>
              <a:t> </a:t>
            </a:r>
            <a:r>
              <a:rPr lang="ru-RU" b="1" dirty="0"/>
              <a:t>Риски</a:t>
            </a:r>
            <a:r>
              <a:rPr lang="en-US" b="1" dirty="0"/>
              <a:t> </a:t>
            </a:r>
            <a:r>
              <a:rPr lang="ru-RU" b="1" dirty="0"/>
              <a:t>вязанные с потоками денежных средств</a:t>
            </a:r>
            <a:r>
              <a:rPr lang="ru-RU" dirty="0"/>
              <a:t>:</a:t>
            </a:r>
          </a:p>
          <a:p>
            <a:pPr marL="342900" indent="-342900" algn="l">
              <a:buFontTx/>
              <a:buChar char="-"/>
            </a:pPr>
            <a:r>
              <a:rPr lang="ru-RU" b="0" dirty="0"/>
              <a:t>Операционные, организационные риски (нарушение производства),</a:t>
            </a:r>
          </a:p>
          <a:p>
            <a:pPr marL="342900" indent="-342900" algn="l">
              <a:buFontTx/>
              <a:buChar char="-"/>
            </a:pPr>
            <a:r>
              <a:rPr lang="ru-RU" b="0" dirty="0"/>
              <a:t>Рыночные риски (факторы внешнего характера),</a:t>
            </a:r>
          </a:p>
          <a:p>
            <a:pPr marL="342900" indent="-342900" algn="l">
              <a:buFontTx/>
              <a:buChar char="-"/>
            </a:pPr>
            <a:r>
              <a:rPr lang="ru-RU" b="0" dirty="0"/>
              <a:t>Валютные риски (изменение курса валют),</a:t>
            </a:r>
          </a:p>
          <a:p>
            <a:pPr marL="342900" indent="-342900" algn="l">
              <a:buFontTx/>
              <a:buChar char="-"/>
            </a:pPr>
            <a:r>
              <a:rPr lang="ru-RU" b="0" dirty="0"/>
              <a:t>Процентные риски (изменение процентных ставок),</a:t>
            </a:r>
          </a:p>
          <a:p>
            <a:pPr marL="342900" indent="-342900" algn="l">
              <a:buFontTx/>
              <a:buChar char="-"/>
            </a:pPr>
            <a:r>
              <a:rPr lang="ru-RU" b="0" dirty="0"/>
              <a:t>Внешние риски (</a:t>
            </a:r>
            <a:r>
              <a:rPr lang="en-US" b="0" dirty="0"/>
              <a:t>STEEP</a:t>
            </a:r>
            <a:r>
              <a:rPr lang="ru-RU" b="0" dirty="0"/>
              <a:t>): фискальный, политический, ….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24632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ChangeArrowheads="1"/>
          </p:cNvSpPr>
          <p:nvPr/>
        </p:nvSpPr>
        <p:spPr bwMode="auto">
          <a:xfrm>
            <a:off x="304800" y="129952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Затраты и выгоды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26626" name="Line 3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2662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838200" y="1447800"/>
            <a:ext cx="7772400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Затраты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  <a:buFont typeface="SymbolPS" charset="0"/>
              <a:buChar char="-"/>
            </a:pPr>
            <a:r>
              <a:rPr kumimoji="0" lang="ru-RU" smtClean="0">
                <a:cs typeface="Arial" pitchFamily="34" charset="0"/>
              </a:rPr>
              <a:t>Стоимость разработки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  <a:buFont typeface="SymbolPS" charset="0"/>
              <a:buChar char="-"/>
            </a:pPr>
            <a:r>
              <a:rPr kumimoji="0" lang="ru-RU" smtClean="0">
                <a:cs typeface="Arial" pitchFamily="34" charset="0"/>
              </a:rPr>
              <a:t>Операционные затраты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endParaRPr kumimoji="0" lang="ru-RU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Выгоды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  <a:buFont typeface="SymbolPS" charset="0"/>
              <a:buChar char="-"/>
            </a:pPr>
            <a:r>
              <a:rPr kumimoji="0" lang="ru-RU" smtClean="0">
                <a:cs typeface="Arial" pitchFamily="34" charset="0"/>
              </a:rPr>
              <a:t>Осязаемые выгоды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  <a:buFont typeface="SymbolPS" charset="0"/>
              <a:buChar char="-"/>
            </a:pPr>
            <a:r>
              <a:rPr kumimoji="0" lang="ru-RU" smtClean="0">
                <a:cs typeface="Arial" pitchFamily="34" charset="0"/>
              </a:rPr>
              <a:t>Неосязаемые выгоды</a:t>
            </a:r>
          </a:p>
          <a:p>
            <a:pPr eaLnBrk="1" hangingPunct="1">
              <a:lnSpc>
                <a:spcPct val="90000"/>
              </a:lnSpc>
            </a:pPr>
            <a:endParaRPr kumimoji="0" lang="ru-RU" smtClean="0">
              <a:cs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endParaRPr kumimoji="0" lang="ru-RU" smtClean="0"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868144" y="1700808"/>
            <a:ext cx="2952328" cy="302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0" dirty="0" smtClean="0"/>
              <a:t>?</a:t>
            </a:r>
            <a:endParaRPr lang="uk-UA" sz="10000" dirty="0"/>
          </a:p>
        </p:txBody>
      </p:sp>
    </p:spTree>
    <p:extLst>
      <p:ext uri="{BB962C8B-B14F-4D97-AF65-F5344CB8AC3E}">
        <p14:creationId xmlns:p14="http://schemas.microsoft.com/office/powerpoint/2010/main" val="23490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</a:rPr>
              <a:t>Методы оценки денежных потоков </a:t>
            </a:r>
            <a:br>
              <a:rPr lang="ru-RU" sz="3200" b="1">
                <a:solidFill>
                  <a:srgbClr val="333399"/>
                </a:solidFill>
              </a:rPr>
            </a:br>
            <a:r>
              <a:rPr lang="ru-RU" sz="3200" b="1">
                <a:solidFill>
                  <a:srgbClr val="333399"/>
                </a:solidFill>
              </a:rPr>
              <a:t>по проекту</a:t>
            </a:r>
            <a:endParaRPr lang="ru-RU" sz="2800" b="1">
              <a:solidFill>
                <a:srgbClr val="333399"/>
              </a:solidFill>
            </a:endParaRPr>
          </a:p>
        </p:txBody>
      </p:sp>
      <p:sp>
        <p:nvSpPr>
          <p:cNvPr id="38914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14313" y="1571625"/>
            <a:ext cx="8822183" cy="4572000"/>
          </a:xfrm>
        </p:spPr>
        <p:txBody>
          <a:bodyPr/>
          <a:lstStyle/>
          <a:p>
            <a:pPr eaLnBrk="1" hangingPunct="1">
              <a:spcBef>
                <a:spcPct val="70000"/>
              </a:spcBef>
            </a:pPr>
            <a:r>
              <a:rPr lang="ru-RU" sz="2600" dirty="0" smtClean="0">
                <a:latin typeface="Times New Roman" pitchFamily="18" charset="0"/>
                <a:cs typeface="Arial" pitchFamily="34" charset="0"/>
              </a:rPr>
              <a:t>Чистая текущая стоимость (</a:t>
            </a:r>
            <a:r>
              <a:rPr lang="en-US" sz="2600" dirty="0" smtClean="0">
                <a:latin typeface="Times New Roman" pitchFamily="18" charset="0"/>
                <a:cs typeface="Arial" pitchFamily="34" charset="0"/>
              </a:rPr>
              <a:t>NPV)</a:t>
            </a:r>
            <a:endParaRPr lang="ru-RU" sz="2600" dirty="0" smtClean="0">
              <a:latin typeface="Times New Roman" pitchFamily="18" charset="0"/>
              <a:cs typeface="Arial" pitchFamily="34" charset="0"/>
            </a:endParaRPr>
          </a:p>
          <a:p>
            <a:pPr eaLnBrk="1" hangingPunct="1">
              <a:spcBef>
                <a:spcPct val="70000"/>
              </a:spcBef>
            </a:pPr>
            <a:r>
              <a:rPr lang="ru-RU" sz="2600" dirty="0" smtClean="0">
                <a:latin typeface="Times New Roman" pitchFamily="18" charset="0"/>
                <a:cs typeface="Arial" pitchFamily="34" charset="0"/>
              </a:rPr>
              <a:t>Внутренняя норма отдачи </a:t>
            </a:r>
            <a:r>
              <a:rPr lang="en-US" sz="2600" dirty="0" smtClean="0">
                <a:latin typeface="Times New Roman" pitchFamily="18" charset="0"/>
                <a:cs typeface="Arial" pitchFamily="34" charset="0"/>
              </a:rPr>
              <a:t>(IRR)</a:t>
            </a:r>
          </a:p>
          <a:p>
            <a:pPr eaLnBrk="1" hangingPunct="1">
              <a:spcBef>
                <a:spcPct val="70000"/>
              </a:spcBef>
            </a:pPr>
            <a:r>
              <a:rPr lang="ru-RU" sz="2600" dirty="0" smtClean="0">
                <a:latin typeface="Times New Roman" pitchFamily="18" charset="0"/>
                <a:cs typeface="Arial" pitchFamily="34" charset="0"/>
              </a:rPr>
              <a:t>Срок окупаемости</a:t>
            </a:r>
          </a:p>
          <a:p>
            <a:pPr eaLnBrk="1" hangingPunct="1">
              <a:spcBef>
                <a:spcPct val="70000"/>
              </a:spcBef>
            </a:pPr>
            <a:r>
              <a:rPr lang="ru-RU" sz="2600" dirty="0" smtClean="0">
                <a:latin typeface="Times New Roman" pitchFamily="18" charset="0"/>
                <a:cs typeface="Arial" pitchFamily="34" charset="0"/>
              </a:rPr>
              <a:t>Анализ эффективности затрат</a:t>
            </a:r>
          </a:p>
          <a:p>
            <a:pPr lvl="1" eaLnBrk="1" hangingPunct="1">
              <a:spcBef>
                <a:spcPct val="70000"/>
              </a:spcBef>
            </a:pPr>
            <a:r>
              <a:rPr lang="ru-RU" sz="2200" dirty="0" smtClean="0">
                <a:latin typeface="Times New Roman" pitchFamily="18" charset="0"/>
              </a:rPr>
              <a:t>Чистая доходность (чистая прибыль от проекта/объем инвестиций)</a:t>
            </a:r>
          </a:p>
          <a:p>
            <a:pPr lvl="1" eaLnBrk="1" hangingPunct="1">
              <a:spcBef>
                <a:spcPct val="70000"/>
              </a:spcBef>
            </a:pPr>
            <a:r>
              <a:rPr lang="ru-RU" sz="2200" dirty="0" smtClean="0">
                <a:latin typeface="Times New Roman" pitchFamily="18" charset="0"/>
              </a:rPr>
              <a:t>Индекс рентабельности (дисконтируемый доход/дисконтируемые затраты)</a:t>
            </a:r>
          </a:p>
          <a:p>
            <a:pPr lvl="1" eaLnBrk="1" hangingPunct="1">
              <a:spcBef>
                <a:spcPct val="70000"/>
              </a:spcBef>
            </a:pPr>
            <a:endParaRPr lang="ru-RU" sz="2200" dirty="0" smtClean="0">
              <a:latin typeface="Times New Roman" pitchFamily="18" charset="0"/>
            </a:endParaRPr>
          </a:p>
          <a:p>
            <a:pPr eaLnBrk="1" hangingPunct="1">
              <a:spcBef>
                <a:spcPct val="70000"/>
              </a:spcBef>
              <a:buFont typeface="SymbolPS" charset="0"/>
              <a:buNone/>
            </a:pPr>
            <a:endParaRPr lang="ru-RU" sz="2600" dirty="0" smtClean="0">
              <a:latin typeface="Times New Roman" pitchFamily="18" charset="0"/>
              <a:cs typeface="Arial" pitchFamily="34" charset="0"/>
            </a:endParaRPr>
          </a:p>
          <a:p>
            <a:pPr eaLnBrk="1" hangingPunct="1"/>
            <a:endParaRPr lang="ru-RU" sz="2600" dirty="0" smtClean="0">
              <a:latin typeface="Times New Roman" pitchFamily="18" charset="0"/>
              <a:cs typeface="Arial" pitchFamily="34" charset="0"/>
            </a:endParaRPr>
          </a:p>
          <a:p>
            <a:pPr eaLnBrk="1" hangingPunct="1"/>
            <a:endParaRPr lang="ru-RU" sz="2600" dirty="0" smtClean="0">
              <a:latin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4"/>
          <p:cNvSpPr txBox="1">
            <a:spLocks noChangeArrowheads="1"/>
          </p:cNvSpPr>
          <p:nvPr/>
        </p:nvSpPr>
        <p:spPr bwMode="auto">
          <a:xfrm>
            <a:off x="250825" y="23225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sz="1800">
                <a:latin typeface="Verdana" pitchFamily="34" charset="0"/>
              </a:rPr>
              <a:t>Притоки</a:t>
            </a:r>
          </a:p>
        </p:txBody>
      </p:sp>
      <p:pic>
        <p:nvPicPr>
          <p:cNvPr id="28677" name="Picture 5" descr="Рис_22_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1484313"/>
            <a:ext cx="56388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 Box 6"/>
          <p:cNvSpPr txBox="1">
            <a:spLocks noChangeArrowheads="1"/>
          </p:cNvSpPr>
          <p:nvPr/>
        </p:nvSpPr>
        <p:spPr bwMode="auto">
          <a:xfrm>
            <a:off x="327025" y="36179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sz="1800">
                <a:latin typeface="Verdana" pitchFamily="34" charset="0"/>
              </a:rPr>
              <a:t>Оттоки</a:t>
            </a:r>
          </a:p>
        </p:txBody>
      </p:sp>
      <p:pic>
        <p:nvPicPr>
          <p:cNvPr id="28679" name="Picture 7" descr="Рис_23_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25" y="3008313"/>
            <a:ext cx="5486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403225" y="5065713"/>
            <a:ext cx="1600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sz="1800">
                <a:latin typeface="Verdana" pitchFamily="34" charset="0"/>
              </a:rPr>
              <a:t>Чистые потоки</a:t>
            </a:r>
          </a:p>
        </p:txBody>
      </p:sp>
      <p:pic>
        <p:nvPicPr>
          <p:cNvPr id="28681" name="Picture 9" descr="Рис_24_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4760913"/>
            <a:ext cx="594201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Rectangle 11"/>
          <p:cNvSpPr>
            <a:spLocks noChangeArrowheads="1"/>
          </p:cNvSpPr>
          <p:nvPr/>
        </p:nvSpPr>
        <p:spPr bwMode="auto">
          <a:xfrm>
            <a:off x="3529013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uk-UA"/>
          </a:p>
        </p:txBody>
      </p:sp>
      <p:graphicFrame>
        <p:nvGraphicFramePr>
          <p:cNvPr id="98308" name="Object 2"/>
          <p:cNvGraphicFramePr>
            <a:graphicFrameLocks noChangeAspect="1"/>
          </p:cNvGraphicFramePr>
          <p:nvPr/>
        </p:nvGraphicFramePr>
        <p:xfrm>
          <a:off x="3756025" y="6040438"/>
          <a:ext cx="31242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Формула" r:id="rId7" imgW="2082800" imgH="241300" progId="Equation.3">
                  <p:embed/>
                </p:oleObj>
              </mc:Choice>
              <mc:Fallback>
                <p:oleObj name="Формула" r:id="rId7" imgW="2082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025" y="6040438"/>
                        <a:ext cx="3124200" cy="3571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5" name="Rectangle 2"/>
          <p:cNvSpPr>
            <a:spLocks noChangeArrowheads="1"/>
          </p:cNvSpPr>
          <p:nvPr/>
        </p:nvSpPr>
        <p:spPr bwMode="auto">
          <a:xfrm>
            <a:off x="107950" y="130175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</a:rPr>
              <a:t>Распределение денежных потоков </a:t>
            </a:r>
            <a:br>
              <a:rPr lang="ru-RU" sz="3200" b="1">
                <a:solidFill>
                  <a:srgbClr val="333399"/>
                </a:solidFill>
              </a:rPr>
            </a:br>
            <a:r>
              <a:rPr lang="ru-RU" sz="3200" b="1">
                <a:solidFill>
                  <a:srgbClr val="333399"/>
                </a:solidFill>
              </a:rPr>
              <a:t>по проекту</a:t>
            </a:r>
            <a:endParaRPr lang="ru-RU" sz="2800" b="1">
              <a:solidFill>
                <a:srgbClr val="333399"/>
              </a:solidFill>
            </a:endParaRPr>
          </a:p>
        </p:txBody>
      </p:sp>
      <p:sp>
        <p:nvSpPr>
          <p:cNvPr id="39946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9947" name="TextBox 2"/>
          <p:cNvSpPr txBox="1">
            <a:spLocks noChangeArrowheads="1"/>
          </p:cNvSpPr>
          <p:nvPr/>
        </p:nvSpPr>
        <p:spPr bwMode="auto">
          <a:xfrm>
            <a:off x="9875838" y="4152900"/>
            <a:ext cx="185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kumimoji="0" lang="uk-UA" sz="1800"/>
          </a:p>
        </p:txBody>
      </p:sp>
    </p:spTree>
    <p:extLst>
      <p:ext uri="{BB962C8B-B14F-4D97-AF65-F5344CB8AC3E}">
        <p14:creationId xmlns:p14="http://schemas.microsoft.com/office/powerpoint/2010/main" val="25742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925" y="44450"/>
            <a:ext cx="7793038" cy="1296988"/>
          </a:xfrm>
          <a:noFill/>
        </p:spPr>
        <p:txBody>
          <a:bodyPr/>
          <a:lstStyle/>
          <a:p>
            <a:pPr algn="l"/>
            <a:r>
              <a:rPr lang="ru-RU" sz="3200" b="1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Метод дисконтированного денежного потока (</a:t>
            </a:r>
            <a:r>
              <a:rPr lang="en-US" sz="3200" b="1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Cash Flow)</a:t>
            </a:r>
            <a:endParaRPr lang="ru-RU" sz="3200" b="1" smtClean="0">
              <a:solidFill>
                <a:srgbClr val="33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4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609600" y="2057400"/>
            <a:ext cx="8534400" cy="4437063"/>
          </a:xfrm>
          <a:noFill/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ru-RU" sz="2000" smtClean="0">
                <a:latin typeface="Arial" pitchFamily="34" charset="0"/>
                <a:cs typeface="Arial" pitchFamily="34" charset="0"/>
              </a:rPr>
              <a:t>Будущие чистые денежные потоки за прогнозный период </a:t>
            </a:r>
          </a:p>
          <a:p>
            <a:pPr marL="609600" indent="-609600" eaLnBrk="1" hangingPunct="1">
              <a:buFontTx/>
              <a:buNone/>
            </a:pPr>
            <a:r>
              <a:rPr lang="ru-RU" sz="2000" smtClean="0">
                <a:latin typeface="Arial" pitchFamily="34" charset="0"/>
                <a:cs typeface="Arial" pitchFamily="34" charset="0"/>
              </a:rPr>
              <a:t>(5-10 лет) дисконтируются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000" smtClean="0">
                <a:latin typeface="Arial" pitchFamily="34" charset="0"/>
                <a:cs typeface="Arial" pitchFamily="34" charset="0"/>
              </a:rPr>
              <a:t>по формуле сложных процентов.</a:t>
            </a:r>
          </a:p>
          <a:p>
            <a:pPr marL="609600" indent="-609600" eaLnBrk="1" hangingPunct="1">
              <a:buFontTx/>
              <a:buChar char="•"/>
            </a:pPr>
            <a:endParaRPr lang="ru-RU" sz="2000" smtClean="0">
              <a:latin typeface="Arial" pitchFamily="34" charset="0"/>
              <a:cs typeface="Arial" pitchFamily="34" charset="0"/>
            </a:endParaRPr>
          </a:p>
          <a:p>
            <a:pPr marL="609600" indent="-609600" eaLnBrk="1" hangingPunct="1">
              <a:buFontTx/>
              <a:buNone/>
            </a:pPr>
            <a:r>
              <a:rPr lang="ru-RU" sz="2000" smtClean="0">
                <a:latin typeface="Arial" pitchFamily="34" charset="0"/>
                <a:cs typeface="Arial" pitchFamily="34" charset="0"/>
              </a:rPr>
              <a:t>Используется коэффициент дисконтирования, равный стоимости </a:t>
            </a:r>
          </a:p>
          <a:p>
            <a:pPr marL="609600" indent="-609600" eaLnBrk="1" hangingPunct="1">
              <a:buFontTx/>
              <a:buNone/>
            </a:pPr>
            <a:r>
              <a:rPr lang="ru-RU" sz="2000" smtClean="0">
                <a:latin typeface="Arial" pitchFamily="34" charset="0"/>
                <a:cs typeface="Arial" pitchFamily="34" charset="0"/>
              </a:rPr>
              <a:t>капитала для компании (для венчурных проектов – 30-35%).</a:t>
            </a:r>
          </a:p>
          <a:p>
            <a:pPr marL="609600" indent="-609600" eaLnBrk="1" hangingPunct="1">
              <a:buFontTx/>
              <a:buNone/>
            </a:pPr>
            <a:endParaRPr lang="ru-RU" sz="2000" smtClean="0">
              <a:latin typeface="Arial" pitchFamily="34" charset="0"/>
              <a:cs typeface="Arial" pitchFamily="34" charset="0"/>
            </a:endParaRPr>
          </a:p>
          <a:p>
            <a:pPr marL="609600" indent="-609600" eaLnBrk="1" hangingPunct="1">
              <a:buFontTx/>
              <a:buNone/>
            </a:pPr>
            <a:r>
              <a:rPr lang="ru-RU" sz="2000" smtClean="0">
                <a:latin typeface="Arial" pitchFamily="34" charset="0"/>
                <a:cs typeface="Arial" pitchFamily="34" charset="0"/>
              </a:rPr>
              <a:t>Определяется конечная (терминальная) стоимость на конец </a:t>
            </a:r>
          </a:p>
          <a:p>
            <a:pPr marL="609600" indent="-609600" eaLnBrk="1" hangingPunct="1">
              <a:buFontTx/>
              <a:buNone/>
            </a:pPr>
            <a:r>
              <a:rPr lang="ru-RU" sz="2000" smtClean="0">
                <a:latin typeface="Arial" pitchFamily="34" charset="0"/>
                <a:cs typeface="Arial" pitchFamily="34" charset="0"/>
              </a:rPr>
              <a:t>прогнозного периода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.</a:t>
            </a:r>
            <a:endParaRPr lang="ru-RU" sz="2000" smtClean="0">
              <a:latin typeface="Arial" pitchFamily="34" charset="0"/>
              <a:cs typeface="Arial" pitchFamily="34" charset="0"/>
            </a:endParaRPr>
          </a:p>
          <a:p>
            <a:pPr marL="609600" indent="-609600" eaLnBrk="1" hangingPunct="1">
              <a:buFont typeface="Wingdings" pitchFamily="2" charset="2"/>
              <a:buNone/>
            </a:pPr>
            <a:endParaRPr lang="ru-RU" sz="200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uk-UA">
              <a:latin typeface="Tahoma" pitchFamily="34" charset="0"/>
            </a:endParaRPr>
          </a:p>
        </p:txBody>
      </p:sp>
      <p:sp>
        <p:nvSpPr>
          <p:cNvPr id="41988" name="Rectangle 6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uk-UA">
              <a:latin typeface="Tahoma" pitchFamily="34" charset="0"/>
            </a:endParaRPr>
          </a:p>
        </p:txBody>
      </p:sp>
      <p:graphicFrame>
        <p:nvGraphicFramePr>
          <p:cNvPr id="41989" name="Object 7"/>
          <p:cNvGraphicFramePr>
            <a:graphicFrameLocks noChangeAspect="1"/>
          </p:cNvGraphicFramePr>
          <p:nvPr/>
        </p:nvGraphicFramePr>
        <p:xfrm>
          <a:off x="990600" y="5105400"/>
          <a:ext cx="7129463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Формула" r:id="rId3" imgW="2032000" imgH="431800" progId="Equation.3">
                  <p:embed/>
                </p:oleObj>
              </mc:Choice>
              <mc:Fallback>
                <p:oleObj name="Формула" r:id="rId3" imgW="2032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105400"/>
                        <a:ext cx="7129463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2692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87313" y="115888"/>
            <a:ext cx="8229600" cy="995362"/>
          </a:xfrm>
          <a:noFill/>
        </p:spPr>
        <p:txBody>
          <a:bodyPr/>
          <a:lstStyle/>
          <a:p>
            <a:pPr algn="l"/>
            <a:r>
              <a:rPr lang="ru-RU" sz="3200" b="1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Общая формула метода</a:t>
            </a:r>
          </a:p>
        </p:txBody>
      </p:sp>
      <p:sp>
        <p:nvSpPr>
          <p:cNvPr id="43010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33400" y="2017713"/>
            <a:ext cx="8421688" cy="649287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ru-RU" sz="2000" smtClean="0">
                <a:latin typeface="Arial" pitchFamily="34" charset="0"/>
                <a:cs typeface="Arial" pitchFamily="34" charset="0"/>
              </a:rPr>
              <a:t>Обеспечивается учёт неравномерности стоимости денег во времени</a:t>
            </a:r>
          </a:p>
        </p:txBody>
      </p:sp>
      <p:sp>
        <p:nvSpPr>
          <p:cNvPr id="4301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uk-UA">
              <a:latin typeface="Tahoma" pitchFamily="34" charset="0"/>
            </a:endParaRPr>
          </a:p>
        </p:txBody>
      </p:sp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uk-UA">
              <a:latin typeface="Tahoma" pitchFamily="34" charset="0"/>
            </a:endParaRPr>
          </a:p>
        </p:txBody>
      </p:sp>
      <p:graphicFrame>
        <p:nvGraphicFramePr>
          <p:cNvPr id="43013" name="Object 7"/>
          <p:cNvGraphicFramePr>
            <a:graphicFrameLocks noChangeAspect="1"/>
          </p:cNvGraphicFramePr>
          <p:nvPr/>
        </p:nvGraphicFramePr>
        <p:xfrm>
          <a:off x="22225" y="2438400"/>
          <a:ext cx="88026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" name="Формула" r:id="rId3" imgW="2908300" imgH="419100" progId="Equation.3">
                  <p:embed/>
                </p:oleObj>
              </mc:Choice>
              <mc:Fallback>
                <p:oleObj name="Формула" r:id="rId3" imgW="2908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" y="2438400"/>
                        <a:ext cx="880268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4"/>
          <p:cNvSpPr>
            <a:spLocks noRot="1" noChangeArrowheads="1"/>
          </p:cNvSpPr>
          <p:nvPr/>
        </p:nvSpPr>
        <p:spPr bwMode="auto">
          <a:xfrm>
            <a:off x="152400" y="3810000"/>
            <a:ext cx="8534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000"/>
              <a:t>DCF – </a:t>
            </a:r>
            <a:r>
              <a:rPr lang="ru-RU" sz="2000"/>
              <a:t>Дисконтированный денежный поток,</a:t>
            </a:r>
          </a:p>
          <a:p>
            <a: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ru-RU" sz="2000"/>
              <a:t>С</a:t>
            </a:r>
            <a:r>
              <a:rPr lang="en-US" sz="2000"/>
              <a:t>F</a:t>
            </a:r>
            <a:r>
              <a:rPr lang="en-US" sz="1600" b="1"/>
              <a:t>i</a:t>
            </a:r>
            <a:r>
              <a:rPr lang="en-US" sz="2000"/>
              <a:t> </a:t>
            </a:r>
            <a:r>
              <a:rPr lang="ru-RU" sz="2000"/>
              <a:t>– денежный поток в </a:t>
            </a:r>
            <a:r>
              <a:rPr lang="en-US" sz="2000"/>
              <a:t>i-</a:t>
            </a:r>
            <a:r>
              <a:rPr lang="ru-RU" sz="2000"/>
              <a:t>ый год,  часто </a:t>
            </a:r>
            <a:r>
              <a:rPr lang="en-US" sz="2000"/>
              <a:t>EBIT </a:t>
            </a:r>
            <a:r>
              <a:rPr lang="ru-RU" sz="2000"/>
              <a:t>или </a:t>
            </a:r>
            <a:r>
              <a:rPr lang="en-US" sz="2000"/>
              <a:t>EBITDA</a:t>
            </a:r>
            <a:endParaRPr lang="ru-RU" sz="2000"/>
          </a:p>
          <a:p>
            <a: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000"/>
              <a:t>r – </a:t>
            </a:r>
            <a:r>
              <a:rPr lang="ru-RU" sz="2000"/>
              <a:t>ставка дисконтирования, например 30-35%,</a:t>
            </a:r>
          </a:p>
          <a:p>
            <a: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000"/>
              <a:t>ExitValue</a:t>
            </a:r>
            <a:r>
              <a:rPr lang="ru-RU" sz="2000"/>
              <a:t> – стоимость компании при продаже (ожидаемая),</a:t>
            </a:r>
          </a:p>
          <a:p>
            <a:pPr marL="609600" indent="-6096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000"/>
              <a:t>m – </a:t>
            </a:r>
            <a:r>
              <a:rPr lang="ru-RU" sz="2000"/>
              <a:t>год «Выхода».</a:t>
            </a:r>
            <a:r>
              <a:rPr lang="en-US" sz="2000"/>
              <a:t>  </a:t>
            </a:r>
            <a:endParaRPr lang="ru-RU" sz="2000"/>
          </a:p>
        </p:txBody>
      </p:sp>
      <p:sp>
        <p:nvSpPr>
          <p:cNvPr id="43015" name="Номер слайда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D0360E36-98A7-4E28-94E1-7001DF159FE6}" type="slidenum">
              <a:rPr lang="en-US" sz="1200">
                <a:solidFill>
                  <a:srgbClr val="898989"/>
                </a:solidFill>
              </a:rPr>
              <a:pPr/>
              <a:t>58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898989"/>
                </a:solidFill>
              </a:rPr>
              <a:t>(C) 2008, </a:t>
            </a:r>
            <a:r>
              <a:rPr lang="ru-RU" sz="1200" smtClean="0">
                <a:solidFill>
                  <a:srgbClr val="898989"/>
                </a:solidFill>
              </a:rPr>
              <a:t>СБАР</a:t>
            </a:r>
            <a:endParaRPr lang="en-US" sz="1200" smtClean="0">
              <a:solidFill>
                <a:srgbClr val="898989"/>
              </a:solidFill>
            </a:endParaRPr>
          </a:p>
        </p:txBody>
      </p:sp>
      <p:sp>
        <p:nvSpPr>
          <p:cNvPr id="43017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6596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Заголовок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229600" cy="1081087"/>
          </a:xfrm>
          <a:noFill/>
        </p:spPr>
        <p:txBody>
          <a:bodyPr/>
          <a:lstStyle/>
          <a:p>
            <a:pPr algn="l"/>
            <a:r>
              <a:rPr lang="ru-RU" sz="3200" b="1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Как определить:</a:t>
            </a:r>
          </a:p>
        </p:txBody>
      </p:sp>
      <p:sp>
        <p:nvSpPr>
          <p:cNvPr id="44034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cs typeface="Arial" pitchFamily="34" charset="0"/>
              </a:rPr>
              <a:t> </a:t>
            </a:r>
            <a:r>
              <a:rPr lang="en-US" smtClean="0">
                <a:solidFill>
                  <a:srgbClr val="FF0000"/>
                </a:solidFill>
                <a:cs typeface="Arial" pitchFamily="34" charset="0"/>
              </a:rPr>
              <a:t>r</a:t>
            </a:r>
            <a:r>
              <a:rPr lang="en-US" smtClean="0">
                <a:cs typeface="Arial" pitchFamily="34" charset="0"/>
              </a:rPr>
              <a:t> –</a:t>
            </a:r>
            <a:r>
              <a:rPr lang="ru-RU" smtClean="0">
                <a:cs typeface="Arial" pitchFamily="34" charset="0"/>
              </a:rPr>
              <a:t> ставка дисконтирования, пожелания инвестора = (стоимость денег + премия за риска + расчётная доходность)</a:t>
            </a:r>
          </a:p>
          <a:p>
            <a:pPr eaLnBrk="1" hangingPunct="1"/>
            <a:r>
              <a:rPr lang="ru-RU" smtClean="0">
                <a:cs typeface="Arial" pitchFamily="34" charset="0"/>
              </a:rPr>
              <a:t> </a:t>
            </a:r>
            <a:r>
              <a:rPr lang="en-US" smtClean="0">
                <a:solidFill>
                  <a:srgbClr val="FF0000"/>
                </a:solidFill>
                <a:cs typeface="Arial" pitchFamily="34" charset="0"/>
              </a:rPr>
              <a:t>ExitValue</a:t>
            </a:r>
            <a:r>
              <a:rPr lang="ru-RU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ru-RU" smtClean="0">
                <a:cs typeface="Arial" pitchFamily="34" charset="0"/>
              </a:rPr>
              <a:t>– определяется по аналогичным сделкам Продажи компании </a:t>
            </a:r>
          </a:p>
          <a:p>
            <a:pPr eaLnBrk="1" hangingPunct="1"/>
            <a:r>
              <a:rPr lang="ru-RU" smtClean="0">
                <a:cs typeface="Arial" pitchFamily="34" charset="0"/>
              </a:rPr>
              <a:t>(иногда – по ликвидационной стоимости)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898989"/>
                </a:solidFill>
              </a:rPr>
              <a:t>(C) 2008, </a:t>
            </a:r>
            <a:r>
              <a:rPr lang="ru-RU" sz="1200" smtClean="0">
                <a:solidFill>
                  <a:srgbClr val="898989"/>
                </a:solidFill>
              </a:rPr>
              <a:t>СБАР</a:t>
            </a:r>
            <a:endParaRPr lang="en-US" sz="1200" smtClean="0">
              <a:solidFill>
                <a:srgbClr val="898989"/>
              </a:solidFill>
            </a:endParaRPr>
          </a:p>
        </p:txBody>
      </p:sp>
      <p:sp>
        <p:nvSpPr>
          <p:cNvPr id="44036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AA0C5B84-E363-4DC3-AD48-C86288156A56}" type="slidenum">
              <a:rPr lang="en-US" sz="1200">
                <a:solidFill>
                  <a:srgbClr val="898989"/>
                </a:solidFill>
              </a:rPr>
              <a:pPr/>
              <a:t>59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44037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275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305" y="1641893"/>
            <a:ext cx="8906265" cy="3097911"/>
          </a:xfrm>
          <a:noFill/>
        </p:spPr>
      </p:pic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09600" y="0"/>
            <a:ext cx="853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charset="0"/>
              </a:rPr>
              <a:t>Этапы процесса контроля (</a:t>
            </a:r>
            <a:r>
              <a:rPr lang="en-US" sz="3200" b="1" dirty="0">
                <a:solidFill>
                  <a:srgbClr val="333399"/>
                </a:solidFill>
                <a:latin typeface="Arial" charset="0"/>
              </a:rPr>
              <a:t>Daft</a:t>
            </a:r>
            <a:r>
              <a:rPr lang="ru-RU" sz="3200" b="1" dirty="0">
                <a:solidFill>
                  <a:srgbClr val="333399"/>
                </a:solidFill>
                <a:latin typeface="Arial" charset="0"/>
              </a:rPr>
              <a:t>,</a:t>
            </a:r>
            <a:r>
              <a:rPr lang="en-US" sz="3200" b="1" dirty="0">
                <a:solidFill>
                  <a:srgbClr val="333399"/>
                </a:solidFill>
                <a:latin typeface="Arial" charset="0"/>
              </a:rPr>
              <a:t> 1994)</a:t>
            </a:r>
            <a:endParaRPr lang="ru-RU" sz="3200" b="1" dirty="0">
              <a:solidFill>
                <a:srgbClr val="333399"/>
              </a:solidFill>
              <a:latin typeface="Arial" charset="0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2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3" y="115888"/>
            <a:ext cx="8162925" cy="1074737"/>
          </a:xfrm>
          <a:noFill/>
        </p:spPr>
        <p:txBody>
          <a:bodyPr/>
          <a:lstStyle/>
          <a:p>
            <a:pPr algn="l"/>
            <a:r>
              <a:rPr lang="ru-RU" sz="3200" b="1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Выбор требуемой ставки доходности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7621587" cy="4176713"/>
          </a:xfrm>
          <a:noFill/>
        </p:spPr>
        <p:txBody>
          <a:bodyPr/>
          <a:lstStyle/>
          <a:p>
            <a:pPr marL="609600" indent="-60960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ru-RU" sz="2400" smtClean="0">
                <a:latin typeface="Arial" pitchFamily="34" charset="0"/>
                <a:cs typeface="Arial" pitchFamily="34" charset="0"/>
              </a:rPr>
              <a:t>Соображения доходности</a:t>
            </a:r>
          </a:p>
          <a:p>
            <a:pPr marL="609600" indent="-60960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kumimoji="0" lang="ru-RU" sz="2000" smtClean="0">
              <a:latin typeface="Arial" pitchFamily="34" charset="0"/>
              <a:cs typeface="Arial" pitchFamily="34" charset="0"/>
            </a:endParaRPr>
          </a:p>
          <a:p>
            <a:pPr marL="457200" lvl="1">
              <a:spcBef>
                <a:spcPct val="0"/>
              </a:spcBef>
            </a:pPr>
            <a:r>
              <a:rPr lang="ru-RU" smtClean="0">
                <a:latin typeface="Arial" pitchFamily="34" charset="0"/>
              </a:rPr>
              <a:t>Безрисковая ставка +</a:t>
            </a:r>
          </a:p>
          <a:p>
            <a:pPr marL="457200" lvl="1">
              <a:spcBef>
                <a:spcPct val="0"/>
              </a:spcBef>
            </a:pPr>
            <a:r>
              <a:rPr lang="ru-RU" smtClean="0">
                <a:latin typeface="Arial" pitchFamily="34" charset="0"/>
              </a:rPr>
              <a:t>Поправка на инфляцию +</a:t>
            </a:r>
          </a:p>
          <a:p>
            <a:pPr marL="457200" lvl="1">
              <a:spcBef>
                <a:spcPct val="0"/>
              </a:spcBef>
            </a:pPr>
            <a:r>
              <a:rPr lang="ru-RU" smtClean="0">
                <a:latin typeface="Arial" pitchFamily="34" charset="0"/>
              </a:rPr>
              <a:t>Поправка на риск</a:t>
            </a:r>
          </a:p>
          <a:p>
            <a:pPr marL="609600" indent="-60960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kumimoji="0" lang="ru-RU" sz="2000" smtClean="0">
              <a:latin typeface="Arial" pitchFamily="34" charset="0"/>
              <a:cs typeface="Arial" pitchFamily="34" charset="0"/>
            </a:endParaRPr>
          </a:p>
          <a:p>
            <a:pPr marL="609600" indent="-60960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ru-RU" sz="2400" smtClean="0">
                <a:latin typeface="Arial" pitchFamily="34" charset="0"/>
                <a:cs typeface="Arial" pitchFamily="34" charset="0"/>
              </a:rPr>
              <a:t>Соображения альтернативности</a:t>
            </a:r>
          </a:p>
          <a:p>
            <a:pPr marL="609600" indent="-60960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ru-RU" sz="2400" smtClean="0">
                <a:latin typeface="Arial" pitchFamily="34" charset="0"/>
                <a:cs typeface="Arial" pitchFamily="34" charset="0"/>
              </a:rPr>
              <a:t>Соображения возвращаемости средств</a:t>
            </a:r>
          </a:p>
          <a:p>
            <a:pPr marL="609600" indent="-60960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kumimoji="0" lang="ru-RU" sz="2400" smtClean="0">
                <a:latin typeface="Arial" pitchFamily="34" charset="0"/>
                <a:cs typeface="Arial" pitchFamily="34" charset="0"/>
              </a:rPr>
              <a:t>Соображения аналогии</a:t>
            </a:r>
          </a:p>
        </p:txBody>
      </p:sp>
      <p:sp>
        <p:nvSpPr>
          <p:cNvPr id="45059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672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15888"/>
            <a:ext cx="8229600" cy="1219200"/>
          </a:xfrm>
          <a:noFill/>
        </p:spPr>
        <p:txBody>
          <a:bodyPr/>
          <a:lstStyle/>
          <a:p>
            <a:pPr algn="l"/>
            <a:r>
              <a:rPr lang="ru-RU" sz="3200" b="1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 Метод </a:t>
            </a:r>
            <a:r>
              <a:rPr lang="en-US" sz="3200" b="1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 NPV</a:t>
            </a:r>
            <a:endParaRPr lang="ru-RU" sz="3200" b="1" smtClean="0">
              <a:solidFill>
                <a:srgbClr val="33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106" name="Rectangle 3" descr="Газетная бумага"/>
          <p:cNvSpPr>
            <a:spLocks noGrp="1" noChangeArrowheads="1"/>
          </p:cNvSpPr>
          <p:nvPr>
            <p:ph type="body" idx="1"/>
          </p:nvPr>
        </p:nvSpPr>
        <p:spPr>
          <a:xfrm>
            <a:off x="990600" y="1524000"/>
            <a:ext cx="7086600" cy="4648200"/>
          </a:xfrm>
          <a:blipFill dpi="0" rotWithShape="1">
            <a:blip r:embed="rId2"/>
            <a:srcRect/>
            <a:tile tx="0" ty="0" sx="100000" sy="100000" flip="none" algn="tl"/>
          </a:blipFill>
          <a:ln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400" smtClean="0">
                <a:cs typeface="Arial" pitchFamily="34" charset="0"/>
              </a:rPr>
              <a:t> </a:t>
            </a:r>
            <a:r>
              <a:rPr lang="en-US" sz="2000" b="1" smtClean="0">
                <a:solidFill>
                  <a:srgbClr val="FF0000"/>
                </a:solidFill>
                <a:cs typeface="Arial" pitchFamily="34" charset="0"/>
              </a:rPr>
              <a:t>NPV</a:t>
            </a:r>
            <a:r>
              <a:rPr lang="en-US" sz="2000" smtClean="0">
                <a:cs typeface="Arial" pitchFamily="34" charset="0"/>
              </a:rPr>
              <a:t> – </a:t>
            </a:r>
            <a:r>
              <a:rPr lang="ru-RU" sz="2000" smtClean="0">
                <a:solidFill>
                  <a:schemeClr val="tx2"/>
                </a:solidFill>
                <a:cs typeface="Arial" pitchFamily="34" charset="0"/>
              </a:rPr>
              <a:t>это дисконтированный чистый доход и представляет разность между дисконтированными величинами поступлений </a:t>
            </a:r>
            <a:r>
              <a:rPr lang="en-US" sz="2000" b="1" smtClean="0">
                <a:solidFill>
                  <a:srgbClr val="FF0000"/>
                </a:solidFill>
                <a:cs typeface="Arial" pitchFamily="34" charset="0"/>
              </a:rPr>
              <a:t>(PV)</a:t>
            </a:r>
            <a:r>
              <a:rPr lang="en-US" sz="2000" b="1" smtClean="0">
                <a:cs typeface="Arial" pitchFamily="34" charset="0"/>
              </a:rPr>
              <a:t> </a:t>
            </a:r>
            <a:r>
              <a:rPr lang="ru-RU" sz="2000" b="1" smtClean="0">
                <a:cs typeface="Arial" pitchFamily="34" charset="0"/>
              </a:rPr>
              <a:t> </a:t>
            </a:r>
            <a:r>
              <a:rPr lang="ru-RU" sz="2000" b="1" smtClean="0">
                <a:solidFill>
                  <a:schemeClr val="tx2"/>
                </a:solidFill>
                <a:cs typeface="Arial" pitchFamily="34" charset="0"/>
              </a:rPr>
              <a:t>и </a:t>
            </a:r>
            <a:r>
              <a:rPr lang="en-US" sz="2000" b="1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ru-RU" sz="2000" smtClean="0">
                <a:solidFill>
                  <a:schemeClr val="tx2"/>
                </a:solidFill>
                <a:cs typeface="Arial" pitchFamily="34" charset="0"/>
              </a:rPr>
              <a:t>инвестицией</a:t>
            </a:r>
            <a:r>
              <a:rPr lang="ru-RU" sz="2000" b="1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ru-RU" sz="2000" b="1" smtClean="0">
                <a:solidFill>
                  <a:srgbClr val="FF0000"/>
                </a:solidFill>
                <a:cs typeface="Arial" pitchFamily="34" charset="0"/>
              </a:rPr>
              <a:t>(</a:t>
            </a:r>
            <a:r>
              <a:rPr lang="en-US" sz="2000" b="1" smtClean="0">
                <a:solidFill>
                  <a:srgbClr val="FF0000"/>
                </a:solidFill>
                <a:cs typeface="Arial" pitchFamily="34" charset="0"/>
              </a:rPr>
              <a:t>IC)</a:t>
            </a:r>
          </a:p>
          <a:p>
            <a:pPr eaLnBrk="1" hangingPunct="1">
              <a:buFontTx/>
              <a:buNone/>
            </a:pPr>
            <a:endParaRPr lang="ru-RU" sz="2400" smtClean="0">
              <a:solidFill>
                <a:srgbClr val="FF0000"/>
              </a:solidFill>
              <a:cs typeface="Arial" pitchFamily="34" charset="0"/>
            </a:endParaRPr>
          </a:p>
          <a:p>
            <a:pPr eaLnBrk="1" hangingPunct="1">
              <a:buFontTx/>
              <a:buNone/>
            </a:pPr>
            <a:endParaRPr lang="ru-RU" sz="4400" smtClean="0">
              <a:solidFill>
                <a:srgbClr val="FF0000"/>
              </a:solidFill>
              <a:cs typeface="Arial" pitchFamily="34" charset="0"/>
            </a:endParaRPr>
          </a:p>
          <a:p>
            <a:pPr eaLnBrk="1" hangingPunct="1">
              <a:buFontTx/>
              <a:buNone/>
            </a:pPr>
            <a:endParaRPr lang="ru-RU" sz="4400" smtClean="0">
              <a:solidFill>
                <a:srgbClr val="FF0000"/>
              </a:solidFill>
              <a:cs typeface="Arial" pitchFamily="34" charset="0"/>
            </a:endParaRPr>
          </a:p>
          <a:p>
            <a:pPr eaLnBrk="1" hangingPunct="1">
              <a:buFontTx/>
              <a:buNone/>
            </a:pPr>
            <a:r>
              <a:rPr lang="ru-RU" smtClean="0">
                <a:solidFill>
                  <a:srgbClr val="FF0000"/>
                </a:solidFill>
                <a:cs typeface="Arial" pitchFamily="34" charset="0"/>
              </a:rPr>
              <a:t>          </a:t>
            </a:r>
            <a:endParaRPr lang="ru-RU" sz="3600" b="1" smtClean="0">
              <a:cs typeface="Arial" pitchFamily="34" charset="0"/>
            </a:endParaRPr>
          </a:p>
        </p:txBody>
      </p:sp>
      <p:sp>
        <p:nvSpPr>
          <p:cNvPr id="47107" name="Text Box 4" descr="Пергамент"/>
          <p:cNvSpPr txBox="1">
            <a:spLocks noChangeArrowheads="1"/>
          </p:cNvSpPr>
          <p:nvPr/>
        </p:nvSpPr>
        <p:spPr bwMode="auto">
          <a:xfrm rot="10800000" flipV="1">
            <a:off x="3276600" y="4275138"/>
            <a:ext cx="3241675" cy="6477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rgbClr val="A5002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sz="3600">
                <a:solidFill>
                  <a:schemeClr val="hlink"/>
                </a:solidFill>
              </a:rPr>
              <a:t>NPV = PV - IC</a:t>
            </a:r>
            <a:endParaRPr lang="ru-RU" sz="3600">
              <a:solidFill>
                <a:schemeClr val="hlink"/>
              </a:solidFill>
            </a:endParaRPr>
          </a:p>
        </p:txBody>
      </p:sp>
      <p:sp>
        <p:nvSpPr>
          <p:cNvPr id="47108" name="Text Box 7"/>
          <p:cNvSpPr txBox="1">
            <a:spLocks noChangeArrowheads="1"/>
          </p:cNvSpPr>
          <p:nvPr/>
        </p:nvSpPr>
        <p:spPr bwMode="auto">
          <a:xfrm>
            <a:off x="2051050" y="3429000"/>
            <a:ext cx="865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000">
                <a:solidFill>
                  <a:srgbClr val="CC0000"/>
                </a:solidFill>
              </a:rPr>
              <a:t>NPV=</a:t>
            </a:r>
            <a:endParaRPr lang="ru-RU" sz="2000">
              <a:solidFill>
                <a:srgbClr val="CC0000"/>
              </a:solidFill>
            </a:endParaRPr>
          </a:p>
        </p:txBody>
      </p:sp>
      <p:sp>
        <p:nvSpPr>
          <p:cNvPr id="47109" name="Text Box 8"/>
          <p:cNvSpPr txBox="1">
            <a:spLocks noChangeArrowheads="1"/>
          </p:cNvSpPr>
          <p:nvPr/>
        </p:nvSpPr>
        <p:spPr bwMode="auto">
          <a:xfrm>
            <a:off x="2771775" y="3429000"/>
            <a:ext cx="1368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000">
                <a:solidFill>
                  <a:srgbClr val="CC0000"/>
                </a:solidFill>
              </a:rPr>
              <a:t>- CF</a:t>
            </a:r>
            <a:r>
              <a:rPr lang="en-US" sz="2000" baseline="-25000">
                <a:solidFill>
                  <a:srgbClr val="CC0000"/>
                </a:solidFill>
              </a:rPr>
              <a:t>o</a:t>
            </a:r>
            <a:endParaRPr lang="ru-RU" sz="2000" baseline="-25000">
              <a:solidFill>
                <a:srgbClr val="CC0000"/>
              </a:solidFill>
            </a:endParaRPr>
          </a:p>
        </p:txBody>
      </p:sp>
      <p:sp>
        <p:nvSpPr>
          <p:cNvPr id="47110" name="Text Box 9"/>
          <p:cNvSpPr txBox="1">
            <a:spLocks noChangeArrowheads="1"/>
          </p:cNvSpPr>
          <p:nvPr/>
        </p:nvSpPr>
        <p:spPr bwMode="auto">
          <a:xfrm>
            <a:off x="3635375" y="3284538"/>
            <a:ext cx="10810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000">
                <a:solidFill>
                  <a:srgbClr val="CC0000"/>
                </a:solidFill>
              </a:rPr>
              <a:t>CF</a:t>
            </a:r>
            <a:r>
              <a:rPr lang="en-US" sz="2000" baseline="-25000">
                <a:solidFill>
                  <a:srgbClr val="CC0000"/>
                </a:solidFill>
              </a:rPr>
              <a:t>1</a:t>
            </a:r>
          </a:p>
          <a:p>
            <a:r>
              <a:rPr lang="en-US" sz="2000">
                <a:solidFill>
                  <a:srgbClr val="CC0000"/>
                </a:solidFill>
              </a:rPr>
              <a:t>(1+r)</a:t>
            </a:r>
            <a:endParaRPr lang="ru-RU" sz="2000">
              <a:solidFill>
                <a:srgbClr val="CC0000"/>
              </a:solidFill>
            </a:endParaRPr>
          </a:p>
        </p:txBody>
      </p:sp>
      <p:sp>
        <p:nvSpPr>
          <p:cNvPr id="47111" name="Line 10"/>
          <p:cNvSpPr>
            <a:spLocks noChangeShapeType="1"/>
          </p:cNvSpPr>
          <p:nvPr/>
        </p:nvSpPr>
        <p:spPr bwMode="auto">
          <a:xfrm flipV="1">
            <a:off x="3635375" y="3573463"/>
            <a:ext cx="504825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7112" name="Text Box 12"/>
          <p:cNvSpPr txBox="1">
            <a:spLocks noChangeArrowheads="1"/>
          </p:cNvSpPr>
          <p:nvPr/>
        </p:nvSpPr>
        <p:spPr bwMode="auto">
          <a:xfrm>
            <a:off x="3348038" y="3429000"/>
            <a:ext cx="452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000">
                <a:solidFill>
                  <a:srgbClr val="CC0000"/>
                </a:solidFill>
              </a:rPr>
              <a:t>+</a:t>
            </a:r>
            <a:endParaRPr lang="ru-RU" sz="2000">
              <a:solidFill>
                <a:srgbClr val="CC0000"/>
              </a:solidFill>
            </a:endParaRPr>
          </a:p>
        </p:txBody>
      </p:sp>
      <p:sp>
        <p:nvSpPr>
          <p:cNvPr id="47113" name="Text Box 14"/>
          <p:cNvSpPr txBox="1">
            <a:spLocks noChangeArrowheads="1"/>
          </p:cNvSpPr>
          <p:nvPr/>
        </p:nvSpPr>
        <p:spPr bwMode="auto">
          <a:xfrm>
            <a:off x="4572000" y="3259138"/>
            <a:ext cx="8318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000">
                <a:solidFill>
                  <a:srgbClr val="CC0000"/>
                </a:solidFill>
              </a:rPr>
              <a:t>CF</a:t>
            </a:r>
            <a:r>
              <a:rPr lang="en-US" sz="2000" baseline="-25000">
                <a:solidFill>
                  <a:srgbClr val="CC0000"/>
                </a:solidFill>
              </a:rPr>
              <a:t>2</a:t>
            </a:r>
          </a:p>
          <a:p>
            <a:r>
              <a:rPr lang="en-US" sz="2000">
                <a:solidFill>
                  <a:srgbClr val="CC0000"/>
                </a:solidFill>
              </a:rPr>
              <a:t>(1+r)</a:t>
            </a:r>
            <a:r>
              <a:rPr lang="en-US" sz="2000" baseline="30000">
                <a:solidFill>
                  <a:srgbClr val="CC0000"/>
                </a:solidFill>
              </a:rPr>
              <a:t>2</a:t>
            </a:r>
            <a:endParaRPr lang="ru-RU" sz="2000" baseline="30000">
              <a:solidFill>
                <a:srgbClr val="CC0000"/>
              </a:solidFill>
            </a:endParaRPr>
          </a:p>
        </p:txBody>
      </p:sp>
      <p:sp>
        <p:nvSpPr>
          <p:cNvPr id="47114" name="Line 15"/>
          <p:cNvSpPr>
            <a:spLocks noChangeShapeType="1"/>
          </p:cNvSpPr>
          <p:nvPr/>
        </p:nvSpPr>
        <p:spPr bwMode="auto">
          <a:xfrm>
            <a:off x="4643438" y="3573463"/>
            <a:ext cx="576262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7115" name="Text Box 17"/>
          <p:cNvSpPr txBox="1">
            <a:spLocks noChangeArrowheads="1"/>
          </p:cNvSpPr>
          <p:nvPr/>
        </p:nvSpPr>
        <p:spPr bwMode="auto">
          <a:xfrm>
            <a:off x="4284663" y="3403600"/>
            <a:ext cx="3317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000">
                <a:solidFill>
                  <a:srgbClr val="CC0000"/>
                </a:solidFill>
              </a:rPr>
              <a:t>+</a:t>
            </a:r>
            <a:endParaRPr lang="ru-RU" sz="2000">
              <a:solidFill>
                <a:srgbClr val="CC0000"/>
              </a:solidFill>
            </a:endParaRPr>
          </a:p>
        </p:txBody>
      </p:sp>
      <p:sp>
        <p:nvSpPr>
          <p:cNvPr id="47116" name="Text Box 18"/>
          <p:cNvSpPr txBox="1">
            <a:spLocks noChangeArrowheads="1"/>
          </p:cNvSpPr>
          <p:nvPr/>
        </p:nvSpPr>
        <p:spPr bwMode="auto">
          <a:xfrm>
            <a:off x="5292725" y="3403600"/>
            <a:ext cx="331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000">
                <a:solidFill>
                  <a:srgbClr val="CC0000"/>
                </a:solidFill>
              </a:rPr>
              <a:t>+</a:t>
            </a:r>
            <a:endParaRPr lang="ru-RU" sz="2000">
              <a:solidFill>
                <a:srgbClr val="CC0000"/>
              </a:solidFill>
            </a:endParaRPr>
          </a:p>
        </p:txBody>
      </p:sp>
      <p:sp>
        <p:nvSpPr>
          <p:cNvPr id="47117" name="Text Box 19"/>
          <p:cNvSpPr txBox="1">
            <a:spLocks noChangeArrowheads="1"/>
          </p:cNvSpPr>
          <p:nvPr/>
        </p:nvSpPr>
        <p:spPr bwMode="auto">
          <a:xfrm>
            <a:off x="6248400" y="3276600"/>
            <a:ext cx="841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000">
                <a:solidFill>
                  <a:srgbClr val="CC0000"/>
                </a:solidFill>
              </a:rPr>
              <a:t>CF</a:t>
            </a:r>
            <a:r>
              <a:rPr lang="en-US" sz="2000" baseline="-25000">
                <a:solidFill>
                  <a:srgbClr val="CC0000"/>
                </a:solidFill>
              </a:rPr>
              <a:t>n</a:t>
            </a:r>
          </a:p>
          <a:p>
            <a:r>
              <a:rPr lang="en-US" sz="2000">
                <a:solidFill>
                  <a:srgbClr val="CC0000"/>
                </a:solidFill>
              </a:rPr>
              <a:t>(1+r)</a:t>
            </a:r>
            <a:r>
              <a:rPr lang="en-US" sz="2000" baseline="30000">
                <a:solidFill>
                  <a:srgbClr val="CC0000"/>
                </a:solidFill>
              </a:rPr>
              <a:t>n</a:t>
            </a:r>
            <a:endParaRPr lang="ru-RU" sz="2000" baseline="30000">
              <a:solidFill>
                <a:srgbClr val="CC0000"/>
              </a:solidFill>
            </a:endParaRPr>
          </a:p>
        </p:txBody>
      </p:sp>
      <p:sp>
        <p:nvSpPr>
          <p:cNvPr id="47118" name="Line 20"/>
          <p:cNvSpPr>
            <a:spLocks noChangeShapeType="1"/>
          </p:cNvSpPr>
          <p:nvPr/>
        </p:nvSpPr>
        <p:spPr bwMode="auto">
          <a:xfrm>
            <a:off x="6300788" y="3644900"/>
            <a:ext cx="576262" cy="0"/>
          </a:xfrm>
          <a:prstGeom prst="line">
            <a:avLst/>
          </a:prstGeom>
          <a:noFill/>
          <a:ln w="9525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7119" name="Text Box 21"/>
          <p:cNvSpPr txBox="1">
            <a:spLocks noChangeArrowheads="1"/>
          </p:cNvSpPr>
          <p:nvPr/>
        </p:nvSpPr>
        <p:spPr bwMode="auto">
          <a:xfrm>
            <a:off x="5943600" y="3352800"/>
            <a:ext cx="307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000">
                <a:solidFill>
                  <a:srgbClr val="CC0000"/>
                </a:solidFill>
              </a:rPr>
              <a:t>+</a:t>
            </a:r>
            <a:endParaRPr lang="ru-RU" sz="2000">
              <a:solidFill>
                <a:srgbClr val="CC0000"/>
              </a:solidFill>
            </a:endParaRPr>
          </a:p>
        </p:txBody>
      </p:sp>
      <p:sp>
        <p:nvSpPr>
          <p:cNvPr id="47120" name="Text Box 22"/>
          <p:cNvSpPr txBox="1">
            <a:spLocks noChangeArrowheads="1"/>
          </p:cNvSpPr>
          <p:nvPr/>
        </p:nvSpPr>
        <p:spPr bwMode="auto">
          <a:xfrm>
            <a:off x="5435600" y="3357563"/>
            <a:ext cx="1225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000">
                <a:solidFill>
                  <a:srgbClr val="CC0000"/>
                </a:solidFill>
              </a:rPr>
              <a:t>….</a:t>
            </a:r>
            <a:endParaRPr lang="ru-RU" sz="2000">
              <a:solidFill>
                <a:srgbClr val="CC0000"/>
              </a:solidFill>
            </a:endParaRPr>
          </a:p>
        </p:txBody>
      </p:sp>
      <p:sp>
        <p:nvSpPr>
          <p:cNvPr id="47121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746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Заголовок 1"/>
          <p:cNvSpPr>
            <a:spLocks noGrp="1"/>
          </p:cNvSpPr>
          <p:nvPr>
            <p:ph type="title"/>
          </p:nvPr>
        </p:nvSpPr>
        <p:spPr>
          <a:xfrm>
            <a:off x="179388" y="185738"/>
            <a:ext cx="8229600" cy="939800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Пример расчета </a:t>
            </a:r>
            <a:r>
              <a:rPr lang="en-US" sz="3200" b="1" dirty="0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>NPV</a:t>
            </a:r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u-RU" sz="3200" b="1" dirty="0" smtClean="0">
                <a:solidFill>
                  <a:srgbClr val="333399"/>
                </a:solidFill>
                <a:latin typeface="Arial" pitchFamily="34" charset="0"/>
                <a:cs typeface="Arial" pitchFamily="34" charset="0"/>
              </a:rPr>
            </a:br>
            <a:endParaRPr lang="ru-RU" sz="3200" b="1" dirty="0" smtClean="0">
              <a:solidFill>
                <a:srgbClr val="33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130" name="Содержимое 2"/>
          <p:cNvSpPr>
            <a:spLocks noGrp="1"/>
          </p:cNvSpPr>
          <p:nvPr>
            <p:ph idx="1"/>
          </p:nvPr>
        </p:nvSpPr>
        <p:spPr>
          <a:xfrm>
            <a:off x="468313" y="1484313"/>
            <a:ext cx="8229600" cy="4525962"/>
          </a:xfrm>
          <a:blipFill dpi="0" rotWithShape="1">
            <a:blip r:embed="rId2"/>
            <a:srcRect/>
            <a:tile tx="0" ty="0" sx="100000" sy="100000" flip="none" algn="tl"/>
          </a:blipFill>
          <a:ln>
            <a:solidFill>
              <a:srgbClr val="8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ru-RU" sz="2000" smtClean="0">
                <a:solidFill>
                  <a:schemeClr val="tx2"/>
                </a:solidFill>
                <a:cs typeface="Arial" pitchFamily="34" charset="0"/>
              </a:rPr>
              <a:t>Денежный поток по проекту  характеризуется следующими данными: </a:t>
            </a:r>
          </a:p>
          <a:p>
            <a:pPr eaLnBrk="1" hangingPunct="1">
              <a:buFontTx/>
              <a:buNone/>
            </a:pPr>
            <a:r>
              <a:rPr lang="ru-RU" sz="2000" smtClean="0">
                <a:solidFill>
                  <a:schemeClr val="tx2"/>
                </a:solidFill>
                <a:cs typeface="Arial" pitchFamily="34" charset="0"/>
              </a:rPr>
              <a:t>( </a:t>
            </a:r>
            <a:r>
              <a:rPr lang="en-US" sz="2000" smtClean="0">
                <a:solidFill>
                  <a:schemeClr val="tx2"/>
                </a:solidFill>
                <a:cs typeface="Arial" pitchFamily="34" charset="0"/>
              </a:rPr>
              <a:t>r=20% </a:t>
            </a:r>
            <a:r>
              <a:rPr lang="ru-RU" sz="2000" smtClean="0">
                <a:solidFill>
                  <a:schemeClr val="tx2"/>
                </a:solidFill>
                <a:cs typeface="Arial" pitchFamily="34" charset="0"/>
              </a:rPr>
              <a:t>)</a:t>
            </a:r>
            <a:endParaRPr lang="en-US" sz="2000" smtClean="0">
              <a:solidFill>
                <a:schemeClr val="tx2"/>
              </a:solidFill>
              <a:cs typeface="Arial" pitchFamily="34" charset="0"/>
            </a:endParaRPr>
          </a:p>
          <a:p>
            <a:pPr eaLnBrk="1" hangingPunct="1">
              <a:buFontTx/>
              <a:buNone/>
            </a:pPr>
            <a:endParaRPr lang="ru-RU" sz="2000" smtClean="0">
              <a:solidFill>
                <a:schemeClr val="tx2"/>
              </a:solidFill>
              <a:cs typeface="Arial" pitchFamily="34" charset="0"/>
            </a:endParaRPr>
          </a:p>
          <a:p>
            <a:pPr eaLnBrk="1" hangingPunct="1">
              <a:buFontTx/>
              <a:buNone/>
            </a:pPr>
            <a:endParaRPr lang="ru-RU" b="1" smtClean="0">
              <a:solidFill>
                <a:schemeClr val="tx2"/>
              </a:solidFill>
              <a:cs typeface="Arial" pitchFamily="34" charset="0"/>
            </a:endParaRPr>
          </a:p>
          <a:p>
            <a:pPr eaLnBrk="1" hangingPunct="1">
              <a:buFontTx/>
              <a:buNone/>
            </a:pPr>
            <a:r>
              <a:rPr lang="en-US" sz="4400" smtClean="0">
                <a:solidFill>
                  <a:schemeClr val="tx2"/>
                </a:solidFill>
                <a:cs typeface="Arial" pitchFamily="34" charset="0"/>
              </a:rPr>
              <a:t>   </a:t>
            </a:r>
            <a:endParaRPr lang="ru-RU" sz="4400" smtClean="0">
              <a:solidFill>
                <a:schemeClr val="tx2"/>
              </a:solidFill>
              <a:cs typeface="Arial" pitchFamily="34" charset="0"/>
            </a:endParaRPr>
          </a:p>
          <a:p>
            <a:pPr eaLnBrk="1" hangingPunct="1">
              <a:buFontTx/>
              <a:buNone/>
            </a:pPr>
            <a:endParaRPr lang="ru-RU" sz="4400" smtClean="0">
              <a:solidFill>
                <a:schemeClr val="tx2"/>
              </a:solidFill>
              <a:cs typeface="Arial" pitchFamily="34" charset="0"/>
            </a:endParaRPr>
          </a:p>
          <a:p>
            <a:pPr eaLnBrk="1" hangingPunct="1">
              <a:buFontTx/>
              <a:buNone/>
            </a:pPr>
            <a:r>
              <a:rPr lang="en-US" sz="2000" smtClean="0">
                <a:solidFill>
                  <a:schemeClr val="tx2"/>
                </a:solidFill>
                <a:cs typeface="Arial" pitchFamily="34" charset="0"/>
              </a:rPr>
              <a:t>∑ </a:t>
            </a:r>
            <a:r>
              <a:rPr lang="en-US" sz="2000" b="1" smtClean="0">
                <a:solidFill>
                  <a:schemeClr val="tx2"/>
                </a:solidFill>
                <a:cs typeface="Arial" pitchFamily="34" charset="0"/>
              </a:rPr>
              <a:t>PV = 416</a:t>
            </a:r>
            <a:r>
              <a:rPr lang="ru-RU" sz="2000" b="1" smtClean="0">
                <a:solidFill>
                  <a:schemeClr val="tx2"/>
                </a:solidFill>
                <a:cs typeface="Arial" pitchFamily="34" charset="0"/>
              </a:rPr>
              <a:t>,</a:t>
            </a:r>
            <a:r>
              <a:rPr lang="en-US" sz="2000" b="1" smtClean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ru-RU" sz="2000" b="1" smtClean="0">
                <a:solidFill>
                  <a:schemeClr val="tx2"/>
                </a:solidFill>
                <a:cs typeface="Arial" pitchFamily="34" charset="0"/>
              </a:rPr>
              <a:t>        </a:t>
            </a:r>
            <a:r>
              <a:rPr lang="en-US" sz="2000" b="1" smtClean="0">
                <a:solidFill>
                  <a:schemeClr val="tx2"/>
                </a:solidFill>
                <a:cs typeface="Arial" pitchFamily="34" charset="0"/>
              </a:rPr>
              <a:t>  NPV = 416</a:t>
            </a:r>
            <a:r>
              <a:rPr lang="ru-RU" sz="2000" b="1" smtClean="0">
                <a:solidFill>
                  <a:schemeClr val="tx2"/>
                </a:solidFill>
                <a:cs typeface="Arial" pitchFamily="34" charset="0"/>
              </a:rPr>
              <a:t>,6 – 400 = 16,6</a:t>
            </a:r>
            <a:endParaRPr lang="ru-RU" sz="2000" smtClean="0">
              <a:cs typeface="Arial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1476375" y="2636838"/>
          <a:ext cx="6480175" cy="1657350"/>
        </p:xfrm>
        <a:graphic>
          <a:graphicData uri="http://schemas.openxmlformats.org/drawingml/2006/table">
            <a:tbl>
              <a:tblPr/>
              <a:tblGrid>
                <a:gridCol w="809625"/>
                <a:gridCol w="811213"/>
                <a:gridCol w="809625"/>
                <a:gridCol w="809625"/>
                <a:gridCol w="809625"/>
                <a:gridCol w="811212"/>
                <a:gridCol w="809625"/>
                <a:gridCol w="809625"/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Год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CF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-400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100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115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132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156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170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190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PV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83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70.5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56.3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74.9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68.0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63.6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48169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282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 descr="8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9613" cy="1652588"/>
          </a:xfrm>
          <a:prstGeom prst="rect">
            <a:avLst/>
          </a:prstGeom>
          <a:solidFill>
            <a:srgbClr val="CC0000"/>
          </a:solidFill>
          <a:ln w="9525">
            <a:solidFill>
              <a:srgbClr val="CC0066"/>
            </a:solidFill>
            <a:miter lim="800000"/>
            <a:headEnd/>
            <a:tailEnd/>
          </a:ln>
        </p:spPr>
      </p:pic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357188" y="1700213"/>
            <a:ext cx="576262" cy="4400550"/>
          </a:xfrm>
          <a:prstGeom prst="rect">
            <a:avLst/>
          </a:prstGeom>
          <a:solidFill>
            <a:srgbClr val="CC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kumimoji="0" lang="ru-RU" sz="2800" b="1"/>
          </a:p>
          <a:p>
            <a:pPr algn="ctr">
              <a:spcBef>
                <a:spcPct val="50000"/>
              </a:spcBef>
            </a:pPr>
            <a:r>
              <a:rPr kumimoji="0" lang="ru-RU" sz="2800" b="1"/>
              <a:t>ЗАДАНИЕ</a:t>
            </a:r>
          </a:p>
          <a:p>
            <a:pPr algn="ctr">
              <a:spcBef>
                <a:spcPct val="50000"/>
              </a:spcBef>
            </a:pPr>
            <a:endParaRPr kumimoji="0" lang="ru-RU" sz="2800" b="1"/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2339975" y="476250"/>
            <a:ext cx="4103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kumimoji="0" lang="uk-UA" sz="1400"/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1785938" y="260350"/>
            <a:ext cx="59769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sz="4400">
                <a:solidFill>
                  <a:schemeClr val="tx2"/>
                </a:solidFill>
                <a:latin typeface="Times New Roman" pitchFamily="18" charset="0"/>
              </a:rPr>
              <a:t>Практическая часть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1000125" y="1739900"/>
            <a:ext cx="6588125" cy="4401205"/>
          </a:xfrm>
          <a:prstGeom prst="rect">
            <a:avLst/>
          </a:prstGeom>
          <a:solidFill>
            <a:srgbClr val="CCFFFF"/>
          </a:solidFill>
          <a:ln w="5715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 typeface="Times New Roman" pitchFamily="18" charset="0"/>
              <a:buNone/>
            </a:pPr>
            <a:endParaRPr kumimoji="0" lang="uk-UA" sz="2000" b="1" dirty="0"/>
          </a:p>
          <a:p>
            <a:pPr>
              <a:buFont typeface="Times New Roman" pitchFamily="18" charset="0"/>
              <a:buAutoNum type="arabicPeriod"/>
            </a:pPr>
            <a:r>
              <a:rPr kumimoji="0" lang="ru-RU" sz="2000" b="1" dirty="0" smtClean="0"/>
              <a:t>Новое оборудование</a:t>
            </a:r>
          </a:p>
          <a:p>
            <a:pPr>
              <a:buFont typeface="Times New Roman" pitchFamily="18" charset="0"/>
              <a:buAutoNum type="arabicPeriod"/>
            </a:pPr>
            <a:endParaRPr kumimoji="0" lang="ru-RU" sz="2000" b="1" dirty="0"/>
          </a:p>
          <a:p>
            <a:pPr>
              <a:buFont typeface="Times New Roman" pitchFamily="18" charset="0"/>
              <a:buAutoNum type="arabicPeriod"/>
            </a:pPr>
            <a:r>
              <a:rPr kumimoji="0" lang="ru-RU" sz="2000" b="1" dirty="0" smtClean="0"/>
              <a:t>Европейский Университет</a:t>
            </a:r>
          </a:p>
          <a:p>
            <a:pPr>
              <a:buFont typeface="Times New Roman" pitchFamily="18" charset="0"/>
              <a:buAutoNum type="arabicPeriod"/>
            </a:pPr>
            <a:endParaRPr kumimoji="0" lang="ru-RU" sz="2000" b="1" dirty="0" smtClean="0"/>
          </a:p>
          <a:p>
            <a:pPr>
              <a:buFont typeface="Times New Roman" pitchFamily="18" charset="0"/>
              <a:buAutoNum type="arabicPeriod"/>
            </a:pPr>
            <a:r>
              <a:rPr kumimoji="0" lang="en-GB" sz="2000" b="1" dirty="0" err="1" smtClean="0"/>
              <a:t>Riema</a:t>
            </a:r>
            <a:r>
              <a:rPr kumimoji="0" lang="en-GB" sz="2000" b="1" dirty="0" smtClean="0"/>
              <a:t> </a:t>
            </a:r>
            <a:r>
              <a:rPr kumimoji="0" lang="en-GB" sz="2000" b="1" dirty="0" err="1"/>
              <a:t>plc</a:t>
            </a:r>
            <a:r>
              <a:rPr kumimoji="0" lang="en-GB" sz="2000" b="1" dirty="0"/>
              <a:t> (</a:t>
            </a:r>
            <a:r>
              <a:rPr kumimoji="0" lang="ru-RU" sz="2000" b="1" dirty="0"/>
              <a:t>налоги)</a:t>
            </a:r>
          </a:p>
          <a:p>
            <a:pPr>
              <a:buFont typeface="Times New Roman" pitchFamily="18" charset="0"/>
              <a:buAutoNum type="arabicPeriod"/>
            </a:pPr>
            <a:endParaRPr kumimoji="0" lang="en-GB" sz="2000" b="1" dirty="0"/>
          </a:p>
          <a:p>
            <a:pPr>
              <a:buFont typeface="Times New Roman" pitchFamily="18" charset="0"/>
              <a:buAutoNum type="arabicPeriod"/>
            </a:pPr>
            <a:endParaRPr kumimoji="0" lang="ru-RU" sz="2000" b="1" dirty="0"/>
          </a:p>
          <a:p>
            <a:pPr>
              <a:buFont typeface="Times New Roman" pitchFamily="18" charset="0"/>
              <a:buAutoNum type="arabicPeriod"/>
            </a:pPr>
            <a:endParaRPr kumimoji="0" lang="ru-RU" sz="2000" b="1" dirty="0"/>
          </a:p>
          <a:p>
            <a:pPr>
              <a:buFont typeface="Times New Roman" pitchFamily="18" charset="0"/>
              <a:buAutoNum type="arabicPeriod"/>
            </a:pPr>
            <a:endParaRPr kumimoji="0" lang="ru-RU" sz="2000" b="1" dirty="0"/>
          </a:p>
          <a:p>
            <a:pPr>
              <a:buFont typeface="Times New Roman" pitchFamily="18" charset="0"/>
              <a:buAutoNum type="arabicPeriod"/>
            </a:pPr>
            <a:endParaRPr kumimoji="0" lang="ru-RU" sz="2000" b="1" dirty="0"/>
          </a:p>
          <a:p>
            <a:pPr>
              <a:buFont typeface="Times New Roman" pitchFamily="18" charset="0"/>
              <a:buAutoNum type="arabicPeriod"/>
            </a:pPr>
            <a:endParaRPr kumimoji="0" lang="ru-RU" sz="2000" b="1" dirty="0"/>
          </a:p>
          <a:p>
            <a:pPr>
              <a:buFont typeface="Times New Roman" pitchFamily="18" charset="0"/>
              <a:buAutoNum type="arabicPeriod"/>
            </a:pPr>
            <a:endParaRPr kumimoji="0" lang="ru-RU" sz="2000" b="1" dirty="0"/>
          </a:p>
          <a:p>
            <a:pPr>
              <a:buFont typeface="Times New Roman" pitchFamily="18" charset="0"/>
              <a:buAutoNum type="arabicPeriod"/>
            </a:pPr>
            <a:endParaRPr kumimoji="0" lang="ru-RU" sz="2000" b="1" dirty="0"/>
          </a:p>
        </p:txBody>
      </p:sp>
      <p:sp>
        <p:nvSpPr>
          <p:cNvPr id="49158" name="TextBox 6"/>
          <p:cNvSpPr txBox="1">
            <a:spLocks noChangeArrowheads="1"/>
          </p:cNvSpPr>
          <p:nvPr/>
        </p:nvSpPr>
        <p:spPr bwMode="auto">
          <a:xfrm>
            <a:off x="2071688" y="1000125"/>
            <a:ext cx="550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/>
              <a:t>Финансовый расчет проектов</a:t>
            </a:r>
            <a:endParaRPr kumimoji="0" lang="uk-UA"/>
          </a:p>
        </p:txBody>
      </p:sp>
    </p:spTree>
    <p:extLst>
      <p:ext uri="{BB962C8B-B14F-4D97-AF65-F5344CB8AC3E}">
        <p14:creationId xmlns:p14="http://schemas.microsoft.com/office/powerpoint/2010/main" val="4229906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ln>
            <a:noFill/>
          </a:ln>
        </p:spPr>
        <p:txBody>
          <a:bodyPr/>
          <a:lstStyle/>
          <a:p>
            <a:pPr>
              <a:buNone/>
            </a:pPr>
            <a:r>
              <a:rPr lang="ru-RU" sz="4000" dirty="0" smtClean="0"/>
              <a:t>Обед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sz="5400" dirty="0" smtClean="0">
                <a:solidFill>
                  <a:schemeClr val="accent2"/>
                </a:solidFill>
              </a:rPr>
              <a:t>13.30 – 14.15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96693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2892896"/>
          </a:xfrm>
        </p:spPr>
        <p:txBody>
          <a:bodyPr>
            <a:normAutofit fontScale="92500" lnSpcReduction="10000"/>
          </a:bodyPr>
          <a:lstStyle/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 Разделение работы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Команда и полномочия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Усилия и продолжительность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График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Ресурсы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Бюджет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Анализ рисков</a:t>
            </a:r>
          </a:p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Планирование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4043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Структура разбиения работы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43010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3011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676400"/>
            <a:ext cx="7772400" cy="3592513"/>
          </a:xfrm>
          <a:noFill/>
        </p:spPr>
      </p:pic>
      <p:sp>
        <p:nvSpPr>
          <p:cNvPr id="6" name="TextBox 5"/>
          <p:cNvSpPr txBox="1"/>
          <p:nvPr/>
        </p:nvSpPr>
        <p:spPr>
          <a:xfrm>
            <a:off x="3779912" y="6237312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См. ИНСТРУМЕНТЫ ПРОЕКТА - 2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0148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Планирование проекта 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32770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277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676400"/>
            <a:ext cx="7772400" cy="3733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Какие действия необходимо совершить?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Когда их следует совершить?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Кто должен их совершить?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Какие ресурсы для этого потребуются?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От каких других работ придется отказаться </a:t>
            </a:r>
            <a:br>
              <a:rPr kumimoji="0" lang="ru-RU" smtClean="0">
                <a:cs typeface="Arial" pitchFamily="34" charset="0"/>
              </a:rPr>
            </a:br>
            <a:r>
              <a:rPr kumimoji="0" lang="ru-RU" smtClean="0">
                <a:cs typeface="Arial" pitchFamily="34" charset="0"/>
              </a:rPr>
              <a:t>в связи с реализацией проекта?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kumimoji="0" lang="ru-RU" smtClean="0">
                <a:cs typeface="Arial" pitchFamily="34" charset="0"/>
              </a:rPr>
              <a:t>Как мы будем узнавать о ходе работ?</a:t>
            </a:r>
          </a:p>
          <a:p>
            <a:pPr eaLnBrk="1" hangingPunct="1">
              <a:lnSpc>
                <a:spcPct val="90000"/>
              </a:lnSpc>
            </a:pPr>
            <a:endParaRPr kumimoji="0" lang="ru-RU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6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Семь элементов плана проекта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36866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686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700213"/>
            <a:ext cx="7772400" cy="34290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000" smtClean="0">
                <a:cs typeface="Arial" pitchFamily="34" charset="0"/>
              </a:rPr>
              <a:t>Разделение работы на отдельные задачи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000" smtClean="0">
                <a:cs typeface="Arial" pitchFamily="34" charset="0"/>
              </a:rPr>
              <a:t>Структура команды и обязанности ключевых фигур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000" smtClean="0">
                <a:cs typeface="Arial" pitchFamily="34" charset="0"/>
              </a:rPr>
              <a:t>Оценка трудоемкости и срока выполнения каждой задачи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000" smtClean="0">
                <a:cs typeface="Arial" pitchFamily="34" charset="0"/>
              </a:rPr>
              <a:t>График очередности и продолжительности выполнения задач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000" smtClean="0">
                <a:cs typeface="Arial" pitchFamily="34" charset="0"/>
              </a:rPr>
              <a:t>Ресурсы, необходимые для выполнения каждой задачи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000" smtClean="0">
                <a:cs typeface="Arial" pitchFamily="34" charset="0"/>
              </a:rPr>
              <a:t>Детали бюджета, связанные с каждым видом затрат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r>
              <a:rPr kumimoji="0" lang="ru-RU" sz="2000" smtClean="0">
                <a:cs typeface="Arial" pitchFamily="34" charset="0"/>
              </a:rPr>
              <a:t>Ситуационные планы для парирования выявленных рисков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0000"/>
              </a:spcBef>
              <a:buFont typeface="SymbolPS" charset="0"/>
              <a:buAutoNum type="arabicPeriod"/>
            </a:pPr>
            <a:endParaRPr kumimoji="0" lang="ru-RU" sz="20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Подходы к планированию проекта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37890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7892" name="Text Box 7"/>
          <p:cNvSpPr txBox="1">
            <a:spLocks noChangeArrowheads="1"/>
          </p:cNvSpPr>
          <p:nvPr/>
        </p:nvSpPr>
        <p:spPr bwMode="auto">
          <a:xfrm>
            <a:off x="250825" y="1590675"/>
            <a:ext cx="856932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kumimoji="0" lang="ru-RU" dirty="0"/>
              <a:t> Восходящая схема (снизу вверх) 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ru-RU" dirty="0"/>
              <a:t> от мелких задач к </a:t>
            </a:r>
            <a:r>
              <a:rPr kumimoji="0" lang="ru-RU" dirty="0" smtClean="0"/>
              <a:t>формированию </a:t>
            </a:r>
            <a:r>
              <a:rPr kumimoji="0" lang="ru-RU" dirty="0"/>
              <a:t>укрупненных блоков работ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0" lang="ru-RU" dirty="0"/>
              <a:t> Нисходящая схема (сверху вниз)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ru-RU" dirty="0"/>
              <a:t> от крупных блоков работ к отдельным задачам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0" lang="ru-RU" dirty="0"/>
              <a:t> Обратная схема – от даты завершения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Ø"/>
            </a:pPr>
            <a:r>
              <a:rPr kumimoji="0" lang="ru-RU" dirty="0"/>
              <a:t> определение промежуточных этапов до даты </a:t>
            </a:r>
            <a:r>
              <a:rPr kumimoji="0" lang="ru-RU" dirty="0" smtClean="0"/>
              <a:t>завершения </a:t>
            </a:r>
            <a:r>
              <a:rPr kumimoji="0" lang="ru-RU" dirty="0"/>
              <a:t>проекта</a:t>
            </a:r>
            <a:endParaRPr kumimoji="0" lang="uk-UA" dirty="0"/>
          </a:p>
        </p:txBody>
      </p:sp>
    </p:spTree>
    <p:extLst>
      <p:ext uri="{BB962C8B-B14F-4D97-AF65-F5344CB8AC3E}">
        <p14:creationId xmlns:p14="http://schemas.microsoft.com/office/powerpoint/2010/main" val="391791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468313" y="2852737"/>
            <a:ext cx="2232025" cy="2196383"/>
          </a:xfrm>
          <a:prstGeom prst="ellipse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Franklin Gothic Medium" pitchFamily="34" charset="0"/>
            </a:endParaRPr>
          </a:p>
        </p:txBody>
      </p:sp>
      <p:sp>
        <p:nvSpPr>
          <p:cNvPr id="12291" name="TextBox 4"/>
          <p:cNvSpPr txBox="1">
            <a:spLocks noChangeArrowheads="1"/>
          </p:cNvSpPr>
          <p:nvPr/>
        </p:nvSpPr>
        <p:spPr bwMode="auto">
          <a:xfrm>
            <a:off x="684213" y="3500438"/>
            <a:ext cx="17272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sz="2800" dirty="0">
                <a:latin typeface="Calibri" pitchFamily="34" charset="0"/>
              </a:rPr>
              <a:t>Текущая ситуация </a:t>
            </a:r>
          </a:p>
        </p:txBody>
      </p:sp>
      <p:sp>
        <p:nvSpPr>
          <p:cNvPr id="12292" name="TextBox 6"/>
          <p:cNvSpPr txBox="1">
            <a:spLocks noChangeArrowheads="1"/>
          </p:cNvSpPr>
          <p:nvPr/>
        </p:nvSpPr>
        <p:spPr bwMode="auto">
          <a:xfrm>
            <a:off x="395288" y="5373688"/>
            <a:ext cx="489679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sz="2800" dirty="0">
                <a:latin typeface="Franklin Gothic Medium" pitchFamily="34" charset="0"/>
              </a:rPr>
              <a:t>Анализ  проблем и возможностей для развития  </a:t>
            </a:r>
          </a:p>
        </p:txBody>
      </p:sp>
      <p:sp>
        <p:nvSpPr>
          <p:cNvPr id="8" name="Овал 7"/>
          <p:cNvSpPr/>
          <p:nvPr/>
        </p:nvSpPr>
        <p:spPr>
          <a:xfrm>
            <a:off x="6730876" y="1556891"/>
            <a:ext cx="2233612" cy="2376165"/>
          </a:xfrm>
          <a:prstGeom prst="ellipse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Franklin Gothic Medium" pitchFamily="34" charset="0"/>
            </a:endParaRPr>
          </a:p>
        </p:txBody>
      </p:sp>
      <p:sp>
        <p:nvSpPr>
          <p:cNvPr id="12294" name="TextBox 8"/>
          <p:cNvSpPr txBox="1">
            <a:spLocks noChangeArrowheads="1"/>
          </p:cNvSpPr>
          <p:nvPr/>
        </p:nvSpPr>
        <p:spPr bwMode="auto">
          <a:xfrm>
            <a:off x="6948488" y="2276475"/>
            <a:ext cx="18002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sz="2800" dirty="0">
                <a:latin typeface="Calibri" pitchFamily="34" charset="0"/>
              </a:rPr>
              <a:t>Будущее состояние </a:t>
            </a:r>
          </a:p>
        </p:txBody>
      </p:sp>
      <p:sp>
        <p:nvSpPr>
          <p:cNvPr id="12295" name="TextBox 9"/>
          <p:cNvSpPr txBox="1">
            <a:spLocks noChangeArrowheads="1"/>
          </p:cNvSpPr>
          <p:nvPr/>
        </p:nvSpPr>
        <p:spPr bwMode="auto">
          <a:xfrm>
            <a:off x="5651500" y="4365625"/>
            <a:ext cx="3492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sz="2800">
                <a:latin typeface="Calibri" pitchFamily="34" charset="0"/>
              </a:rPr>
              <a:t>Постановка целей </a:t>
            </a:r>
          </a:p>
        </p:txBody>
      </p:sp>
      <p:sp>
        <p:nvSpPr>
          <p:cNvPr id="11" name="Стрелка вправо 10"/>
          <p:cNvSpPr/>
          <p:nvPr/>
        </p:nvSpPr>
        <p:spPr>
          <a:xfrm rot="20580000">
            <a:off x="2656099" y="2652327"/>
            <a:ext cx="4286196" cy="1809750"/>
          </a:xfrm>
          <a:prstGeom prst="rightArrow">
            <a:avLst>
              <a:gd name="adj1" fmla="val 50000"/>
              <a:gd name="adj2" fmla="val 65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2">
                    <a:lumMod val="25000"/>
                  </a:schemeClr>
                </a:solidFill>
              </a:rPr>
              <a:t>Управление</a:t>
            </a:r>
            <a:r>
              <a:rPr lang="ru-RU" sz="2800" b="1" dirty="0">
                <a:solidFill>
                  <a:srgbClr val="C00000"/>
                </a:solidFill>
              </a:rPr>
              <a:t> </a:t>
            </a:r>
            <a:r>
              <a:rPr lang="ru-RU" sz="3200" b="1" dirty="0">
                <a:solidFill>
                  <a:schemeClr val="bg2">
                    <a:lumMod val="25000"/>
                  </a:schemeClr>
                </a:solidFill>
                <a:latin typeface="Franklin Gothic Medium" pitchFamily="34" charset="0"/>
              </a:rPr>
              <a:t>изменениями</a:t>
            </a:r>
            <a:r>
              <a:rPr lang="ru-RU" sz="2800" b="1" dirty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07504" y="115664"/>
            <a:ext cx="6659563" cy="10810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charset="0"/>
              </a:rPr>
              <a:t>Управление </a:t>
            </a:r>
            <a:r>
              <a:rPr lang="ru-RU" sz="3200" b="1" dirty="0" smtClean="0">
                <a:solidFill>
                  <a:srgbClr val="333399"/>
                </a:solidFill>
                <a:latin typeface="Arial" charset="0"/>
              </a:rPr>
              <a:t>изменениями  </a:t>
            </a:r>
            <a:endParaRPr lang="ru-RU" sz="3200" b="1" dirty="0">
              <a:solidFill>
                <a:srgbClr val="333399"/>
              </a:solidFill>
              <a:latin typeface="Arial" charset="0"/>
            </a:endParaRPr>
          </a:p>
        </p:txBody>
      </p:sp>
      <p:pic>
        <p:nvPicPr>
          <p:cNvPr id="12299" name="Picture 2" descr="http://delovoymir.biz/res/images/uploaded/articles/113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552451"/>
            <a:ext cx="206375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866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Уровни документации по проекту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38914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3891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04800" y="1676400"/>
            <a:ext cx="8153400" cy="4056856"/>
          </a:xfrm>
        </p:spPr>
        <p:txBody>
          <a:bodyPr>
            <a:noAutofit/>
          </a:bodyPr>
          <a:lstStyle/>
          <a:p>
            <a:pPr marL="457200" indent="-457200"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200" dirty="0" smtClean="0">
                <a:cs typeface="Arial" pitchFamily="34" charset="0"/>
              </a:rPr>
              <a:t>Карта ответственности за проект, определяющая принципы и политику сотрудничества и распределение ответственности на ключевых этапах проекта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200" dirty="0" smtClean="0">
                <a:cs typeface="Arial" pitchFamily="34" charset="0"/>
              </a:rPr>
              <a:t>План ключевых этапов показывающий промежуточные этапы на пути к достижению целей проекта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90000"/>
              </a:spcBef>
            </a:pPr>
            <a:r>
              <a:rPr kumimoji="0" lang="ru-RU" sz="2200" dirty="0" smtClean="0">
                <a:cs typeface="Arial" pitchFamily="34" charset="0"/>
              </a:rPr>
              <a:t>График действий, показывающий запланированные действия, определяющий участников, очередность работ </a:t>
            </a:r>
            <a:br>
              <a:rPr kumimoji="0" lang="ru-RU" sz="2200" dirty="0" smtClean="0">
                <a:cs typeface="Arial" pitchFamily="34" charset="0"/>
              </a:rPr>
            </a:br>
            <a:r>
              <a:rPr kumimoji="0" lang="ru-RU" sz="2200" dirty="0" smtClean="0">
                <a:cs typeface="Arial" pitchFamily="34" charset="0"/>
              </a:rPr>
              <a:t>и правила отчетности о достигнутом прогрессе</a:t>
            </a:r>
          </a:p>
          <a:p>
            <a:pPr marL="457200" indent="-457200" algn="r" eaLnBrk="1" hangingPunct="1">
              <a:lnSpc>
                <a:spcPct val="90000"/>
              </a:lnSpc>
              <a:spcBef>
                <a:spcPct val="90000"/>
              </a:spcBef>
              <a:buFont typeface="SymbolPS" charset="0"/>
              <a:buNone/>
            </a:pPr>
            <a:endParaRPr kumimoji="0" lang="ru-RU" sz="2200" dirty="0" smtClean="0">
              <a:cs typeface="Arial" pitchFamily="34" charset="0"/>
            </a:endParaRPr>
          </a:p>
          <a:p>
            <a:pPr marL="457200" indent="-457200" algn="r" eaLnBrk="1" hangingPunct="1">
              <a:lnSpc>
                <a:spcPct val="90000"/>
              </a:lnSpc>
              <a:spcBef>
                <a:spcPct val="90000"/>
              </a:spcBef>
              <a:buFont typeface="SymbolPS" charset="0"/>
              <a:buNone/>
            </a:pPr>
            <a:r>
              <a:rPr kumimoji="0" lang="ru-RU" sz="2200" dirty="0" smtClean="0">
                <a:cs typeface="Arial" pitchFamily="34" charset="0"/>
              </a:rPr>
              <a:t> (</a:t>
            </a:r>
            <a:r>
              <a:rPr kumimoji="0" lang="ru-RU" sz="2200" dirty="0" err="1" smtClean="0">
                <a:cs typeface="Arial" pitchFamily="34" charset="0"/>
              </a:rPr>
              <a:t>Anderson</a:t>
            </a:r>
            <a:r>
              <a:rPr kumimoji="0" lang="ru-RU" sz="2200" dirty="0" smtClean="0">
                <a:cs typeface="Arial" pitchFamily="34" charset="0"/>
              </a:rPr>
              <a:t> </a:t>
            </a:r>
            <a:r>
              <a:rPr kumimoji="0" lang="ru-RU" sz="2200" i="1" dirty="0" err="1" smtClean="0">
                <a:cs typeface="Arial" pitchFamily="34" charset="0"/>
              </a:rPr>
              <a:t>et</a:t>
            </a:r>
            <a:r>
              <a:rPr kumimoji="0" lang="ru-RU" sz="2200" i="1" dirty="0" smtClean="0">
                <a:cs typeface="Arial" pitchFamily="34" charset="0"/>
              </a:rPr>
              <a:t> </a:t>
            </a:r>
            <a:r>
              <a:rPr kumimoji="0" lang="ru-RU" sz="2200" i="1" dirty="0" err="1" smtClean="0">
                <a:cs typeface="Arial" pitchFamily="34" charset="0"/>
              </a:rPr>
              <a:t>al</a:t>
            </a:r>
            <a:r>
              <a:rPr kumimoji="0" lang="ru-RU" sz="2200" i="1" dirty="0" smtClean="0">
                <a:cs typeface="Arial" pitchFamily="34" charset="0"/>
              </a:rPr>
              <a:t>.,</a:t>
            </a:r>
            <a:r>
              <a:rPr kumimoji="0" lang="ru-RU" sz="2200" dirty="0" smtClean="0">
                <a:cs typeface="Arial" pitchFamily="34" charset="0"/>
              </a:rPr>
              <a:t> 1990)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90000"/>
              </a:spcBef>
            </a:pPr>
            <a:endParaRPr kumimoji="0" lang="ru-RU" sz="22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13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Использование логической схемы </a:t>
            </a:r>
          </a:p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для определения ключевых этапов (1)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39938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9939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925" y="1843088"/>
            <a:ext cx="8675688" cy="2738437"/>
          </a:xfrm>
          <a:noFill/>
        </p:spPr>
      </p:pic>
    </p:spTree>
    <p:extLst>
      <p:ext uri="{BB962C8B-B14F-4D97-AF65-F5344CB8AC3E}">
        <p14:creationId xmlns:p14="http://schemas.microsoft.com/office/powerpoint/2010/main" val="5002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Использование логической схемы </a:t>
            </a:r>
            <a:br>
              <a:rPr lang="ru-RU" sz="3200" b="1">
                <a:solidFill>
                  <a:srgbClr val="333399"/>
                </a:solidFill>
                <a:latin typeface="Arial" pitchFamily="34" charset="0"/>
              </a:rPr>
            </a:br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для определения ключевых этапов (2)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40962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096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228600" y="1524000"/>
            <a:ext cx="8610600" cy="4114800"/>
          </a:xfrm>
        </p:spPr>
        <p:txBody>
          <a:bodyPr/>
          <a:lstStyle/>
          <a:p>
            <a:pPr eaLnBrk="1" hangingPunct="1">
              <a:spcBef>
                <a:spcPct val="70000"/>
              </a:spcBef>
            </a:pPr>
            <a:r>
              <a:rPr kumimoji="0" lang="ru-RU" sz="2200" smtClean="0">
                <a:cs typeface="Arial" pitchFamily="34" charset="0"/>
              </a:rPr>
              <a:t>Ось времени должна быть направлена слева направо, но масштаб времени соблюдать не обязательно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z="2200" smtClean="0">
                <a:cs typeface="Arial" pitchFamily="34" charset="0"/>
              </a:rPr>
              <a:t>Каждый ключевой этап должен быть указан отдельно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z="2200" smtClean="0">
                <a:cs typeface="Arial" pitchFamily="34" charset="0"/>
              </a:rPr>
              <a:t>Продолжительность ключевых этапов не отражается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z="2200" smtClean="0">
                <a:cs typeface="Arial" pitchFamily="34" charset="0"/>
              </a:rPr>
              <a:t>Для обозначения различных видов деятельности могут быть использованы разноцветные карточки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z="2200" smtClean="0">
                <a:cs typeface="Arial" pitchFamily="34" charset="0"/>
              </a:rPr>
              <a:t>Положение каждой карточки на схеме должно быть обсуждено с заинтересованными сторонами</a:t>
            </a:r>
          </a:p>
          <a:p>
            <a:pPr eaLnBrk="1" hangingPunct="1"/>
            <a:endParaRPr kumimoji="0" lang="ru-RU" sz="22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4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Использование логической схемы </a:t>
            </a:r>
          </a:p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для определения ключевых этапов (3)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41986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1987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228600" y="1524000"/>
            <a:ext cx="8610600" cy="4114800"/>
          </a:xfrm>
        </p:spPr>
        <p:txBody>
          <a:bodyPr/>
          <a:lstStyle/>
          <a:p>
            <a:pPr eaLnBrk="1" hangingPunct="1">
              <a:spcBef>
                <a:spcPct val="70000"/>
              </a:spcBef>
            </a:pPr>
            <a:r>
              <a:rPr kumimoji="0" lang="ru-RU" sz="2200" smtClean="0">
                <a:cs typeface="Arial" pitchFamily="34" charset="0"/>
              </a:rPr>
              <a:t>Связи между этапами должны обозначаться стрелками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z="2200" smtClean="0">
                <a:cs typeface="Arial" pitchFamily="34" charset="0"/>
              </a:rPr>
              <a:t>После того как схема построена, мысленно пройдите все этапы в обратном порядке, чтобы убедиться в ее правильности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z="2200" smtClean="0">
                <a:cs typeface="Arial" pitchFamily="34" charset="0"/>
              </a:rPr>
              <a:t>Схема должна строиться до распределения задач между участниками проекта</a:t>
            </a:r>
          </a:p>
          <a:p>
            <a:pPr eaLnBrk="1" hangingPunct="1">
              <a:spcBef>
                <a:spcPct val="70000"/>
              </a:spcBef>
            </a:pPr>
            <a:r>
              <a:rPr kumimoji="0" lang="ru-RU" sz="2200" smtClean="0">
                <a:cs typeface="Arial" pitchFamily="34" charset="0"/>
              </a:rPr>
              <a:t>Фиксируйте все принимаемые решения и сохраняйте схему для будущих ссылок</a:t>
            </a:r>
          </a:p>
          <a:p>
            <a:pPr eaLnBrk="1" hangingPunct="1"/>
            <a:endParaRPr kumimoji="0" lang="ru-RU" sz="22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92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Структура команды и распределение обязанностей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44034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403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eaLnBrk="1" hangingPunct="1">
              <a:buFont typeface="SymbolPS" charset="0"/>
              <a:buNone/>
            </a:pPr>
            <a:r>
              <a:rPr kumimoji="0" lang="ru-RU" b="1" smtClean="0">
                <a:cs typeface="Arial" pitchFamily="34" charset="0"/>
              </a:rPr>
              <a:t>Четыре уровня полномочий</a:t>
            </a:r>
          </a:p>
          <a:p>
            <a:pPr eaLnBrk="1" hangingPunct="1"/>
            <a:endParaRPr kumimoji="0" lang="ru-RU" smtClean="0">
              <a:cs typeface="Arial" pitchFamily="34" charset="0"/>
            </a:endParaRPr>
          </a:p>
          <a:p>
            <a:pPr eaLnBrk="1" hangingPunct="1"/>
            <a:r>
              <a:rPr kumimoji="0" lang="ru-RU" smtClean="0">
                <a:cs typeface="Arial" pitchFamily="34" charset="0"/>
              </a:rPr>
              <a:t>Должен одобрить (утвердить)</a:t>
            </a:r>
          </a:p>
          <a:p>
            <a:pPr eaLnBrk="1" hangingPunct="1"/>
            <a:r>
              <a:rPr kumimoji="0" lang="ru-RU" smtClean="0">
                <a:cs typeface="Arial" pitchFamily="34" charset="0"/>
              </a:rPr>
              <a:t>Должен быть проинформирован</a:t>
            </a:r>
          </a:p>
          <a:p>
            <a:pPr eaLnBrk="1" hangingPunct="1"/>
            <a:r>
              <a:rPr kumimoji="0" lang="ru-RU" smtClean="0">
                <a:cs typeface="Arial" pitchFamily="34" charset="0"/>
              </a:rPr>
              <a:t>Должен проконсультировать</a:t>
            </a:r>
          </a:p>
          <a:p>
            <a:pPr eaLnBrk="1" hangingPunct="1"/>
            <a:r>
              <a:rPr kumimoji="0" lang="ru-RU" smtClean="0">
                <a:cs typeface="Arial" pitchFamily="34" charset="0"/>
              </a:rPr>
              <a:t>Должен подготовить</a:t>
            </a:r>
          </a:p>
          <a:p>
            <a:pPr eaLnBrk="1" hangingPunct="1"/>
            <a:endParaRPr kumimoji="0" lang="ru-RU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ChangeArrowheads="1"/>
          </p:cNvSpPr>
          <p:nvPr/>
        </p:nvSpPr>
        <p:spPr bwMode="auto">
          <a:xfrm>
            <a:off x="533400" y="1301080"/>
            <a:ext cx="7924800" cy="4648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304800" y="-2286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Карта распределения полномочий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45059" name="Line 4"/>
          <p:cNvSpPr>
            <a:spLocks noChangeShapeType="1"/>
          </p:cNvSpPr>
          <p:nvPr/>
        </p:nvSpPr>
        <p:spPr bwMode="auto">
          <a:xfrm>
            <a:off x="0" y="114868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5060" name="Picture 5" descr="Карта распределения полномочий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8738" y="1377280"/>
            <a:ext cx="6408737" cy="4495800"/>
          </a:xfrm>
          <a:noFill/>
        </p:spPr>
      </p:pic>
    </p:spTree>
    <p:extLst>
      <p:ext uri="{BB962C8B-B14F-4D97-AF65-F5344CB8AC3E}">
        <p14:creationId xmlns:p14="http://schemas.microsoft.com/office/powerpoint/2010/main" val="22135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228600" y="1301080"/>
            <a:ext cx="8610600" cy="4648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304800" y="-2286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Диаграмма Ганта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46083" name="Line 4"/>
          <p:cNvSpPr>
            <a:spLocks noChangeShapeType="1"/>
          </p:cNvSpPr>
          <p:nvPr/>
        </p:nvSpPr>
        <p:spPr bwMode="auto">
          <a:xfrm>
            <a:off x="0" y="114868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6084" name="Rectangle 5"/>
          <p:cNvSpPr>
            <a:spLocks noGrp="1" noChangeArrowheads="1" noTextEdit="1"/>
          </p:cNvSpPr>
          <p:nvPr>
            <p:ph type="dgm" idx="1"/>
          </p:nvPr>
        </p:nvSpPr>
        <p:spPr>
          <a:xfrm>
            <a:off x="685800" y="1453480"/>
            <a:ext cx="7772400" cy="4419600"/>
          </a:xfrm>
        </p:spPr>
      </p:sp>
      <p:pic>
        <p:nvPicPr>
          <p:cNvPr id="46085" name="Picture 6" descr="Диаграмма Ган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18555"/>
            <a:ext cx="6858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4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2009" t="21231" b="44444"/>
          <a:stretch/>
        </p:blipFill>
        <p:spPr bwMode="auto">
          <a:xfrm>
            <a:off x="251520" y="1844825"/>
            <a:ext cx="8640960" cy="3456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4800" y="188640"/>
            <a:ext cx="8839200" cy="87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Диаграмма </a:t>
            </a:r>
            <a:r>
              <a:rPr lang="ru-RU" sz="3200" b="1" dirty="0" err="1">
                <a:solidFill>
                  <a:srgbClr val="333399"/>
                </a:solidFill>
                <a:latin typeface="Arial" pitchFamily="34" charset="0"/>
              </a:rPr>
              <a:t>Ганта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0" y="114868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066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ChangeArrowheads="1"/>
          </p:cNvSpPr>
          <p:nvPr/>
        </p:nvSpPr>
        <p:spPr bwMode="auto">
          <a:xfrm>
            <a:off x="228600" y="990600"/>
            <a:ext cx="8610600" cy="4648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47106" name="Rectangle 3"/>
          <p:cNvSpPr>
            <a:spLocks noChangeArrowheads="1"/>
          </p:cNvSpPr>
          <p:nvPr/>
        </p:nvSpPr>
        <p:spPr bwMode="auto">
          <a:xfrm>
            <a:off x="304800" y="-22860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Определение критического пути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47107" name="Line 4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7108" name="Picture 5" descr="Критический путь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814513"/>
            <a:ext cx="7772400" cy="3076575"/>
          </a:xfrm>
          <a:noFill/>
        </p:spPr>
      </p:pic>
    </p:spTree>
    <p:extLst>
      <p:ext uri="{BB962C8B-B14F-4D97-AF65-F5344CB8AC3E}">
        <p14:creationId xmlns:p14="http://schemas.microsoft.com/office/powerpoint/2010/main" val="22357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Прогнозы финансовые и нефинансовые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48130" name="Line 3"/>
          <p:cNvSpPr>
            <a:spLocks noChangeShapeType="1"/>
          </p:cNvSpPr>
          <p:nvPr/>
        </p:nv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8131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81000" y="1385888"/>
            <a:ext cx="8305800" cy="4419600"/>
          </a:xfrm>
        </p:spPr>
        <p:txBody>
          <a:bodyPr/>
          <a:lstStyle/>
          <a:p>
            <a:pPr eaLnBrk="1" hangingPunct="1">
              <a:spcAft>
                <a:spcPct val="50000"/>
              </a:spcAft>
              <a:buFont typeface="SymbolPS" charset="0"/>
              <a:buNone/>
            </a:pPr>
            <a:r>
              <a:rPr kumimoji="0" lang="ru-RU" b="1" smtClean="0">
                <a:cs typeface="Arial" pitchFamily="34" charset="0"/>
              </a:rPr>
              <a:t>Прогнозы необходимы для того, чтобы:</a:t>
            </a:r>
          </a:p>
          <a:p>
            <a:pPr eaLnBrk="1" hangingPunct="1"/>
            <a:r>
              <a:rPr kumimoji="0" lang="ru-RU" smtClean="0">
                <a:cs typeface="Arial" pitchFamily="34" charset="0"/>
              </a:rPr>
              <a:t>оценить экономическую осуществимость проекта</a:t>
            </a:r>
          </a:p>
          <a:p>
            <a:pPr eaLnBrk="1" hangingPunct="1"/>
            <a:r>
              <a:rPr kumimoji="0" lang="ru-RU" smtClean="0">
                <a:cs typeface="Arial" pitchFamily="34" charset="0"/>
              </a:rPr>
              <a:t>получить одобрение более высокой инстанции </a:t>
            </a:r>
            <a:br>
              <a:rPr kumimoji="0" lang="ru-RU" smtClean="0">
                <a:cs typeface="Arial" pitchFamily="34" charset="0"/>
              </a:rPr>
            </a:br>
            <a:r>
              <a:rPr kumimoji="0" lang="ru-RU" smtClean="0">
                <a:cs typeface="Arial" pitchFamily="34" charset="0"/>
              </a:rPr>
              <a:t>в организации на выполнение проекта</a:t>
            </a:r>
          </a:p>
          <a:p>
            <a:pPr eaLnBrk="1" hangingPunct="1"/>
            <a:r>
              <a:rPr kumimoji="0" lang="ru-RU" smtClean="0">
                <a:cs typeface="Arial" pitchFamily="34" charset="0"/>
              </a:rPr>
              <a:t>установить границы делегирования или расширения полномочий в официальном бюджете</a:t>
            </a:r>
          </a:p>
          <a:p>
            <a:pPr eaLnBrk="1" hangingPunct="1"/>
            <a:r>
              <a:rPr kumimoji="0" lang="ru-RU" smtClean="0">
                <a:cs typeface="Arial" pitchFamily="34" charset="0"/>
              </a:rPr>
              <a:t>получить средства для диагностики и, возможно, интерактивного управления проектом</a:t>
            </a:r>
          </a:p>
        </p:txBody>
      </p:sp>
    </p:spTree>
    <p:extLst>
      <p:ext uri="{BB962C8B-B14F-4D97-AF65-F5344CB8AC3E}">
        <p14:creationId xmlns:p14="http://schemas.microsoft.com/office/powerpoint/2010/main" val="3870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"/>
          <p:cNvGrpSpPr>
            <a:grpSpLocks/>
          </p:cNvGrpSpPr>
          <p:nvPr/>
        </p:nvGrpSpPr>
        <p:grpSpPr bwMode="auto">
          <a:xfrm>
            <a:off x="285750" y="1714500"/>
            <a:ext cx="7500938" cy="4429125"/>
            <a:chOff x="801" y="4139"/>
            <a:chExt cx="9000" cy="4500"/>
          </a:xfrm>
        </p:grpSpPr>
        <p:sp>
          <p:nvSpPr>
            <p:cNvPr id="19463" name="AutoShape 3"/>
            <p:cNvSpPr>
              <a:spLocks noChangeArrowheads="1"/>
            </p:cNvSpPr>
            <p:nvPr/>
          </p:nvSpPr>
          <p:spPr bwMode="auto">
            <a:xfrm rot="-2472774">
              <a:off x="5481" y="7559"/>
              <a:ext cx="780" cy="1017"/>
            </a:xfrm>
            <a:prstGeom prst="upArrow">
              <a:avLst>
                <a:gd name="adj1" fmla="val 50000"/>
                <a:gd name="adj2" fmla="val 32596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9464" name="Line 4"/>
            <p:cNvSpPr>
              <a:spLocks noChangeShapeType="1"/>
            </p:cNvSpPr>
            <p:nvPr/>
          </p:nvSpPr>
          <p:spPr bwMode="auto">
            <a:xfrm flipH="1">
              <a:off x="3861" y="7379"/>
              <a:ext cx="2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9465" name="Line 5"/>
            <p:cNvSpPr>
              <a:spLocks noChangeShapeType="1"/>
            </p:cNvSpPr>
            <p:nvPr/>
          </p:nvSpPr>
          <p:spPr bwMode="auto">
            <a:xfrm>
              <a:off x="6561" y="6119"/>
              <a:ext cx="0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9466" name="AutoShape 6"/>
            <p:cNvSpPr>
              <a:spLocks noChangeArrowheads="1"/>
            </p:cNvSpPr>
            <p:nvPr/>
          </p:nvSpPr>
          <p:spPr bwMode="auto">
            <a:xfrm rot="-5400000">
              <a:off x="3411" y="5129"/>
              <a:ext cx="1080" cy="9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grpSp>
          <p:nvGrpSpPr>
            <p:cNvPr id="19467" name="Group 7"/>
            <p:cNvGrpSpPr>
              <a:grpSpLocks/>
            </p:cNvGrpSpPr>
            <p:nvPr/>
          </p:nvGrpSpPr>
          <p:grpSpPr bwMode="auto">
            <a:xfrm>
              <a:off x="801" y="4139"/>
              <a:ext cx="3240" cy="2700"/>
              <a:chOff x="801" y="4139"/>
              <a:chExt cx="3240" cy="2700"/>
            </a:xfrm>
          </p:grpSpPr>
          <p:sp>
            <p:nvSpPr>
              <p:cNvPr id="19493" name="Oval 8"/>
              <p:cNvSpPr>
                <a:spLocks noChangeArrowheads="1"/>
              </p:cNvSpPr>
              <p:nvPr/>
            </p:nvSpPr>
            <p:spPr bwMode="auto">
              <a:xfrm>
                <a:off x="1161" y="4139"/>
                <a:ext cx="2880" cy="2700"/>
              </a:xfrm>
              <a:prstGeom prst="ellipse">
                <a:avLst/>
              </a:prstGeom>
              <a:noFill/>
              <a:ln w="25400">
                <a:solidFill>
                  <a:srgbClr val="80808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uk-UA"/>
              </a:p>
            </p:txBody>
          </p:sp>
          <p:grpSp>
            <p:nvGrpSpPr>
              <p:cNvPr id="19494" name="Group 9"/>
              <p:cNvGrpSpPr>
                <a:grpSpLocks/>
              </p:cNvGrpSpPr>
              <p:nvPr/>
            </p:nvGrpSpPr>
            <p:grpSpPr bwMode="auto">
              <a:xfrm>
                <a:off x="1701" y="5241"/>
                <a:ext cx="1980" cy="1238"/>
                <a:chOff x="1701" y="5241"/>
                <a:chExt cx="2700" cy="1682"/>
              </a:xfrm>
            </p:grpSpPr>
            <p:sp>
              <p:nvSpPr>
                <p:cNvPr id="19496" name="AutoShape 10"/>
                <p:cNvSpPr>
                  <a:spLocks noChangeArrowheads="1"/>
                </p:cNvSpPr>
                <p:nvPr/>
              </p:nvSpPr>
              <p:spPr bwMode="auto">
                <a:xfrm>
                  <a:off x="3321" y="5843"/>
                  <a:ext cx="1080" cy="180"/>
                </a:xfrm>
                <a:prstGeom prst="rightArrow">
                  <a:avLst>
                    <a:gd name="adj1" fmla="val 50000"/>
                    <a:gd name="adj2" fmla="val 150000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497" name="AutoShape 11"/>
                <p:cNvSpPr>
                  <a:spLocks noChangeArrowheads="1"/>
                </p:cNvSpPr>
                <p:nvPr/>
              </p:nvSpPr>
              <p:spPr bwMode="auto">
                <a:xfrm>
                  <a:off x="3321" y="5483"/>
                  <a:ext cx="1080" cy="198"/>
                </a:xfrm>
                <a:prstGeom prst="rightArrow">
                  <a:avLst>
                    <a:gd name="adj1" fmla="val 50000"/>
                    <a:gd name="adj2" fmla="val 13636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498" name="Rectangle 12"/>
                <p:cNvSpPr>
                  <a:spLocks noChangeArrowheads="1"/>
                </p:cNvSpPr>
                <p:nvPr/>
              </p:nvSpPr>
              <p:spPr bwMode="auto">
                <a:xfrm>
                  <a:off x="2661" y="5241"/>
                  <a:ext cx="780" cy="969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80808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  <p:grpSp>
              <p:nvGrpSpPr>
                <p:cNvPr id="19499" name="Group 13"/>
                <p:cNvGrpSpPr>
                  <a:grpSpLocks/>
                </p:cNvGrpSpPr>
                <p:nvPr/>
              </p:nvGrpSpPr>
              <p:grpSpPr bwMode="auto">
                <a:xfrm>
                  <a:off x="1701" y="5390"/>
                  <a:ext cx="960" cy="671"/>
                  <a:chOff x="2241" y="5390"/>
                  <a:chExt cx="420" cy="671"/>
                </a:xfrm>
              </p:grpSpPr>
              <p:sp>
                <p:nvSpPr>
                  <p:cNvPr id="19506" name="AutoShape 14"/>
                  <p:cNvSpPr>
                    <a:spLocks noChangeArrowheads="1"/>
                  </p:cNvSpPr>
                  <p:nvPr/>
                </p:nvSpPr>
                <p:spPr bwMode="auto">
                  <a:xfrm>
                    <a:off x="2241" y="5390"/>
                    <a:ext cx="420" cy="75"/>
                  </a:xfrm>
                  <a:prstGeom prst="rightArrow">
                    <a:avLst>
                      <a:gd name="adj1" fmla="val 50000"/>
                      <a:gd name="adj2" fmla="val 14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uk-UA"/>
                  </a:p>
                </p:txBody>
              </p:sp>
              <p:sp>
                <p:nvSpPr>
                  <p:cNvPr id="19507" name="AutoShape 15"/>
                  <p:cNvSpPr>
                    <a:spLocks noChangeArrowheads="1"/>
                  </p:cNvSpPr>
                  <p:nvPr/>
                </p:nvSpPr>
                <p:spPr bwMode="auto">
                  <a:xfrm>
                    <a:off x="2241" y="5539"/>
                    <a:ext cx="420" cy="75"/>
                  </a:xfrm>
                  <a:prstGeom prst="rightArrow">
                    <a:avLst>
                      <a:gd name="adj1" fmla="val 50000"/>
                      <a:gd name="adj2" fmla="val 14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uk-UA"/>
                  </a:p>
                </p:txBody>
              </p:sp>
              <p:sp>
                <p:nvSpPr>
                  <p:cNvPr id="19508" name="AutoShape 16"/>
                  <p:cNvSpPr>
                    <a:spLocks noChangeArrowheads="1"/>
                  </p:cNvSpPr>
                  <p:nvPr/>
                </p:nvSpPr>
                <p:spPr bwMode="auto">
                  <a:xfrm>
                    <a:off x="2241" y="5688"/>
                    <a:ext cx="420" cy="75"/>
                  </a:xfrm>
                  <a:prstGeom prst="rightArrow">
                    <a:avLst>
                      <a:gd name="adj1" fmla="val 50000"/>
                      <a:gd name="adj2" fmla="val 14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uk-UA"/>
                  </a:p>
                </p:txBody>
              </p:sp>
              <p:sp>
                <p:nvSpPr>
                  <p:cNvPr id="19509" name="AutoShape 17"/>
                  <p:cNvSpPr>
                    <a:spLocks noChangeArrowheads="1"/>
                  </p:cNvSpPr>
                  <p:nvPr/>
                </p:nvSpPr>
                <p:spPr bwMode="auto">
                  <a:xfrm>
                    <a:off x="2241" y="5837"/>
                    <a:ext cx="420" cy="75"/>
                  </a:xfrm>
                  <a:prstGeom prst="rightArrow">
                    <a:avLst>
                      <a:gd name="adj1" fmla="val 50000"/>
                      <a:gd name="adj2" fmla="val 14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uk-UA"/>
                  </a:p>
                </p:txBody>
              </p:sp>
              <p:sp>
                <p:nvSpPr>
                  <p:cNvPr id="19510" name="AutoShape 18"/>
                  <p:cNvSpPr>
                    <a:spLocks noChangeArrowheads="1"/>
                  </p:cNvSpPr>
                  <p:nvPr/>
                </p:nvSpPr>
                <p:spPr bwMode="auto">
                  <a:xfrm>
                    <a:off x="2241" y="5986"/>
                    <a:ext cx="420" cy="75"/>
                  </a:xfrm>
                  <a:prstGeom prst="rightArrow">
                    <a:avLst>
                      <a:gd name="adj1" fmla="val 50000"/>
                      <a:gd name="adj2" fmla="val 14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uk-UA"/>
                  </a:p>
                </p:txBody>
              </p:sp>
            </p:grpSp>
            <p:sp>
              <p:nvSpPr>
                <p:cNvPr id="19500" name="Line 19"/>
                <p:cNvSpPr>
                  <a:spLocks noChangeShapeType="1"/>
                </p:cNvSpPr>
                <p:nvPr/>
              </p:nvSpPr>
              <p:spPr bwMode="auto">
                <a:xfrm>
                  <a:off x="3861" y="5939"/>
                  <a:ext cx="0" cy="72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501" name="Oval 20"/>
                <p:cNvSpPr>
                  <a:spLocks noChangeArrowheads="1"/>
                </p:cNvSpPr>
                <p:nvPr/>
              </p:nvSpPr>
              <p:spPr bwMode="auto">
                <a:xfrm>
                  <a:off x="3681" y="5579"/>
                  <a:ext cx="360" cy="360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502" name="Oval 21"/>
                <p:cNvSpPr>
                  <a:spLocks noChangeArrowheads="1"/>
                </p:cNvSpPr>
                <p:nvPr/>
              </p:nvSpPr>
              <p:spPr bwMode="auto">
                <a:xfrm>
                  <a:off x="1881" y="5579"/>
                  <a:ext cx="360" cy="360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503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2061" y="6659"/>
                  <a:ext cx="180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504" name="Line 23"/>
                <p:cNvSpPr>
                  <a:spLocks noChangeShapeType="1"/>
                </p:cNvSpPr>
                <p:nvPr/>
              </p:nvSpPr>
              <p:spPr bwMode="auto">
                <a:xfrm flipH="1" flipV="1">
                  <a:off x="2061" y="5939"/>
                  <a:ext cx="0" cy="72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505" name="Oval 24"/>
                <p:cNvSpPr>
                  <a:spLocks noChangeArrowheads="1"/>
                </p:cNvSpPr>
                <p:nvPr/>
              </p:nvSpPr>
              <p:spPr bwMode="auto">
                <a:xfrm>
                  <a:off x="2781" y="6383"/>
                  <a:ext cx="540" cy="540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</p:grpSp>
          <p:sp>
            <p:nvSpPr>
              <p:cNvPr id="19495" name="Text Box 25"/>
              <p:cNvSpPr txBox="1">
                <a:spLocks noChangeArrowheads="1"/>
              </p:cNvSpPr>
              <p:nvPr/>
            </p:nvSpPr>
            <p:spPr bwMode="auto">
              <a:xfrm>
                <a:off x="801" y="4139"/>
                <a:ext cx="180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algn="r">
                  <a:spcAft>
                    <a:spcPts val="1000"/>
                  </a:spcAft>
                </a:pPr>
                <a:r>
                  <a:rPr kumimoji="0" lang="uk-UA" b="1">
                    <a:latin typeface="Comic Sans MS" pitchFamily="66" charset="0"/>
                  </a:rPr>
                  <a:t>Текущая деятельность 1</a:t>
                </a:r>
                <a:endParaRPr kumimoji="0" lang="uk-UA"/>
              </a:p>
            </p:txBody>
          </p:sp>
        </p:grpSp>
        <p:grpSp>
          <p:nvGrpSpPr>
            <p:cNvPr id="19468" name="Group 26"/>
            <p:cNvGrpSpPr>
              <a:grpSpLocks/>
            </p:cNvGrpSpPr>
            <p:nvPr/>
          </p:nvGrpSpPr>
          <p:grpSpPr bwMode="auto">
            <a:xfrm>
              <a:off x="6561" y="4139"/>
              <a:ext cx="3240" cy="2880"/>
              <a:chOff x="4941" y="4139"/>
              <a:chExt cx="3240" cy="2880"/>
            </a:xfrm>
          </p:grpSpPr>
          <p:sp>
            <p:nvSpPr>
              <p:cNvPr id="19475" name="Oval 27"/>
              <p:cNvSpPr>
                <a:spLocks noChangeArrowheads="1"/>
              </p:cNvSpPr>
              <p:nvPr/>
            </p:nvSpPr>
            <p:spPr bwMode="auto">
              <a:xfrm>
                <a:off x="4941" y="4319"/>
                <a:ext cx="2880" cy="2700"/>
              </a:xfrm>
              <a:prstGeom prst="ellipse">
                <a:avLst/>
              </a:prstGeom>
              <a:noFill/>
              <a:ln w="25400">
                <a:solidFill>
                  <a:srgbClr val="80808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uk-UA"/>
              </a:p>
            </p:txBody>
          </p:sp>
          <p:grpSp>
            <p:nvGrpSpPr>
              <p:cNvPr id="19476" name="Group 28"/>
              <p:cNvGrpSpPr>
                <a:grpSpLocks/>
              </p:cNvGrpSpPr>
              <p:nvPr/>
            </p:nvGrpSpPr>
            <p:grpSpPr bwMode="auto">
              <a:xfrm>
                <a:off x="5481" y="5219"/>
                <a:ext cx="1800" cy="1080"/>
                <a:chOff x="5301" y="5039"/>
                <a:chExt cx="2340" cy="1477"/>
              </a:xfrm>
            </p:grpSpPr>
            <p:sp>
              <p:nvSpPr>
                <p:cNvPr id="19478" name="AutoShape 29"/>
                <p:cNvSpPr>
                  <a:spLocks noChangeArrowheads="1"/>
                </p:cNvSpPr>
                <p:nvPr/>
              </p:nvSpPr>
              <p:spPr bwMode="auto">
                <a:xfrm>
                  <a:off x="6849" y="5662"/>
                  <a:ext cx="792" cy="133"/>
                </a:xfrm>
                <a:prstGeom prst="rightArrow">
                  <a:avLst>
                    <a:gd name="adj1" fmla="val 50000"/>
                    <a:gd name="adj2" fmla="val 148872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479" name="AutoShape 30"/>
                <p:cNvSpPr>
                  <a:spLocks noChangeArrowheads="1"/>
                </p:cNvSpPr>
                <p:nvPr/>
              </p:nvSpPr>
              <p:spPr bwMode="auto">
                <a:xfrm>
                  <a:off x="6849" y="5397"/>
                  <a:ext cx="792" cy="146"/>
                </a:xfrm>
                <a:prstGeom prst="rightArrow">
                  <a:avLst>
                    <a:gd name="adj1" fmla="val 50000"/>
                    <a:gd name="adj2" fmla="val 135616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  <p:grpSp>
              <p:nvGrpSpPr>
                <p:cNvPr id="19480" name="Group 31"/>
                <p:cNvGrpSpPr>
                  <a:grpSpLocks/>
                </p:cNvGrpSpPr>
                <p:nvPr/>
              </p:nvGrpSpPr>
              <p:grpSpPr bwMode="auto">
                <a:xfrm>
                  <a:off x="5301" y="5399"/>
                  <a:ext cx="704" cy="494"/>
                  <a:chOff x="2241" y="5390"/>
                  <a:chExt cx="420" cy="671"/>
                </a:xfrm>
              </p:grpSpPr>
              <p:sp>
                <p:nvSpPr>
                  <p:cNvPr id="19488" name="AutoShape 32"/>
                  <p:cNvSpPr>
                    <a:spLocks noChangeArrowheads="1"/>
                  </p:cNvSpPr>
                  <p:nvPr/>
                </p:nvSpPr>
                <p:spPr bwMode="auto">
                  <a:xfrm>
                    <a:off x="2241" y="5390"/>
                    <a:ext cx="420" cy="75"/>
                  </a:xfrm>
                  <a:prstGeom prst="rightArrow">
                    <a:avLst>
                      <a:gd name="adj1" fmla="val 50000"/>
                      <a:gd name="adj2" fmla="val 14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uk-UA"/>
                  </a:p>
                </p:txBody>
              </p:sp>
              <p:sp>
                <p:nvSpPr>
                  <p:cNvPr id="19489" name="AutoShape 33"/>
                  <p:cNvSpPr>
                    <a:spLocks noChangeArrowheads="1"/>
                  </p:cNvSpPr>
                  <p:nvPr/>
                </p:nvSpPr>
                <p:spPr bwMode="auto">
                  <a:xfrm>
                    <a:off x="2241" y="5539"/>
                    <a:ext cx="420" cy="75"/>
                  </a:xfrm>
                  <a:prstGeom prst="rightArrow">
                    <a:avLst>
                      <a:gd name="adj1" fmla="val 50000"/>
                      <a:gd name="adj2" fmla="val 14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uk-UA"/>
                  </a:p>
                </p:txBody>
              </p:sp>
              <p:sp>
                <p:nvSpPr>
                  <p:cNvPr id="19490" name="AutoShape 34"/>
                  <p:cNvSpPr>
                    <a:spLocks noChangeArrowheads="1"/>
                  </p:cNvSpPr>
                  <p:nvPr/>
                </p:nvSpPr>
                <p:spPr bwMode="auto">
                  <a:xfrm>
                    <a:off x="2241" y="5688"/>
                    <a:ext cx="420" cy="75"/>
                  </a:xfrm>
                  <a:prstGeom prst="rightArrow">
                    <a:avLst>
                      <a:gd name="adj1" fmla="val 50000"/>
                      <a:gd name="adj2" fmla="val 14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uk-UA"/>
                  </a:p>
                </p:txBody>
              </p:sp>
              <p:sp>
                <p:nvSpPr>
                  <p:cNvPr id="19491" name="AutoShape 35"/>
                  <p:cNvSpPr>
                    <a:spLocks noChangeArrowheads="1"/>
                  </p:cNvSpPr>
                  <p:nvPr/>
                </p:nvSpPr>
                <p:spPr bwMode="auto">
                  <a:xfrm>
                    <a:off x="2241" y="5837"/>
                    <a:ext cx="420" cy="75"/>
                  </a:xfrm>
                  <a:prstGeom prst="rightArrow">
                    <a:avLst>
                      <a:gd name="adj1" fmla="val 50000"/>
                      <a:gd name="adj2" fmla="val 14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uk-UA"/>
                  </a:p>
                </p:txBody>
              </p:sp>
              <p:sp>
                <p:nvSpPr>
                  <p:cNvPr id="19492" name="AutoShape 36"/>
                  <p:cNvSpPr>
                    <a:spLocks noChangeArrowheads="1"/>
                  </p:cNvSpPr>
                  <p:nvPr/>
                </p:nvSpPr>
                <p:spPr bwMode="auto">
                  <a:xfrm>
                    <a:off x="2241" y="5986"/>
                    <a:ext cx="420" cy="75"/>
                  </a:xfrm>
                  <a:prstGeom prst="rightArrow">
                    <a:avLst>
                      <a:gd name="adj1" fmla="val 50000"/>
                      <a:gd name="adj2" fmla="val 140000"/>
                    </a:avLst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uk-UA"/>
                  </a:p>
                </p:txBody>
              </p:sp>
            </p:grpSp>
            <p:sp>
              <p:nvSpPr>
                <p:cNvPr id="19481" name="Oval 37"/>
                <p:cNvSpPr>
                  <a:spLocks noChangeArrowheads="1"/>
                </p:cNvSpPr>
                <p:nvPr/>
              </p:nvSpPr>
              <p:spPr bwMode="auto">
                <a:xfrm>
                  <a:off x="7113" y="5468"/>
                  <a:ext cx="264" cy="265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482" name="Line 38"/>
                <p:cNvSpPr>
                  <a:spLocks noChangeShapeType="1"/>
                </p:cNvSpPr>
                <p:nvPr/>
              </p:nvSpPr>
              <p:spPr bwMode="auto">
                <a:xfrm flipH="1" flipV="1">
                  <a:off x="5481" y="5759"/>
                  <a:ext cx="0" cy="5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483" name="Oval 39"/>
                <p:cNvSpPr>
                  <a:spLocks noChangeArrowheads="1"/>
                </p:cNvSpPr>
                <p:nvPr/>
              </p:nvSpPr>
              <p:spPr bwMode="auto">
                <a:xfrm>
                  <a:off x="6201" y="6119"/>
                  <a:ext cx="396" cy="397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484" name="AutoShape 40"/>
                <p:cNvSpPr>
                  <a:spLocks noChangeArrowheads="1"/>
                </p:cNvSpPr>
                <p:nvPr/>
              </p:nvSpPr>
              <p:spPr bwMode="auto">
                <a:xfrm>
                  <a:off x="6021" y="5039"/>
                  <a:ext cx="900" cy="1080"/>
                </a:xfrm>
                <a:prstGeom prst="plus">
                  <a:avLst>
                    <a:gd name="adj" fmla="val 25000"/>
                  </a:avLst>
                </a:prstGeom>
                <a:solidFill>
                  <a:srgbClr val="FFFFFF"/>
                </a:solidFill>
                <a:ln w="25400">
                  <a:solidFill>
                    <a:srgbClr val="80808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485" name="Oval 41"/>
                <p:cNvSpPr>
                  <a:spLocks noChangeArrowheads="1"/>
                </p:cNvSpPr>
                <p:nvPr/>
              </p:nvSpPr>
              <p:spPr bwMode="auto">
                <a:xfrm>
                  <a:off x="5301" y="5399"/>
                  <a:ext cx="360" cy="360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48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5481" y="6299"/>
                  <a:ext cx="180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uk-UA"/>
                </a:p>
              </p:txBody>
            </p:sp>
            <p:sp>
              <p:nvSpPr>
                <p:cNvPr id="19487" name="Line 43"/>
                <p:cNvSpPr>
                  <a:spLocks noChangeShapeType="1"/>
                </p:cNvSpPr>
                <p:nvPr/>
              </p:nvSpPr>
              <p:spPr bwMode="auto">
                <a:xfrm>
                  <a:off x="7281" y="5759"/>
                  <a:ext cx="0" cy="5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uk-UA"/>
                </a:p>
              </p:txBody>
            </p:sp>
          </p:grpSp>
          <p:sp>
            <p:nvSpPr>
              <p:cNvPr id="19477" name="Text Box 44"/>
              <p:cNvSpPr txBox="1">
                <a:spLocks noChangeArrowheads="1"/>
              </p:cNvSpPr>
              <p:nvPr/>
            </p:nvSpPr>
            <p:spPr bwMode="auto">
              <a:xfrm>
                <a:off x="6381" y="4139"/>
                <a:ext cx="180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>
                  <a:spcAft>
                    <a:spcPts val="1000"/>
                  </a:spcAft>
                </a:pPr>
                <a:r>
                  <a:rPr kumimoji="0" lang="uk-UA" b="1">
                    <a:latin typeface="Comic Sans MS" pitchFamily="66" charset="0"/>
                  </a:rPr>
                  <a:t>Текущая деятельность 2</a:t>
                </a:r>
                <a:endParaRPr kumimoji="0" lang="uk-UA"/>
              </a:p>
            </p:txBody>
          </p:sp>
        </p:grpSp>
        <p:sp>
          <p:nvSpPr>
            <p:cNvPr id="19469" name="Text Box 45"/>
            <p:cNvSpPr txBox="1">
              <a:spLocks noChangeArrowheads="1"/>
            </p:cNvSpPr>
            <p:nvPr/>
          </p:nvSpPr>
          <p:spPr bwMode="auto">
            <a:xfrm>
              <a:off x="5841" y="7919"/>
              <a:ext cx="2589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>
                <a:spcAft>
                  <a:spcPts val="1000"/>
                </a:spcAft>
              </a:pPr>
              <a:r>
                <a:rPr kumimoji="0" lang="uk-UA" b="1">
                  <a:latin typeface="Comic Sans MS" pitchFamily="66" charset="0"/>
                </a:rPr>
                <a:t>Цели изменений</a:t>
              </a:r>
              <a:endParaRPr kumimoji="0" lang="uk-UA"/>
            </a:p>
          </p:txBody>
        </p:sp>
        <p:sp>
          <p:nvSpPr>
            <p:cNvPr id="19470" name="AutoShape 46"/>
            <p:cNvSpPr>
              <a:spLocks noChangeArrowheads="1"/>
            </p:cNvSpPr>
            <p:nvPr/>
          </p:nvSpPr>
          <p:spPr bwMode="auto">
            <a:xfrm rot="-5400000">
              <a:off x="5931" y="5129"/>
              <a:ext cx="1080" cy="9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9471" name="Rectangle 47"/>
            <p:cNvSpPr>
              <a:spLocks noChangeArrowheads="1"/>
            </p:cNvSpPr>
            <p:nvPr/>
          </p:nvSpPr>
          <p:spPr bwMode="auto">
            <a:xfrm>
              <a:off x="4401" y="4859"/>
              <a:ext cx="1620" cy="1509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19472" name="Oval 48"/>
            <p:cNvSpPr>
              <a:spLocks noChangeArrowheads="1"/>
            </p:cNvSpPr>
            <p:nvPr/>
          </p:nvSpPr>
          <p:spPr bwMode="auto">
            <a:xfrm>
              <a:off x="4941" y="7019"/>
              <a:ext cx="720" cy="72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19473" name="Line 49"/>
            <p:cNvSpPr>
              <a:spLocks noChangeShapeType="1"/>
            </p:cNvSpPr>
            <p:nvPr/>
          </p:nvSpPr>
          <p:spPr bwMode="auto">
            <a:xfrm flipV="1">
              <a:off x="3861" y="6119"/>
              <a:ext cx="0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9474" name="Text Box 50"/>
            <p:cNvSpPr txBox="1">
              <a:spLocks noChangeArrowheads="1"/>
            </p:cNvSpPr>
            <p:nvPr/>
          </p:nvSpPr>
          <p:spPr bwMode="auto">
            <a:xfrm>
              <a:off x="4041" y="5399"/>
              <a:ext cx="2589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algn="ctr">
                <a:spcAft>
                  <a:spcPts val="1000"/>
                </a:spcAft>
              </a:pPr>
              <a:r>
                <a:rPr kumimoji="0" lang="uk-UA">
                  <a:latin typeface="Arial Black" pitchFamily="34" charset="0"/>
                </a:rPr>
                <a:t>Изменения</a:t>
              </a:r>
              <a:endParaRPr kumimoji="0" lang="uk-UA"/>
            </a:p>
          </p:txBody>
        </p:sp>
      </p:grpSp>
      <p:grpSp>
        <p:nvGrpSpPr>
          <p:cNvPr id="19458" name="Group 51"/>
          <p:cNvGrpSpPr>
            <a:grpSpLocks/>
          </p:cNvGrpSpPr>
          <p:nvPr/>
        </p:nvGrpSpPr>
        <p:grpSpPr bwMode="auto">
          <a:xfrm>
            <a:off x="0" y="0"/>
            <a:ext cx="8929688" cy="1214438"/>
            <a:chOff x="1314" y="14657"/>
            <a:chExt cx="8795" cy="765"/>
          </a:xfrm>
        </p:grpSpPr>
        <p:sp>
          <p:nvSpPr>
            <p:cNvPr id="19459" name="Text Box 52"/>
            <p:cNvSpPr txBox="1">
              <a:spLocks noChangeArrowheads="1"/>
            </p:cNvSpPr>
            <p:nvPr/>
          </p:nvSpPr>
          <p:spPr bwMode="auto">
            <a:xfrm>
              <a:off x="1854" y="14814"/>
              <a:ext cx="8255" cy="60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>
                <a:spcAft>
                  <a:spcPts val="1000"/>
                </a:spcAft>
              </a:pPr>
              <a:r>
                <a:rPr kumimoji="0" lang="uk-UA" b="1">
                  <a:latin typeface="Comic Sans MS" pitchFamily="66" charset="0"/>
                </a:rPr>
                <a:t>  Почему «управление изменениями»  традиционно выделяют в отдельную дисциплину? </a:t>
              </a:r>
              <a:endParaRPr kumimoji="0" lang="uk-UA">
                <a:latin typeface="Comic Sans MS" pitchFamily="66" charset="0"/>
              </a:endParaRPr>
            </a:p>
            <a:p>
              <a:endParaRPr kumimoji="0" lang="uk-UA"/>
            </a:p>
          </p:txBody>
        </p:sp>
        <p:grpSp>
          <p:nvGrpSpPr>
            <p:cNvPr id="19460" name="Group 53"/>
            <p:cNvGrpSpPr>
              <a:grpSpLocks/>
            </p:cNvGrpSpPr>
            <p:nvPr/>
          </p:nvGrpSpPr>
          <p:grpSpPr bwMode="auto">
            <a:xfrm>
              <a:off x="1314" y="14657"/>
              <a:ext cx="748" cy="720"/>
              <a:chOff x="3939" y="2214"/>
              <a:chExt cx="748" cy="720"/>
            </a:xfrm>
          </p:grpSpPr>
          <p:sp>
            <p:nvSpPr>
              <p:cNvPr id="19461" name="Oval 54"/>
              <p:cNvSpPr>
                <a:spLocks noChangeArrowheads="1"/>
              </p:cNvSpPr>
              <p:nvPr/>
            </p:nvSpPr>
            <p:spPr bwMode="auto">
              <a:xfrm>
                <a:off x="3939" y="2214"/>
                <a:ext cx="748" cy="720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uk-UA"/>
              </a:p>
            </p:txBody>
          </p:sp>
          <p:sp>
            <p:nvSpPr>
              <p:cNvPr id="19462" name="Text Box 55"/>
              <p:cNvSpPr txBox="1">
                <a:spLocks noChangeArrowheads="1"/>
              </p:cNvSpPr>
              <p:nvPr/>
            </p:nvSpPr>
            <p:spPr bwMode="auto">
              <a:xfrm>
                <a:off x="3939" y="2214"/>
                <a:ext cx="748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>
                  <a:spcAft>
                    <a:spcPts val="1000"/>
                  </a:spcAft>
                </a:pPr>
                <a:r>
                  <a:rPr kumimoji="0" lang="uk-UA">
                    <a:solidFill>
                      <a:srgbClr val="FFFFFF"/>
                    </a:solidFill>
                    <a:latin typeface="Arial Black" pitchFamily="34" charset="0"/>
                  </a:rPr>
                  <a:t> ?</a:t>
                </a:r>
                <a:endParaRPr kumimoji="0" lang="uk-U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5376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Составление рабочего плана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49154" name="Line 3"/>
          <p:cNvSpPr>
            <a:spLocks noChangeShapeType="1"/>
          </p:cNvSpPr>
          <p:nvPr/>
        </p:nv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915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81000" y="1401763"/>
            <a:ext cx="8305800" cy="4114800"/>
          </a:xfrm>
        </p:spPr>
        <p:txBody>
          <a:bodyPr/>
          <a:lstStyle/>
          <a:p>
            <a:pPr eaLnBrk="1" hangingPunct="1">
              <a:spcBef>
                <a:spcPct val="90000"/>
              </a:spcBef>
            </a:pPr>
            <a:r>
              <a:rPr kumimoji="0" lang="ru-RU" sz="2200" smtClean="0">
                <a:cs typeface="Arial" pitchFamily="34" charset="0"/>
              </a:rPr>
              <a:t>Краткое обоснование проекта</a:t>
            </a:r>
          </a:p>
          <a:p>
            <a:pPr eaLnBrk="1" hangingPunct="1">
              <a:spcBef>
                <a:spcPct val="90000"/>
              </a:spcBef>
            </a:pPr>
            <a:r>
              <a:rPr kumimoji="0" lang="ru-RU" sz="2200" smtClean="0">
                <a:cs typeface="Arial" pitchFamily="34" charset="0"/>
              </a:rPr>
              <a:t>Цели в форме намеченных выходных результатов</a:t>
            </a:r>
          </a:p>
          <a:p>
            <a:pPr eaLnBrk="1" hangingPunct="1">
              <a:spcBef>
                <a:spcPct val="90000"/>
              </a:spcBef>
            </a:pPr>
            <a:r>
              <a:rPr kumimoji="0" lang="ru-RU" sz="2200" smtClean="0">
                <a:cs typeface="Arial" pitchFamily="34" charset="0"/>
              </a:rPr>
              <a:t>Потребности в ресурсах (бюджет, персонал, в том числе потребности в обучении, и оборудование)</a:t>
            </a:r>
          </a:p>
          <a:p>
            <a:pPr eaLnBrk="1" hangingPunct="1">
              <a:spcBef>
                <a:spcPct val="90000"/>
              </a:spcBef>
            </a:pPr>
            <a:r>
              <a:rPr kumimoji="0" lang="ru-RU" sz="2200" smtClean="0">
                <a:cs typeface="Arial" pitchFamily="34" charset="0"/>
              </a:rPr>
              <a:t>График проекта</a:t>
            </a:r>
          </a:p>
          <a:p>
            <a:pPr eaLnBrk="1" hangingPunct="1"/>
            <a:endParaRPr kumimoji="0" lang="ru-RU" sz="2200" smtClean="0">
              <a:cs typeface="Arial" pitchFamily="34" charset="0"/>
            </a:endParaRPr>
          </a:p>
          <a:p>
            <a:pPr eaLnBrk="1" hangingPunct="1"/>
            <a:endParaRPr kumimoji="0" lang="ru-RU" sz="220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1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Составление рабочего плана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50178" name="Line 3"/>
          <p:cNvSpPr>
            <a:spLocks noChangeShapeType="1"/>
          </p:cNvSpPr>
          <p:nvPr/>
        </p:nvSpPr>
        <p:spPr bwMode="auto">
          <a:xfrm>
            <a:off x="0" y="10668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0179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381000" y="1295400"/>
            <a:ext cx="8305800" cy="41148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kumimoji="0" lang="ru-RU" sz="2200" smtClean="0">
                <a:cs typeface="Arial" pitchFamily="34" charset="0"/>
              </a:rPr>
              <a:t>Описание того, как и кем будут осуществляться действия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200" smtClean="0">
                <a:cs typeface="Arial" pitchFamily="34" charset="0"/>
              </a:rPr>
              <a:t>Описание того, как будет осуществляться управление проектом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200" smtClean="0">
                <a:cs typeface="Arial" pitchFamily="34" charset="0"/>
              </a:rPr>
              <a:t>Инструменты отчетности и ревизий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200" smtClean="0">
                <a:cs typeface="Arial" pitchFamily="34" charset="0"/>
              </a:rPr>
              <a:t>План оценивания, показывающий, как будет измеряться успех</a:t>
            </a:r>
          </a:p>
          <a:p>
            <a:pPr eaLnBrk="1" hangingPunct="1">
              <a:spcBef>
                <a:spcPct val="50000"/>
              </a:spcBef>
            </a:pPr>
            <a:r>
              <a:rPr kumimoji="0" lang="ru-RU" sz="2200" smtClean="0">
                <a:cs typeface="Arial" pitchFamily="34" charset="0"/>
              </a:rPr>
              <a:t>Риски и резервные планы на случаи непредвиденных обстоятельств</a:t>
            </a:r>
          </a:p>
          <a:p>
            <a:pPr eaLnBrk="1" hangingPunct="1"/>
            <a:endParaRPr kumimoji="0" lang="ru-RU" sz="2200" smtClean="0">
              <a:cs typeface="Arial" pitchFamily="34" charset="0"/>
            </a:endParaRPr>
          </a:p>
          <a:p>
            <a:pPr eaLnBrk="1" hangingPunct="1"/>
            <a:endParaRPr kumimoji="0" lang="ru-RU" sz="2200" smtClean="0"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522920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smtClean="0"/>
              <a:t>РЕЗЮМЕ ПРОЕКТА</a:t>
            </a:r>
            <a:endParaRPr lang="uk-UA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3779912" y="6237312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См. ИНСТРУМЕНТЫ ПРОЕКТА - 7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0336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Понятийный Блок № 3</a:t>
            </a:r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Управление рисками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832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Текст 2"/>
          <p:cNvSpPr>
            <a:spLocks noGrp="1"/>
          </p:cNvSpPr>
          <p:nvPr>
            <p:ph type="body" sz="half" idx="1"/>
          </p:nvPr>
        </p:nvSpPr>
        <p:spPr>
          <a:xfrm>
            <a:off x="854770" y="570136"/>
            <a:ext cx="7677670" cy="509111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uk-UA" sz="2800" dirty="0" err="1" smtClean="0"/>
              <a:t>Управление</a:t>
            </a:r>
            <a:r>
              <a:rPr lang="uk-UA" sz="2800" dirty="0" smtClean="0"/>
              <a:t> рисками – </a:t>
            </a:r>
          </a:p>
          <a:p>
            <a:pPr>
              <a:buFont typeface="Wingdings" pitchFamily="2" charset="2"/>
              <a:buNone/>
            </a:pPr>
            <a:endParaRPr lang="uk-UA" sz="2800" dirty="0" smtClean="0"/>
          </a:p>
          <a:p>
            <a:pPr>
              <a:buFont typeface="Wingdings" pitchFamily="2" charset="2"/>
              <a:buNone/>
            </a:pPr>
            <a:r>
              <a:rPr lang="uk-UA" sz="2800" dirty="0" smtClean="0"/>
              <a:t>«</a:t>
            </a:r>
            <a:r>
              <a:rPr lang="uk-UA" sz="2800" i="0" dirty="0" err="1" smtClean="0"/>
              <a:t>систематические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процессы</a:t>
            </a:r>
            <a:r>
              <a:rPr lang="uk-UA" sz="2800" i="0" dirty="0" smtClean="0"/>
              <a:t>, </a:t>
            </a:r>
            <a:r>
              <a:rPr lang="uk-UA" sz="2800" i="0" dirty="0" err="1" smtClean="0"/>
              <a:t>связанные</a:t>
            </a:r>
            <a:r>
              <a:rPr lang="uk-UA" sz="2800" i="0" dirty="0" smtClean="0"/>
              <a:t> с </a:t>
            </a:r>
            <a:r>
              <a:rPr lang="uk-UA" sz="2800" i="0" dirty="0" err="1" smtClean="0"/>
              <a:t>идентификацией</a:t>
            </a:r>
            <a:r>
              <a:rPr lang="uk-UA" sz="2800" i="0" dirty="0" smtClean="0"/>
              <a:t>, </a:t>
            </a:r>
            <a:r>
              <a:rPr lang="uk-UA" sz="2800" i="0" dirty="0" err="1" smtClean="0"/>
              <a:t>анализом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рисков</a:t>
            </a:r>
            <a:r>
              <a:rPr lang="uk-UA" sz="2800" i="0" dirty="0" smtClean="0"/>
              <a:t> и </a:t>
            </a:r>
            <a:r>
              <a:rPr lang="uk-UA" sz="2800" i="0" dirty="0" err="1" smtClean="0"/>
              <a:t>принятием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решений</a:t>
            </a:r>
            <a:r>
              <a:rPr lang="uk-UA" sz="2800" i="0" dirty="0" smtClean="0"/>
              <a:t>, </a:t>
            </a:r>
            <a:r>
              <a:rPr lang="uk-UA" sz="2800" i="0" dirty="0" err="1" smtClean="0"/>
              <a:t>которые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обеспечивают</a:t>
            </a:r>
            <a:r>
              <a:rPr lang="uk-UA" sz="2800" i="0" dirty="0" smtClean="0"/>
              <a:t> </a:t>
            </a:r>
            <a:r>
              <a:rPr lang="uk-UA" sz="2800" b="1" i="0" dirty="0" err="1" smtClean="0"/>
              <a:t>минимизацию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негативных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последствий</a:t>
            </a:r>
            <a:r>
              <a:rPr lang="uk-UA" sz="2800" b="1" i="0" dirty="0" smtClean="0"/>
              <a:t> </a:t>
            </a:r>
            <a:r>
              <a:rPr lang="uk-UA" sz="2800" i="0" dirty="0" err="1" smtClean="0"/>
              <a:t>наступления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рисковых</a:t>
            </a:r>
            <a:r>
              <a:rPr lang="uk-UA" sz="2800" i="0" dirty="0" smtClean="0"/>
              <a:t> </a:t>
            </a:r>
            <a:r>
              <a:rPr lang="uk-UA" sz="2800" i="0" dirty="0" err="1" smtClean="0"/>
              <a:t>событий</a:t>
            </a:r>
            <a:r>
              <a:rPr lang="uk-UA" sz="2800" i="0" dirty="0" smtClean="0"/>
              <a:t> и </a:t>
            </a:r>
            <a:r>
              <a:rPr lang="uk-UA" sz="2800" b="1" i="0" dirty="0" err="1" smtClean="0"/>
              <a:t>максимизацию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вероятности</a:t>
            </a:r>
            <a:r>
              <a:rPr lang="uk-UA" sz="2800" b="1" i="0" dirty="0" smtClean="0"/>
              <a:t> и </a:t>
            </a:r>
            <a:r>
              <a:rPr lang="uk-UA" sz="2800" b="1" i="0" dirty="0" err="1" smtClean="0"/>
              <a:t>последствий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наступления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позитивных</a:t>
            </a:r>
            <a:r>
              <a:rPr lang="uk-UA" sz="2800" b="1" i="0" dirty="0" smtClean="0"/>
              <a:t> </a:t>
            </a:r>
            <a:r>
              <a:rPr lang="uk-UA" sz="2800" b="1" i="0" dirty="0" err="1" smtClean="0"/>
              <a:t>событий</a:t>
            </a:r>
            <a:r>
              <a:rPr lang="uk-UA" sz="2800" dirty="0" smtClean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609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60648"/>
            <a:ext cx="8183880" cy="864096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Что есть риск?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683568" y="1124744"/>
            <a:ext cx="7772400" cy="4572000"/>
          </a:xfrm>
        </p:spPr>
        <p:txBody>
          <a:bodyPr>
            <a:normAutofit/>
          </a:bodyPr>
          <a:lstStyle/>
          <a:p>
            <a:pPr>
              <a:buNone/>
            </a:pPr>
            <a:endParaRPr lang="ru-RU" sz="1800" dirty="0" smtClean="0"/>
          </a:p>
          <a:p>
            <a:endParaRPr lang="ru-RU" sz="2000" dirty="0" smtClean="0"/>
          </a:p>
          <a:p>
            <a:r>
              <a:rPr lang="ru-RU" sz="2000" b="1" dirty="0" smtClean="0"/>
              <a:t>Риск</a:t>
            </a:r>
            <a:r>
              <a:rPr lang="ru-RU" sz="2000" dirty="0" smtClean="0"/>
              <a:t> – </a:t>
            </a:r>
          </a:p>
          <a:p>
            <a:pPr lvl="2"/>
            <a:r>
              <a:rPr lang="ru-RU" dirty="0" smtClean="0"/>
              <a:t>это мера неопределенности в исходе какого-либо дела</a:t>
            </a:r>
          </a:p>
          <a:p>
            <a:pPr lvl="2"/>
            <a:r>
              <a:rPr lang="ru-RU" dirty="0" smtClean="0"/>
              <a:t>не свершившееся событие будущего периода</a:t>
            </a:r>
          </a:p>
          <a:p>
            <a:endParaRPr lang="ru-RU" sz="2000" b="1" dirty="0" smtClean="0"/>
          </a:p>
          <a:p>
            <a:r>
              <a:rPr lang="ru-RU" sz="2000" b="1" dirty="0" smtClean="0"/>
              <a:t>Риск </a:t>
            </a:r>
            <a:r>
              <a:rPr lang="ru-RU" sz="2000" dirty="0" smtClean="0"/>
              <a:t>— это неопределённое событие или условие, которое в случае возникновения имеет </a:t>
            </a:r>
            <a:r>
              <a:rPr lang="ru-RU" sz="2000" b="1" dirty="0" smtClean="0"/>
              <a:t>позитивное или негативное </a:t>
            </a:r>
            <a:r>
              <a:rPr lang="ru-RU" sz="2000" dirty="0" smtClean="0"/>
              <a:t>воздействие на репутацию компании, приводит к </a:t>
            </a:r>
            <a:r>
              <a:rPr lang="ru-RU" sz="2000" b="1" dirty="0" smtClean="0"/>
              <a:t>приобретениям или потерям </a:t>
            </a:r>
            <a:r>
              <a:rPr lang="ru-RU" sz="2000" dirty="0" smtClean="0"/>
              <a:t>в денежном выражении.</a:t>
            </a:r>
            <a:r>
              <a:rPr lang="en-US" sz="800" i="1" dirty="0" smtClean="0"/>
              <a:t> </a:t>
            </a:r>
            <a:endParaRPr lang="ru-RU" sz="800" i="1" dirty="0" smtClean="0"/>
          </a:p>
          <a:p>
            <a:pPr algn="r"/>
            <a:r>
              <a:rPr lang="en-US" sz="900" i="1" dirty="0" smtClean="0"/>
              <a:t>http://ru.wikipedia.org/wiki/%D0%A0%D0%B8%D1%81%D0%BA</a:t>
            </a:r>
            <a:endParaRPr lang="ru-RU" sz="900" i="1" dirty="0" smtClean="0"/>
          </a:p>
        </p:txBody>
      </p:sp>
    </p:spTree>
    <p:extLst>
      <p:ext uri="{BB962C8B-B14F-4D97-AF65-F5344CB8AC3E}">
        <p14:creationId xmlns:p14="http://schemas.microsoft.com/office/powerpoint/2010/main" val="39230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78098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Характерные свойства риска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51520" y="1428736"/>
            <a:ext cx="8640960" cy="4591064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ru-RU" sz="2200" b="1" dirty="0" smtClean="0"/>
              <a:t>Неопределённость</a:t>
            </a:r>
            <a:r>
              <a:rPr lang="ru-RU" sz="2200" dirty="0" smtClean="0"/>
              <a:t>. Риск существует тогда и только тогда, когда возможно </a:t>
            </a:r>
            <a:r>
              <a:rPr lang="ru-RU" sz="2200" u="sng" dirty="0" smtClean="0"/>
              <a:t>не единственное развитие событий</a:t>
            </a:r>
            <a:r>
              <a:rPr lang="ru-RU" sz="2200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ru-RU" sz="2200" b="1" dirty="0" smtClean="0"/>
              <a:t>Ущерб</a:t>
            </a:r>
            <a:r>
              <a:rPr lang="ru-RU" sz="2200" dirty="0" smtClean="0"/>
              <a:t>. Риск существует, когда исход может привести к ущербу (убытку) или другому негативному последствию.</a:t>
            </a:r>
          </a:p>
          <a:p>
            <a:pPr>
              <a:buFont typeface="+mj-lt"/>
              <a:buAutoNum type="arabicPeriod"/>
            </a:pPr>
            <a:r>
              <a:rPr lang="ru-RU" sz="2200" b="1" dirty="0" smtClean="0"/>
              <a:t>Наличие анализа</a:t>
            </a:r>
            <a:r>
              <a:rPr lang="ru-RU" sz="2200" dirty="0" smtClean="0"/>
              <a:t>. Риск существует, только когда сформировано субъективное мнение «предполагающего» о ситуации и дана качественная или количественная оценка негативного события будущего периода (</a:t>
            </a:r>
            <a:r>
              <a:rPr lang="ru-RU" sz="2200" u="sng" dirty="0" smtClean="0"/>
              <a:t>в противном случае это угроза или опасность</a:t>
            </a:r>
            <a:r>
              <a:rPr lang="ru-RU" sz="2200" dirty="0" smtClean="0"/>
              <a:t>).</a:t>
            </a:r>
          </a:p>
          <a:p>
            <a:pPr>
              <a:buFont typeface="+mj-lt"/>
              <a:buAutoNum type="arabicPeriod"/>
            </a:pPr>
            <a:r>
              <a:rPr lang="ru-RU" sz="2200" b="1" dirty="0" smtClean="0"/>
              <a:t>Значимость</a:t>
            </a:r>
            <a:r>
              <a:rPr lang="ru-RU" sz="2200" dirty="0" smtClean="0"/>
              <a:t>. Риск существует, когда предполагаемое событие имеет практическое значение и затрагивает интересы хотя бы одной заинтересованной стороны. Риск без принадлежности не существует.</a:t>
            </a:r>
          </a:p>
          <a:p>
            <a:pPr>
              <a:buFont typeface="+mj-lt"/>
              <a:buNone/>
            </a:pPr>
            <a:endParaRPr lang="ru-RU" sz="2200" dirty="0" smtClean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2857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772400" cy="1008112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Риски в проектах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39552" y="1124744"/>
            <a:ext cx="7920880" cy="4572000"/>
          </a:xfrm>
        </p:spPr>
        <p:txBody>
          <a:bodyPr>
            <a:normAutofit fontScale="85000" lnSpcReduction="10000"/>
          </a:bodyPr>
          <a:lstStyle/>
          <a:p>
            <a:endParaRPr lang="ru-RU" sz="2800" b="1" dirty="0" smtClean="0"/>
          </a:p>
          <a:p>
            <a:r>
              <a:rPr lang="ru-RU" sz="2800" b="1" dirty="0" smtClean="0"/>
              <a:t>Риски в проектах можно определить как</a:t>
            </a:r>
            <a:r>
              <a:rPr lang="ru-RU" sz="2800" dirty="0" smtClean="0"/>
              <a:t> «события или ситуации, … которые могут подвергнуть опасности весь проект или его часть».</a:t>
            </a:r>
          </a:p>
          <a:p>
            <a:endParaRPr lang="ru-RU" sz="2800" dirty="0" smtClean="0"/>
          </a:p>
          <a:p>
            <a:r>
              <a:rPr lang="ru-RU" sz="2800" dirty="0" smtClean="0"/>
              <a:t>Риск характеризуется вероятностью возникновения и степенью влияния на результаты и цели проекта.</a:t>
            </a:r>
          </a:p>
          <a:p>
            <a:endParaRPr lang="ru-RU" sz="2800" dirty="0" smtClean="0"/>
          </a:p>
          <a:p>
            <a:r>
              <a:rPr lang="ru-RU" sz="2800" b="1" dirty="0" smtClean="0"/>
              <a:t>Риск</a:t>
            </a:r>
            <a:r>
              <a:rPr lang="ru-RU" sz="2800" dirty="0" smtClean="0"/>
              <a:t> = </a:t>
            </a:r>
          </a:p>
          <a:p>
            <a:pPr lvl="3"/>
            <a:r>
              <a:rPr lang="ru-RU" i="1" dirty="0" smtClean="0"/>
              <a:t>Событие (которое может иметь место в будущем)</a:t>
            </a:r>
          </a:p>
          <a:p>
            <a:pPr lvl="3"/>
            <a:r>
              <a:rPr lang="ru-RU" i="1" dirty="0" smtClean="0"/>
              <a:t>Вероятность (возникновения этого события)</a:t>
            </a:r>
          </a:p>
          <a:p>
            <a:pPr lvl="3"/>
            <a:r>
              <a:rPr lang="ru-RU" i="1" dirty="0" smtClean="0"/>
              <a:t>Воздействие (на ход реализации проекта)</a:t>
            </a:r>
          </a:p>
        </p:txBody>
      </p:sp>
    </p:spTree>
    <p:extLst>
      <p:ext uri="{BB962C8B-B14F-4D97-AF65-F5344CB8AC3E}">
        <p14:creationId xmlns:p14="http://schemas.microsoft.com/office/powerpoint/2010/main" val="36922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5786" y="274638"/>
            <a:ext cx="7901014" cy="868346"/>
          </a:xfrm>
        </p:spPr>
        <p:txBody>
          <a:bodyPr>
            <a:noAutofit/>
          </a:bodyPr>
          <a:lstStyle/>
          <a:p>
            <a:pPr lvl="0"/>
            <a:r>
              <a:rPr lang="ru-RU" i="1" dirty="0" smtClean="0"/>
              <a:t/>
            </a:r>
            <a:br>
              <a:rPr lang="ru-RU" i="1" dirty="0" smtClean="0"/>
            </a:b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Зачем нужно управлять рисками</a:t>
            </a:r>
            <a:b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50" i="1" dirty="0" smtClean="0">
                <a:solidFill>
                  <a:schemeClr val="bg1"/>
                </a:solidFill>
              </a:rPr>
              <a:t>B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одержимое 6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640960" cy="4572000"/>
          </a:xfrm>
        </p:spPr>
        <p:txBody>
          <a:bodyPr>
            <a:normAutofit/>
          </a:bodyPr>
          <a:lstStyle/>
          <a:p>
            <a:r>
              <a:rPr lang="ru-RU" b="1" dirty="0" smtClean="0"/>
              <a:t>Количественное измерение неопределенностей</a:t>
            </a:r>
            <a:endParaRPr lang="ru-RU" dirty="0" smtClean="0"/>
          </a:p>
          <a:p>
            <a:pPr lvl="0"/>
            <a:r>
              <a:rPr lang="ru-RU" b="1" dirty="0" smtClean="0"/>
              <a:t>Принятие проектов с неопределенностью</a:t>
            </a:r>
            <a:r>
              <a:rPr lang="ru-RU" dirty="0" smtClean="0"/>
              <a:t> </a:t>
            </a:r>
            <a:r>
              <a:rPr lang="ru-RU" sz="2100" i="1" dirty="0" smtClean="0"/>
              <a:t>Возможно, на ранней стадии определить осуществим проект или нет и сделать вывод стоит за него браться или нет</a:t>
            </a:r>
            <a:endParaRPr lang="ru-RU" i="1" dirty="0" smtClean="0"/>
          </a:p>
          <a:p>
            <a:pPr lvl="0"/>
            <a:r>
              <a:rPr lang="ru-RU" b="1" dirty="0" smtClean="0"/>
              <a:t>Предотвращение неожиданности</a:t>
            </a:r>
            <a:r>
              <a:rPr lang="ru-RU" dirty="0" smtClean="0"/>
              <a:t>  </a:t>
            </a:r>
            <a:r>
              <a:rPr lang="ru-RU" sz="2100" i="1" dirty="0" smtClean="0"/>
              <a:t>По меньшей мере, психологической</a:t>
            </a:r>
            <a:endParaRPr lang="ru-RU" i="1" dirty="0" smtClean="0"/>
          </a:p>
          <a:p>
            <a:pPr lvl="0"/>
            <a:r>
              <a:rPr lang="ru-RU" b="1" dirty="0" smtClean="0"/>
              <a:t>Концентрировать усилия на нужных фронтах</a:t>
            </a:r>
            <a:r>
              <a:rPr lang="ru-RU" dirty="0" smtClean="0"/>
              <a:t> </a:t>
            </a:r>
            <a:r>
              <a:rPr lang="ru-RU" sz="1900" i="1" dirty="0" smtClean="0"/>
              <a:t>Заранее целенаправленно предпринимаем действия по избеганию</a:t>
            </a:r>
            <a:endParaRPr lang="ru-RU" i="1" dirty="0" smtClean="0"/>
          </a:p>
          <a:p>
            <a:pPr lvl="0"/>
            <a:r>
              <a:rPr lang="ru-RU" b="1" dirty="0" smtClean="0"/>
              <a:t>Минимизация последствий</a:t>
            </a:r>
            <a:endParaRPr lang="ru-RU" dirty="0" smtClean="0"/>
          </a:p>
          <a:p>
            <a:pPr lvl="0"/>
            <a:r>
              <a:rPr lang="ru-RU" b="1" dirty="0" smtClean="0"/>
              <a:t>Выделение резервов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67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4 стадии управления риском </a:t>
            </a:r>
            <a:b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ru-RU" dirty="0"/>
          </a:p>
        </p:txBody>
      </p:sp>
      <p:graphicFrame>
        <p:nvGraphicFramePr>
          <p:cNvPr id="4" name="Содержимое 4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19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ВЫХОДЫ процесса планирования управления рисками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sz="quarter" idx="1"/>
          </p:nvPr>
        </p:nvSpPr>
        <p:spPr>
          <a:xfrm>
            <a:off x="683568" y="1447800"/>
            <a:ext cx="8003232" cy="4572000"/>
          </a:xfrm>
          <a:ln>
            <a:noFill/>
          </a:ln>
        </p:spPr>
        <p:txBody>
          <a:bodyPr anchor="ctr">
            <a:noAutofit/>
          </a:bodyPr>
          <a:lstStyle/>
          <a:p>
            <a:pPr>
              <a:buNone/>
            </a:pPr>
            <a:r>
              <a:rPr lang="ru-RU" sz="2000" dirty="0" smtClean="0"/>
              <a:t>Документ </a:t>
            </a:r>
            <a:r>
              <a:rPr lang="ru-RU" sz="2000" b="1" dirty="0" smtClean="0"/>
              <a:t>План управления рисками</a:t>
            </a:r>
            <a:r>
              <a:rPr lang="ru-RU" sz="2000" dirty="0" smtClean="0"/>
              <a:t>, который содержит информацию о</a:t>
            </a:r>
          </a:p>
          <a:p>
            <a:pPr lvl="1"/>
            <a:r>
              <a:rPr lang="ru-RU" sz="1600" dirty="0" smtClean="0"/>
              <a:t>методологии</a:t>
            </a:r>
          </a:p>
          <a:p>
            <a:pPr lvl="1"/>
            <a:r>
              <a:rPr lang="ru-RU" sz="1600" dirty="0" smtClean="0"/>
              <a:t>ролях и ответственности</a:t>
            </a:r>
          </a:p>
          <a:p>
            <a:pPr lvl="1"/>
            <a:r>
              <a:rPr lang="ru-RU" sz="1600" dirty="0" smtClean="0"/>
              <a:t>бюджете</a:t>
            </a:r>
          </a:p>
          <a:p>
            <a:pPr lvl="1"/>
            <a:r>
              <a:rPr lang="ru-RU" sz="1600" dirty="0" smtClean="0"/>
              <a:t>о сроках, которые были определены</a:t>
            </a:r>
          </a:p>
          <a:p>
            <a:pPr lvl="1"/>
            <a:r>
              <a:rPr lang="ru-RU" sz="1600" b="1" dirty="0" smtClean="0">
                <a:solidFill>
                  <a:srgbClr val="C00000"/>
                </a:solidFill>
              </a:rPr>
              <a:t>классификацию категорий рисков</a:t>
            </a:r>
          </a:p>
          <a:p>
            <a:pPr lvl="1"/>
            <a:r>
              <a:rPr lang="ru-RU" sz="1600" b="1" dirty="0" smtClean="0">
                <a:solidFill>
                  <a:srgbClr val="C00000"/>
                </a:solidFill>
              </a:rPr>
              <a:t>определения вероятности возникновения рисков и их воздействий</a:t>
            </a:r>
          </a:p>
          <a:p>
            <a:pPr lvl="1"/>
            <a:r>
              <a:rPr lang="ru-RU" sz="1600" b="1" dirty="0" smtClean="0">
                <a:solidFill>
                  <a:srgbClr val="C00000"/>
                </a:solidFill>
              </a:rPr>
              <a:t>матрицу вероятности и воздействий</a:t>
            </a:r>
          </a:p>
          <a:p>
            <a:pPr lvl="1"/>
            <a:r>
              <a:rPr lang="ru-RU" sz="1600" dirty="0" smtClean="0"/>
              <a:t>уточненной готовности заинтересованных сторон проекта принимать риски</a:t>
            </a:r>
          </a:p>
          <a:p>
            <a:pPr lvl="1"/>
            <a:r>
              <a:rPr lang="ru-RU" sz="1600" dirty="0" smtClean="0"/>
              <a:t>формате отчетности</a:t>
            </a:r>
          </a:p>
          <a:p>
            <a:pPr lvl="1"/>
            <a:r>
              <a:rPr lang="ru-RU" sz="1600" dirty="0" smtClean="0"/>
              <a:t>отслеживании</a:t>
            </a:r>
          </a:p>
          <a:p>
            <a:pPr>
              <a:buNone/>
            </a:pPr>
            <a:r>
              <a:rPr lang="ru-RU" sz="2000" dirty="0" smtClean="0"/>
              <a:t>и </a:t>
            </a:r>
            <a:r>
              <a:rPr lang="ru-RU" sz="2000" b="1" dirty="0" smtClean="0"/>
              <a:t>включается в состав плана управления проектом</a:t>
            </a:r>
            <a:endParaRPr lang="ru-RU" sz="2000" b="1" dirty="0"/>
          </a:p>
        </p:txBody>
      </p:sp>
      <p:sp>
        <p:nvSpPr>
          <p:cNvPr id="7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</p:spTree>
    <p:extLst>
      <p:ext uri="{BB962C8B-B14F-4D97-AF65-F5344CB8AC3E}">
        <p14:creationId xmlns:p14="http://schemas.microsoft.com/office/powerpoint/2010/main" val="96132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>
                <a:solidFill>
                  <a:srgbClr val="333399"/>
                </a:solidFill>
                <a:latin typeface="Arial" pitchFamily="34" charset="0"/>
              </a:rPr>
              <a:t>Характеристики неограниченных ситуаций изменений</a:t>
            </a:r>
            <a:endParaRPr lang="ru-RU" sz="2800" b="1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68610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8611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60" y="1921668"/>
            <a:ext cx="7772400" cy="3811588"/>
          </a:xfrm>
          <a:noFill/>
        </p:spPr>
      </p:pic>
    </p:spTree>
    <p:extLst>
      <p:ext uri="{BB962C8B-B14F-4D97-AF65-F5344CB8AC3E}">
        <p14:creationId xmlns:p14="http://schemas.microsoft.com/office/powerpoint/2010/main" val="20839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72400" cy="86834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Пример структуры категорий рисков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dirty="0" smtClean="0">
                <a:latin typeface="Calibri" pitchFamily="34" charset="0"/>
              </a:rPr>
              <a:t>Руководство к Своду знаний по управлению проектами. Четвертое издание. </a:t>
            </a:r>
            <a:r>
              <a:rPr lang="en-US" sz="1100" dirty="0" smtClean="0">
                <a:latin typeface="Calibri" pitchFamily="34" charset="0"/>
              </a:rPr>
              <a:t>Project Management Institute</a:t>
            </a:r>
            <a:r>
              <a:rPr lang="ru-RU" sz="1100" dirty="0" smtClean="0">
                <a:latin typeface="Calibri" pitchFamily="34" charset="0"/>
              </a:rPr>
              <a:t>. 2008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32048"/>
            <a:ext cx="8429684" cy="502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806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344" y="418654"/>
            <a:ext cx="8410128" cy="634082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Другие варианты классификации Рисков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23267609"/>
              </p:ext>
            </p:extLst>
          </p:nvPr>
        </p:nvGraphicFramePr>
        <p:xfrm>
          <a:off x="755576" y="1340768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5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Относительно проекта риски можно разделить на: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344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39784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Классификация по степени ущерба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Содержимое 5" descr="ris1(1).bmp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55296" y="1142984"/>
            <a:ext cx="7845794" cy="5357850"/>
          </a:xfrm>
        </p:spPr>
      </p:pic>
    </p:spTree>
    <p:extLst>
      <p:ext uri="{BB962C8B-B14F-4D97-AF65-F5344CB8AC3E}">
        <p14:creationId xmlns:p14="http://schemas.microsoft.com/office/powerpoint/2010/main" val="19760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68346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</a:rPr>
              <a:t>Стратегии обращения с рисками</a:t>
            </a:r>
            <a:endParaRPr lang="ru-RU" dirty="0">
              <a:solidFill>
                <a:srgbClr val="C00000"/>
              </a:solidFill>
            </a:endParaRPr>
          </a:p>
        </p:txBody>
      </p:sp>
      <p:graphicFrame>
        <p:nvGraphicFramePr>
          <p:cNvPr id="4" name="Содержимое 4"/>
          <p:cNvGraphicFramePr>
            <a:graphicFrameLocks noGrp="1"/>
          </p:cNvGraphicFramePr>
          <p:nvPr>
            <p:ph sz="quarter" idx="1"/>
          </p:nvPr>
        </p:nvGraphicFramePr>
        <p:xfrm>
          <a:off x="914400" y="144780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38132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ru-RU" sz="1100" i="1" dirty="0" smtClean="0"/>
              <a:t>Мартин </a:t>
            </a:r>
            <a:r>
              <a:rPr lang="ru-RU" sz="1100" i="1" dirty="0" err="1" smtClean="0"/>
              <a:t>Вивьен</a:t>
            </a:r>
            <a:r>
              <a:rPr lang="ru-RU" sz="1100" i="1" dirty="0" smtClean="0"/>
              <a:t> Подготовка проекта </a:t>
            </a:r>
            <a:r>
              <a:rPr lang="en-US" sz="1100" i="1" dirty="0" smtClean="0"/>
              <a:t>BZR700</a:t>
            </a:r>
            <a:r>
              <a:rPr lang="ru-RU" sz="1100" i="1" dirty="0" err="1"/>
              <a:t>_Блок</a:t>
            </a:r>
            <a:r>
              <a:rPr lang="ru-RU" sz="1100" i="1" dirty="0"/>
              <a:t> 3 Книга 1 </a:t>
            </a:r>
            <a:endParaRPr lang="ru-RU" sz="1100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 descr="8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9613" cy="1652588"/>
          </a:xfrm>
          <a:prstGeom prst="rect">
            <a:avLst/>
          </a:prstGeom>
          <a:solidFill>
            <a:srgbClr val="CC0000"/>
          </a:solidFill>
          <a:ln w="9525">
            <a:solidFill>
              <a:srgbClr val="CC0066"/>
            </a:solidFill>
            <a:miter lim="800000"/>
            <a:headEnd/>
            <a:tailEnd/>
          </a:ln>
        </p:spPr>
      </p:pic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357188" y="1700213"/>
            <a:ext cx="576262" cy="4400550"/>
          </a:xfrm>
          <a:prstGeom prst="rect">
            <a:avLst/>
          </a:prstGeom>
          <a:solidFill>
            <a:srgbClr val="CC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kumimoji="0" lang="ru-RU" sz="2800" b="1" dirty="0"/>
          </a:p>
          <a:p>
            <a:pPr algn="ctr">
              <a:spcBef>
                <a:spcPct val="50000"/>
              </a:spcBef>
            </a:pPr>
            <a:r>
              <a:rPr kumimoji="0" lang="ru-RU" sz="2800" b="1" dirty="0"/>
              <a:t>ЗАДАНИЕ</a:t>
            </a:r>
          </a:p>
          <a:p>
            <a:pPr algn="ctr">
              <a:spcBef>
                <a:spcPct val="50000"/>
              </a:spcBef>
            </a:pPr>
            <a:endParaRPr kumimoji="0" lang="ru-RU" sz="2800" b="1" dirty="0"/>
          </a:p>
        </p:txBody>
      </p:sp>
      <p:sp>
        <p:nvSpPr>
          <p:cNvPr id="49155" name="Text Box 6"/>
          <p:cNvSpPr txBox="1">
            <a:spLocks noChangeArrowheads="1"/>
          </p:cNvSpPr>
          <p:nvPr/>
        </p:nvSpPr>
        <p:spPr bwMode="auto">
          <a:xfrm>
            <a:off x="2339975" y="476250"/>
            <a:ext cx="4103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kumimoji="0" lang="uk-UA" sz="1400"/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1785938" y="260350"/>
            <a:ext cx="59769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796925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969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sz="4400">
                <a:solidFill>
                  <a:schemeClr val="tx2"/>
                </a:solidFill>
                <a:latin typeface="Times New Roman" pitchFamily="18" charset="0"/>
              </a:rPr>
              <a:t>Практическая часть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1000125" y="1739900"/>
            <a:ext cx="7964363" cy="4598182"/>
          </a:xfrm>
          <a:prstGeom prst="rect">
            <a:avLst/>
          </a:prstGeom>
          <a:solidFill>
            <a:srgbClr val="CCFFFF"/>
          </a:solidFill>
          <a:ln w="57150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kumimoji="0" lang="ru-RU" sz="2000" b="1" dirty="0"/>
              <a:t>Вопросы для анализа: </a:t>
            </a:r>
            <a:r>
              <a:rPr kumimoji="0" lang="ru-RU" dirty="0" smtClean="0"/>
              <a:t> </a:t>
            </a:r>
          </a:p>
          <a:p>
            <a:pPr>
              <a:buFontTx/>
              <a:buAutoNum type="arabicPeriod"/>
            </a:pPr>
            <a:r>
              <a:rPr kumimoji="0" lang="ru-RU" dirty="0" smtClean="0"/>
              <a:t>Критически оцените каждый из 6 этапов проекта в предложенной ситуации.</a:t>
            </a:r>
          </a:p>
          <a:p>
            <a:pPr lvl="1">
              <a:buFont typeface="Times New Roman" pitchFamily="18" charset="0"/>
              <a:buAutoNum type="alphaLcPeriod"/>
            </a:pPr>
            <a:r>
              <a:rPr kumimoji="0" lang="ru-RU" dirty="0" smtClean="0"/>
              <a:t>Что было сделано очень хорошо? Какие инструменты управления проектами были уместны на каждом этапе?</a:t>
            </a:r>
          </a:p>
          <a:p>
            <a:pPr lvl="1">
              <a:buFont typeface="Times New Roman" pitchFamily="18" charset="0"/>
              <a:buAutoNum type="alphaLcPeriod"/>
            </a:pPr>
            <a:r>
              <a:rPr kumimoji="0" lang="ru-RU" dirty="0" smtClean="0"/>
              <a:t>Что бы Вы рекомендовали сделать или изменить для более успешной реализации проекта (на каждом этапе отдельно)?</a:t>
            </a:r>
          </a:p>
          <a:p>
            <a:pPr>
              <a:buFont typeface="Times New Roman" pitchFamily="18" charset="0"/>
              <a:buAutoNum type="arabicPeriod"/>
            </a:pPr>
            <a:r>
              <a:rPr kumimoji="0" lang="ru-RU" dirty="0" smtClean="0"/>
              <a:t>Составьте карту ЗС проекта. Критически посмотрите на управление ЗС со стороны Менеджера проекта</a:t>
            </a:r>
            <a:endParaRPr kumimoji="0" lang="ru-RU" sz="2000" b="1" dirty="0"/>
          </a:p>
        </p:txBody>
      </p:sp>
      <p:sp>
        <p:nvSpPr>
          <p:cNvPr id="49158" name="TextBox 6"/>
          <p:cNvSpPr txBox="1">
            <a:spLocks noChangeArrowheads="1"/>
          </p:cNvSpPr>
          <p:nvPr/>
        </p:nvSpPr>
        <p:spPr bwMode="auto">
          <a:xfrm>
            <a:off x="2071688" y="1000125"/>
            <a:ext cx="6460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kumimoji="0" lang="ru-RU" dirty="0" smtClean="0"/>
              <a:t>Управление проектами в компании </a:t>
            </a:r>
            <a:r>
              <a:rPr kumimoji="0" lang="en-US" dirty="0" smtClean="0"/>
              <a:t>Y-Call</a:t>
            </a:r>
            <a:endParaRPr kumimoji="0" lang="uk-UA" dirty="0"/>
          </a:p>
        </p:txBody>
      </p:sp>
    </p:spTree>
    <p:extLst>
      <p:ext uri="{BB962C8B-B14F-4D97-AF65-F5344CB8AC3E}">
        <p14:creationId xmlns:p14="http://schemas.microsoft.com/office/powerpoint/2010/main" val="3243007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ln>
            <a:noFill/>
          </a:ln>
        </p:spPr>
        <p:txBody>
          <a:bodyPr/>
          <a:lstStyle/>
          <a:p>
            <a:pPr>
              <a:buNone/>
            </a:pPr>
            <a:r>
              <a:rPr lang="ru-RU" sz="4000" dirty="0" smtClean="0"/>
              <a:t>Кофе-Брейк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sz="5400" dirty="0" smtClean="0">
                <a:solidFill>
                  <a:schemeClr val="accent2"/>
                </a:solidFill>
              </a:rPr>
              <a:t>16.30 – 16.45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96693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Практикум</a:t>
            </a:r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Управление проектами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6084168" y="609329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Новикова С.В.</a:t>
            </a:r>
            <a:endParaRPr lang="uk-UA" dirty="0"/>
          </a:p>
        </p:txBody>
      </p:sp>
      <p:sp>
        <p:nvSpPr>
          <p:cNvPr id="5" name="Содержимое 1"/>
          <p:cNvSpPr txBox="1">
            <a:spLocks/>
          </p:cNvSpPr>
          <p:nvPr/>
        </p:nvSpPr>
        <p:spPr>
          <a:xfrm>
            <a:off x="566739" y="116632"/>
            <a:ext cx="1989038" cy="1152128"/>
          </a:xfrm>
          <a:prstGeom prst="rect">
            <a:avLst/>
          </a:prstGeom>
          <a:ln>
            <a:noFill/>
          </a:ln>
        </p:spPr>
        <p:txBody>
          <a:bodyPr bIns="91440" anchor="ctr" anchorCtr="0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tx1"/>
                </a:solidFill>
              </a:rPr>
              <a:t>ДЕНЬ 2</a:t>
            </a:r>
          </a:p>
        </p:txBody>
      </p:sp>
    </p:spTree>
    <p:extLst>
      <p:ext uri="{BB962C8B-B14F-4D97-AF65-F5344CB8AC3E}">
        <p14:creationId xmlns:p14="http://schemas.microsoft.com/office/powerpoint/2010/main" val="23849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ChangeArrowheads="1"/>
          </p:cNvSpPr>
          <p:nvPr/>
        </p:nvSpPr>
        <p:spPr bwMode="auto">
          <a:xfrm>
            <a:off x="304800" y="0"/>
            <a:ext cx="883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ru-RU" sz="3200" b="1" dirty="0">
                <a:solidFill>
                  <a:srgbClr val="333399"/>
                </a:solidFill>
                <a:latin typeface="Arial" pitchFamily="34" charset="0"/>
              </a:rPr>
              <a:t>Классическая шестиэтапная  модель управления </a:t>
            </a:r>
            <a:r>
              <a:rPr lang="ru-RU" sz="3200" b="1" dirty="0" smtClean="0">
                <a:solidFill>
                  <a:srgbClr val="333399"/>
                </a:solidFill>
                <a:latin typeface="Arial" pitchFamily="34" charset="0"/>
              </a:rPr>
              <a:t>проектом</a:t>
            </a:r>
            <a:endParaRPr lang="ru-RU" sz="2800" b="1" dirty="0">
              <a:solidFill>
                <a:srgbClr val="333399"/>
              </a:solidFill>
              <a:latin typeface="Arial" pitchFamily="34" charset="0"/>
            </a:endParaRPr>
          </a:p>
        </p:txBody>
      </p:sp>
      <p:sp>
        <p:nvSpPr>
          <p:cNvPr id="34818" name="Line 3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uk-UA"/>
          </a:p>
        </p:txBody>
      </p:sp>
      <p:grpSp>
        <p:nvGrpSpPr>
          <p:cNvPr id="34819" name="Group 5"/>
          <p:cNvGrpSpPr>
            <a:grpSpLocks/>
          </p:cNvGrpSpPr>
          <p:nvPr/>
        </p:nvGrpSpPr>
        <p:grpSpPr bwMode="auto">
          <a:xfrm>
            <a:off x="397073" y="1772568"/>
            <a:ext cx="8207375" cy="4176712"/>
            <a:chOff x="1110" y="1406"/>
            <a:chExt cx="9620" cy="5550"/>
          </a:xfrm>
        </p:grpSpPr>
        <p:sp>
          <p:nvSpPr>
            <p:cNvPr id="34821" name="Rectangle 6"/>
            <p:cNvSpPr>
              <a:spLocks noChangeArrowheads="1"/>
            </p:cNvSpPr>
            <p:nvPr/>
          </p:nvSpPr>
          <p:spPr bwMode="auto">
            <a:xfrm>
              <a:off x="1110" y="1406"/>
              <a:ext cx="9620" cy="555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grpSp>
          <p:nvGrpSpPr>
            <p:cNvPr id="34822" name="Group 7"/>
            <p:cNvGrpSpPr>
              <a:grpSpLocks/>
            </p:cNvGrpSpPr>
            <p:nvPr/>
          </p:nvGrpSpPr>
          <p:grpSpPr bwMode="auto">
            <a:xfrm>
              <a:off x="1258" y="1554"/>
              <a:ext cx="9323" cy="5180"/>
              <a:chOff x="1258" y="1554"/>
              <a:chExt cx="9323" cy="5180"/>
            </a:xfrm>
          </p:grpSpPr>
          <p:sp>
            <p:nvSpPr>
              <p:cNvPr id="34823" name="Text Box 8"/>
              <p:cNvSpPr txBox="1">
                <a:spLocks noChangeArrowheads="1"/>
              </p:cNvSpPr>
              <p:nvPr/>
            </p:nvSpPr>
            <p:spPr bwMode="auto">
              <a:xfrm>
                <a:off x="3553" y="1554"/>
                <a:ext cx="1570" cy="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4000" rIns="5400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algn="ctr" eaLnBrk="0" hangingPunct="0">
                  <a:spcBef>
                    <a:spcPts val="200"/>
                  </a:spcBef>
                </a:pPr>
                <a:r>
                  <a:rPr kumimoji="0" lang="ru-RU" sz="1000" b="1">
                    <a:latin typeface="Arial" pitchFamily="34" charset="0"/>
                  </a:rPr>
                  <a:t>5 Коммуникации</a:t>
                </a:r>
              </a:p>
              <a:p>
                <a:pPr algn="ctr" eaLnBrk="0" hangingPunct="0">
                  <a:spcBef>
                    <a:spcPts val="200"/>
                  </a:spcBef>
                </a:pPr>
                <a:endParaRPr kumimoji="0" lang="ru-RU" sz="1000">
                  <a:latin typeface="Arial" pitchFamily="34" charset="0"/>
                </a:endParaRPr>
              </a:p>
            </p:txBody>
          </p:sp>
          <p:sp>
            <p:nvSpPr>
              <p:cNvPr id="34824" name="Text Box 9"/>
              <p:cNvSpPr txBox="1">
                <a:spLocks noChangeArrowheads="1"/>
              </p:cNvSpPr>
              <p:nvPr/>
            </p:nvSpPr>
            <p:spPr bwMode="auto">
              <a:xfrm>
                <a:off x="5258" y="1554"/>
                <a:ext cx="1552" cy="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rIns="1800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algn="ctr" eaLnBrk="0" hangingPunct="0">
                  <a:spcBef>
                    <a:spcPts val="200"/>
                  </a:spcBef>
                  <a:buFont typeface="Symbol" pitchFamily="18" charset="2"/>
                  <a:buChar char="·"/>
                </a:pPr>
                <a:r>
                  <a:rPr kumimoji="0" lang="ru-RU" sz="1000" dirty="0">
                    <a:latin typeface="Arial Narrow" pitchFamily="34" charset="0"/>
                  </a:rPr>
                  <a:t> Заметки и отчеты</a:t>
                </a:r>
                <a:endParaRPr kumimoji="0" lang="ru-RU" sz="1000" b="1" dirty="0">
                  <a:latin typeface="Arial Narrow" pitchFamily="34" charset="0"/>
                </a:endParaRPr>
              </a:p>
              <a:p>
                <a:pPr algn="ctr" eaLnBrk="0" hangingPunct="0">
                  <a:spcBef>
                    <a:spcPts val="200"/>
                  </a:spcBef>
                </a:pPr>
                <a:endParaRPr kumimoji="0" lang="ru-RU" sz="1000" dirty="0">
                  <a:latin typeface="Arial Narrow" pitchFamily="34" charset="0"/>
                </a:endParaRPr>
              </a:p>
            </p:txBody>
          </p:sp>
          <p:sp>
            <p:nvSpPr>
              <p:cNvPr id="34825" name="Text Box 10"/>
              <p:cNvSpPr txBox="1">
                <a:spLocks noChangeArrowheads="1"/>
              </p:cNvSpPr>
              <p:nvPr/>
            </p:nvSpPr>
            <p:spPr bwMode="auto">
              <a:xfrm>
                <a:off x="6864" y="1554"/>
                <a:ext cx="1406" cy="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rIns="18000"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algn="ctr" eaLnBrk="0" hangingPunct="0">
                  <a:spcBef>
                    <a:spcPts val="200"/>
                  </a:spcBef>
                  <a:buFont typeface="Symbol" pitchFamily="18" charset="2"/>
                  <a:buChar char="·"/>
                </a:pPr>
                <a:r>
                  <a:rPr kumimoji="0" lang="ru-RU" sz="1000" dirty="0">
                    <a:latin typeface="Arial Narrow" pitchFamily="34" charset="0"/>
                  </a:rPr>
                  <a:t> Презентации</a:t>
                </a:r>
                <a:endParaRPr kumimoji="0" lang="ru-RU" sz="1000" b="1" dirty="0">
                  <a:latin typeface="Arial Narrow" pitchFamily="34" charset="0"/>
                </a:endParaRPr>
              </a:p>
              <a:p>
                <a:pPr algn="ctr" eaLnBrk="0" hangingPunct="0">
                  <a:spcBef>
                    <a:spcPts val="200"/>
                  </a:spcBef>
                </a:pPr>
                <a:endParaRPr kumimoji="0" lang="ru-RU" sz="1000" dirty="0">
                  <a:latin typeface="Arial Narrow" pitchFamily="34" charset="0"/>
                </a:endParaRPr>
              </a:p>
            </p:txBody>
          </p:sp>
          <p:sp>
            <p:nvSpPr>
              <p:cNvPr id="124939" name="AutoShape 11"/>
              <p:cNvSpPr>
                <a:spLocks noChangeArrowheads="1"/>
              </p:cNvSpPr>
              <p:nvPr/>
            </p:nvSpPr>
            <p:spPr bwMode="auto">
              <a:xfrm>
                <a:off x="3108" y="3035"/>
                <a:ext cx="519" cy="532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sp>
            <p:nvSpPr>
              <p:cNvPr id="124940" name="AutoShape 12"/>
              <p:cNvSpPr>
                <a:spLocks noChangeArrowheads="1"/>
              </p:cNvSpPr>
              <p:nvPr/>
            </p:nvSpPr>
            <p:spPr bwMode="auto">
              <a:xfrm>
                <a:off x="3108" y="5551"/>
                <a:ext cx="519" cy="532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sp>
            <p:nvSpPr>
              <p:cNvPr id="124941" name="AutoShape 13"/>
              <p:cNvSpPr>
                <a:spLocks noChangeArrowheads="1"/>
              </p:cNvSpPr>
              <p:nvPr/>
            </p:nvSpPr>
            <p:spPr bwMode="auto">
              <a:xfrm>
                <a:off x="5700" y="2516"/>
                <a:ext cx="515" cy="534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sp>
            <p:nvSpPr>
              <p:cNvPr id="124942" name="AutoShape 14"/>
              <p:cNvSpPr>
                <a:spLocks noChangeArrowheads="1"/>
              </p:cNvSpPr>
              <p:nvPr/>
            </p:nvSpPr>
            <p:spPr bwMode="auto">
              <a:xfrm>
                <a:off x="8214" y="2961"/>
                <a:ext cx="517" cy="532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sp>
            <p:nvSpPr>
              <p:cNvPr id="124943" name="AutoShape 15"/>
              <p:cNvSpPr>
                <a:spLocks noChangeArrowheads="1"/>
              </p:cNvSpPr>
              <p:nvPr/>
            </p:nvSpPr>
            <p:spPr bwMode="auto">
              <a:xfrm>
                <a:off x="8214" y="5625"/>
                <a:ext cx="517" cy="532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sp>
            <p:nvSpPr>
              <p:cNvPr id="124944" name="AutoShape 16"/>
              <p:cNvSpPr>
                <a:spLocks noChangeArrowheads="1"/>
              </p:cNvSpPr>
              <p:nvPr/>
            </p:nvSpPr>
            <p:spPr bwMode="auto">
              <a:xfrm flipH="1">
                <a:off x="5700" y="3699"/>
                <a:ext cx="515" cy="534"/>
              </a:xfrm>
              <a:prstGeom prst="rightArrow">
                <a:avLst>
                  <a:gd name="adj1" fmla="val 58722"/>
                  <a:gd name="adj2" fmla="val 53861"/>
                </a:avLst>
              </a:prstGeom>
              <a:solidFill>
                <a:srgbClr val="FFFFFF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uk-UA">
                  <a:cs typeface="+mn-cs"/>
                </a:endParaRPr>
              </a:p>
            </p:txBody>
          </p:sp>
          <p:grpSp>
            <p:nvGrpSpPr>
              <p:cNvPr id="34832" name="Group 17"/>
              <p:cNvGrpSpPr>
                <a:grpSpLocks/>
              </p:cNvGrpSpPr>
              <p:nvPr/>
            </p:nvGrpSpPr>
            <p:grpSpPr bwMode="auto">
              <a:xfrm>
                <a:off x="1258" y="2220"/>
                <a:ext cx="9323" cy="4514"/>
                <a:chOff x="1258" y="2220"/>
                <a:chExt cx="9323" cy="4514"/>
              </a:xfrm>
            </p:grpSpPr>
            <p:sp>
              <p:nvSpPr>
                <p:cNvPr id="3483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258" y="2220"/>
                  <a:ext cx="1701" cy="451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54000" rIns="54000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0" hangingPunct="0">
                    <a:spcBef>
                      <a:spcPts val="200"/>
                    </a:spcBef>
                  </a:pPr>
                  <a:r>
                    <a:rPr kumimoji="0" lang="ru-RU" sz="1000" b="1" dirty="0">
                      <a:latin typeface="Arial" pitchFamily="34" charset="0"/>
                    </a:rPr>
                    <a:t>1 Определение содержания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Протоколы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None/>
                  </a:pPr>
                  <a:r>
                    <a:rPr kumimoji="0" lang="ru-RU" sz="1000" dirty="0">
                      <a:latin typeface="Arial Narrow" pitchFamily="34" charset="0"/>
                    </a:rPr>
                    <a:t> совещаний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Компетенция</a:t>
                  </a:r>
                </a:p>
                <a:p>
                  <a:pPr eaLnBrk="0" hangingPunct="0">
                    <a:spcBef>
                      <a:spcPts val="200"/>
                    </a:spcBef>
                  </a:pPr>
                  <a:endParaRPr kumimoji="0" lang="ru-RU" sz="1000" dirty="0">
                    <a:latin typeface="Arial" pitchFamily="34" charset="0"/>
                  </a:endParaRPr>
                </a:p>
              </p:txBody>
            </p:sp>
            <p:sp>
              <p:nvSpPr>
                <p:cNvPr id="34834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799" y="2220"/>
                  <a:ext cx="1701" cy="244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54000" rIns="54000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0" hangingPunct="0">
                    <a:spcBef>
                      <a:spcPts val="200"/>
                    </a:spcBef>
                  </a:pPr>
                  <a:r>
                    <a:rPr kumimoji="0" lang="ru-RU" sz="1000" b="1" dirty="0">
                      <a:latin typeface="Arial" pitchFamily="34" charset="0"/>
                    </a:rPr>
                    <a:t>2 Планирование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Разделение работы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Команда и полномочия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Усилия и продолжительность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График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Ресурсы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Бюджет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Анализ рисков</a:t>
                  </a:r>
                  <a:endParaRPr kumimoji="0" lang="ru-RU" sz="1000" dirty="0">
                    <a:latin typeface="Arial" pitchFamily="34" charset="0"/>
                  </a:endParaRPr>
                </a:p>
              </p:txBody>
            </p:sp>
            <p:sp>
              <p:nvSpPr>
                <p:cNvPr id="3483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340" y="2220"/>
                  <a:ext cx="1701" cy="244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54000" rIns="54000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0" hangingPunct="0">
                    <a:spcBef>
                      <a:spcPts val="200"/>
                    </a:spcBef>
                  </a:pPr>
                  <a:r>
                    <a:rPr kumimoji="0" lang="ru-RU" sz="1000" b="1" dirty="0">
                      <a:latin typeface="Arial" pitchFamily="34" charset="0"/>
                    </a:rPr>
                    <a:t>4 Управление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Управление затратами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Контроль сроков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Совещания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Корректировка планов</a:t>
                  </a:r>
                </a:p>
                <a:p>
                  <a:pPr algn="ctr" eaLnBrk="0" hangingPunct="0">
                    <a:spcBef>
                      <a:spcPts val="200"/>
                    </a:spcBef>
                  </a:pPr>
                  <a:endParaRPr kumimoji="0" lang="ru-RU" sz="1000" dirty="0">
                    <a:latin typeface="Arial" pitchFamily="34" charset="0"/>
                  </a:endParaRPr>
                </a:p>
              </p:txBody>
            </p:sp>
            <p:sp>
              <p:nvSpPr>
                <p:cNvPr id="348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8880" y="2220"/>
                  <a:ext cx="1701" cy="451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54000" rIns="54000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0" hangingPunct="0">
                    <a:spcBef>
                      <a:spcPts val="200"/>
                    </a:spcBef>
                  </a:pPr>
                  <a:r>
                    <a:rPr kumimoji="0" lang="en-US" sz="1000" b="1">
                      <a:latin typeface="Arial" pitchFamily="34" charset="0"/>
                    </a:rPr>
                    <a:t>6</a:t>
                  </a:r>
                  <a:r>
                    <a:rPr kumimoji="0" lang="ru-RU" sz="1000" b="1">
                      <a:latin typeface="Arial" pitchFamily="34" charset="0"/>
                    </a:rPr>
                    <a:t> Ревизия и завершение</a:t>
                  </a:r>
                  <a:endParaRPr kumimoji="0" lang="en-US" sz="1000">
                    <a:latin typeface="Arial Narrow" pitchFamily="34" charset="0"/>
                  </a:endParaRP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>
                      <a:latin typeface="Arial Narrow" pitchFamily="34" charset="0"/>
                    </a:rPr>
                    <a:t> Обзор проекта</a:t>
                  </a:r>
                </a:p>
              </p:txBody>
            </p:sp>
            <p:sp>
              <p:nvSpPr>
                <p:cNvPr id="34837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774" y="5106"/>
                  <a:ext cx="4292" cy="1628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lIns="54000" rIns="54000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cs typeface="Arial" pitchFamily="34" charset="0"/>
                    </a:defRPr>
                  </a:lvl9pPr>
                </a:lstStyle>
                <a:p>
                  <a:pPr eaLnBrk="0" hangingPunct="0">
                    <a:spcBef>
                      <a:spcPts val="200"/>
                    </a:spcBef>
                  </a:pPr>
                  <a:r>
                    <a:rPr kumimoji="0" lang="ru-RU" sz="1000" b="1" dirty="0">
                      <a:latin typeface="Arial" pitchFamily="34" charset="0"/>
                    </a:rPr>
                    <a:t>3 Создание команды, руководство и мотивация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Как создать команду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Качества и действия лидера</a:t>
                  </a:r>
                </a:p>
                <a:p>
                  <a:pPr eaLnBrk="0" hangingPunct="0">
                    <a:spcBef>
                      <a:spcPts val="200"/>
                    </a:spcBef>
                    <a:buFont typeface="Symbol" pitchFamily="18" charset="2"/>
                    <a:buChar char="·"/>
                  </a:pPr>
                  <a:r>
                    <a:rPr kumimoji="0" lang="ru-RU" sz="1000" dirty="0">
                      <a:latin typeface="Arial Narrow" pitchFamily="34" charset="0"/>
                    </a:rPr>
                    <a:t> Что мотивирует людей</a:t>
                  </a:r>
                  <a:endParaRPr kumimoji="0" lang="ru-RU" sz="1000" dirty="0">
                    <a:latin typeface="Arial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182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2892896"/>
          </a:xfrm>
        </p:spPr>
        <p:txBody>
          <a:bodyPr>
            <a:normAutofit/>
          </a:bodyPr>
          <a:lstStyle/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 Как создать команду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Качества и действия лидера</a:t>
            </a:r>
          </a:p>
          <a:p>
            <a:pPr eaLnBrk="0" hangingPunct="0">
              <a:spcBef>
                <a:spcPts val="200"/>
              </a:spcBef>
              <a:buFont typeface="Symbol" pitchFamily="18" charset="2"/>
              <a:buChar char="·"/>
            </a:pPr>
            <a:r>
              <a:rPr lang="ru-RU" sz="2800" dirty="0">
                <a:latin typeface="Arial Narrow" pitchFamily="34" charset="0"/>
              </a:rPr>
              <a:t> Что мотивирует </a:t>
            </a:r>
            <a:r>
              <a:rPr lang="ru-RU" sz="2800" dirty="0" smtClean="0">
                <a:latin typeface="Arial Narrow" pitchFamily="34" charset="0"/>
              </a:rPr>
              <a:t>людей</a:t>
            </a:r>
            <a:endParaRPr lang="ru-RU" sz="2800" dirty="0">
              <a:latin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Создание команды, руководство и мотивация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869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праведливость">
  <a:themeElements>
    <a:clrScheme name="Справедливость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праведливость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</TotalTime>
  <Words>8885</Words>
  <Application>Microsoft Office PowerPoint</Application>
  <PresentationFormat>Экран (4:3)</PresentationFormat>
  <Paragraphs>1807</Paragraphs>
  <Slides>258</Slides>
  <Notes>15</Notes>
  <HiddenSlides>0</HiddenSlides>
  <MMClips>0</MMClips>
  <ScaleCrop>false</ScaleCrop>
  <HeadingPairs>
    <vt:vector size="8" baseType="variant">
      <vt:variant>
        <vt:lpstr>Тема</vt:lpstr>
      </vt:variant>
      <vt:variant>
        <vt:i4>1</vt:i4>
      </vt:variant>
      <vt:variant>
        <vt:lpstr>Связи</vt:lpstr>
      </vt:variant>
      <vt:variant>
        <vt:i4>1</vt:i4>
      </vt:variant>
      <vt:variant>
        <vt:lpstr>Внедренные серверы OLE</vt:lpstr>
      </vt:variant>
      <vt:variant>
        <vt:i4>5</vt:i4>
      </vt:variant>
      <vt:variant>
        <vt:lpstr>Заголовки слайдов</vt:lpstr>
      </vt:variant>
      <vt:variant>
        <vt:i4>258</vt:i4>
      </vt:variant>
    </vt:vector>
  </HeadingPairs>
  <TitlesOfParts>
    <vt:vector size="265" baseType="lpstr">
      <vt:lpstr>Справедливость</vt:lpstr>
      <vt:lpstr>\\localhost\Users\svetlananovikova\Documents\Тьюторская деятельность\BZR 716 _Осень 13\Тьюториалы\ТЬюториал 7_Операции 1\Материалы Тьютора\Macintosh HD:Users:svetlananovikova:Documents:Тьюторская деятельность:BZR700:РАЗДАТКА - SADT.doc!OLE_LINK1</vt:lpstr>
      <vt:lpstr>Формула</vt:lpstr>
      <vt:lpstr>CorelDRAW</vt:lpstr>
      <vt:lpstr>Документ</vt:lpstr>
      <vt:lpstr>Clip</vt:lpstr>
      <vt:lpstr>Диаграмма</vt:lpstr>
      <vt:lpstr>Управление проектами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такое Brainstorming?</vt:lpstr>
      <vt:lpstr>Что такое Brainstorming</vt:lpstr>
      <vt:lpstr>Тестируем нашу группу</vt:lpstr>
      <vt:lpstr>Правила Мозгового штурма</vt:lpstr>
      <vt:lpstr>Основной Блок</vt:lpstr>
      <vt:lpstr>Презентация PowerPoint</vt:lpstr>
      <vt:lpstr>Презентация PowerPoint</vt:lpstr>
      <vt:lpstr>Презентация PowerPoint</vt:lpstr>
      <vt:lpstr>Измерения</vt:lpstr>
      <vt:lpstr>Вопрос к обсуждению № 1</vt:lpstr>
      <vt:lpstr>ПРИМЕР: Трасса Киев- Одесса</vt:lpstr>
      <vt:lpstr>Вопрос к обсуждению № 2 </vt:lpstr>
      <vt:lpstr>Основной Блок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Определение Содержания</vt:lpstr>
      <vt:lpstr>Презентация PowerPoint</vt:lpstr>
      <vt:lpstr>Диаграмма Исикавы</vt:lpstr>
      <vt:lpstr>Презентация PowerPoint</vt:lpstr>
      <vt:lpstr>Презентация PowerPoint</vt:lpstr>
      <vt:lpstr>Презентация PowerPoint</vt:lpstr>
      <vt:lpstr>Презентация PowerPoint</vt:lpstr>
      <vt:lpstr>Заинтересованные стороны</vt:lpstr>
      <vt:lpstr> Модель заинтересованных сторон и их ожиданий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Финансовая оценка проектов</vt:lpstr>
      <vt:lpstr>Презентация PowerPoint</vt:lpstr>
      <vt:lpstr>Презентация PowerPoint</vt:lpstr>
      <vt:lpstr>Презентация PowerPoint</vt:lpstr>
      <vt:lpstr>Презентация PowerPoint</vt:lpstr>
      <vt:lpstr>Метод дисконтированного денежного потока (Cash Flow)</vt:lpstr>
      <vt:lpstr>Общая формула метода</vt:lpstr>
      <vt:lpstr>Как определить:</vt:lpstr>
      <vt:lpstr>Выбор требуемой ставки доходности</vt:lpstr>
      <vt:lpstr> Метод  NPV</vt:lpstr>
      <vt:lpstr>Пример расчета NPV </vt:lpstr>
      <vt:lpstr>Презентация PowerPoint</vt:lpstr>
      <vt:lpstr>Презентация PowerPoint</vt:lpstr>
      <vt:lpstr>Планирование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Управление рисками</vt:lpstr>
      <vt:lpstr>Презентация PowerPoint</vt:lpstr>
      <vt:lpstr>Что есть риск?</vt:lpstr>
      <vt:lpstr>Характерные свойства риска</vt:lpstr>
      <vt:lpstr>Риски в проектах</vt:lpstr>
      <vt:lpstr> Зачем нужно управлять рисками B</vt:lpstr>
      <vt:lpstr>4 стадии управления риском  </vt:lpstr>
      <vt:lpstr>ВЫХОДЫ процесса планирования управления рисками</vt:lpstr>
      <vt:lpstr>Пример структуры категорий рисков</vt:lpstr>
      <vt:lpstr>Другие варианты классификации Рисков</vt:lpstr>
      <vt:lpstr>Относительно проекта риски можно разделить на:</vt:lpstr>
      <vt:lpstr>Классификация по степени ущерба</vt:lpstr>
      <vt:lpstr>Стратегии обращения с рисками</vt:lpstr>
      <vt:lpstr>Презентация PowerPoint</vt:lpstr>
      <vt:lpstr>Презентация PowerPoint</vt:lpstr>
      <vt:lpstr>Управление проектами</vt:lpstr>
      <vt:lpstr>Презентация PowerPoint</vt:lpstr>
      <vt:lpstr>Создание команды, руководство и мотивация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Командная работа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Управление группами Факторы, определяющие процесс</vt:lpstr>
      <vt:lpstr>Презентация PowerPoint</vt:lpstr>
      <vt:lpstr>Презентация PowerPoint</vt:lpstr>
      <vt:lpstr>Презентация PowerPoint</vt:lpstr>
      <vt:lpstr>Презентация PowerPoint</vt:lpstr>
      <vt:lpstr>Управление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Управление конфликтами</vt:lpstr>
      <vt:lpstr>КОНФЛИКТ (от лат. conflictus — столкновение), столкновение, серьезное разногласие, спор</vt:lpstr>
      <vt:lpstr>Структурные элементы конфликта</vt:lpstr>
      <vt:lpstr>Презентация PowerPoint</vt:lpstr>
      <vt:lpstr>Презентация PowerPoint</vt:lpstr>
      <vt:lpstr>Формула конфликта</vt:lpstr>
      <vt:lpstr>Причины конфликта</vt:lpstr>
      <vt:lpstr>Классификация конфликтов</vt:lpstr>
      <vt:lpstr>Теория продуктивного конфликта</vt:lpstr>
      <vt:lpstr>Концепция   Томаса–Килменна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Коммуникации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Ревизия и завершение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Грамотно сформулированная тема проекта:</vt:lpstr>
      <vt:lpstr>Презентация PowerPoint</vt:lpstr>
      <vt:lpstr>Презентация PowerPoint</vt:lpstr>
      <vt:lpstr>Презентация PowerPoint</vt:lpstr>
      <vt:lpstr>Другое</vt:lpstr>
      <vt:lpstr>Управление рисками</vt:lpstr>
      <vt:lpstr>Презентация PowerPoint</vt:lpstr>
      <vt:lpstr>Что есть риск?</vt:lpstr>
      <vt:lpstr>Характерные свойства риска</vt:lpstr>
      <vt:lpstr>Риски в проектах</vt:lpstr>
      <vt:lpstr> Зачем нужно управлять рисками B</vt:lpstr>
      <vt:lpstr>4 стадии управления риском  </vt:lpstr>
      <vt:lpstr>Признанная мировая практика</vt:lpstr>
      <vt:lpstr>Критерии успешности проекта (пример)</vt:lpstr>
      <vt:lpstr>Этапы управления рисками</vt:lpstr>
      <vt:lpstr>Этапы управления рисками</vt:lpstr>
      <vt:lpstr>Общая схема процессов управления рисками проекта</vt:lpstr>
      <vt:lpstr>Нужно ли планировать управление рисками?</vt:lpstr>
      <vt:lpstr>Планирование управления рисками</vt:lpstr>
      <vt:lpstr>ВЫХОДЫ процесса планирования управления рисками</vt:lpstr>
      <vt:lpstr>Пример структуры категорий рисков</vt:lpstr>
      <vt:lpstr>Другие варианты классификации Рисков</vt:lpstr>
      <vt:lpstr>Относительно проекта риски можно разделить на:</vt:lpstr>
      <vt:lpstr>Характер    Возможность проявления:   предвидения:</vt:lpstr>
      <vt:lpstr>По характеру последствий риски делятся</vt:lpstr>
      <vt:lpstr>Классификация по степени ущерба</vt:lpstr>
      <vt:lpstr>Классификация по степени ущерба</vt:lpstr>
      <vt:lpstr>Идентификация рисков</vt:lpstr>
      <vt:lpstr>Анатомия риска</vt:lpstr>
      <vt:lpstr>Схемы идентификации рисков</vt:lpstr>
      <vt:lpstr>Методы и инструменты идентификации рисков</vt:lpstr>
      <vt:lpstr>ВЫХОДЫ процесса идентификации рисков</vt:lpstr>
      <vt:lpstr>Качественный анализ рисков</vt:lpstr>
      <vt:lpstr>Вероятность vs Влияние</vt:lpstr>
      <vt:lpstr>Шкала определения вероятности возникновения рисков и их влияния (относительная и цифровая)</vt:lpstr>
      <vt:lpstr>Примеры определения степени влияния рисков (матрицы вероятности и влияния/воздействия)</vt:lpstr>
      <vt:lpstr>Шкала для оценки влияния риска (пример)</vt:lpstr>
      <vt:lpstr>Пример. Шаг 1. Матрица вероятности и влияния для проекта</vt:lpstr>
      <vt:lpstr>Пример. Шаг 2.  Реестр рисков проекта </vt:lpstr>
      <vt:lpstr>ВЫХОДЫ процесса качественного анализа рисков</vt:lpstr>
      <vt:lpstr>Количественный анализ рисков</vt:lpstr>
      <vt:lpstr>Методы и инструменты количественного анализа рисков</vt:lpstr>
      <vt:lpstr>Пример дерева решений «строить или модернизировать»</vt:lpstr>
      <vt:lpstr>Пример. Шаг 3.  Формирование резервного фонда</vt:lpstr>
      <vt:lpstr>продолжение Примера </vt:lpstr>
      <vt:lpstr>окончание Примера</vt:lpstr>
      <vt:lpstr>ВЫХОДЫ процесса количественного анализа рисков</vt:lpstr>
      <vt:lpstr>Планирование реагирования на (известные) риски</vt:lpstr>
      <vt:lpstr>Стратегии обращения с рисками</vt:lpstr>
      <vt:lpstr>Стратегии реагирования на негативные риски (угрозы)</vt:lpstr>
      <vt:lpstr>«Нейтральная» стратегия</vt:lpstr>
      <vt:lpstr>Стратегии реагирования на положительные риски (благоприятные возможности)</vt:lpstr>
      <vt:lpstr>ВЫХОДЫ процесса планирования реагирования на риски</vt:lpstr>
      <vt:lpstr>Мониторинг и управление рисками</vt:lpstr>
      <vt:lpstr>Презентация PowerPoint</vt:lpstr>
      <vt:lpstr>Презентация PowerPoint</vt:lpstr>
      <vt:lpstr>Презентация PowerPoint</vt:lpstr>
      <vt:lpstr>Пример анализа поля сил  (Левин(1951))</vt:lpstr>
      <vt:lpstr>Матрица воздействий</vt:lpstr>
      <vt:lpstr>Парето-анализ</vt:lpstr>
      <vt:lpstr>Диаграмма Исикавы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Novikova Svetlana</dc:creator>
  <cp:lastModifiedBy>Novikova Svetlana</cp:lastModifiedBy>
  <cp:revision>67</cp:revision>
  <cp:lastPrinted>2016-03-22T13:16:03Z</cp:lastPrinted>
  <dcterms:created xsi:type="dcterms:W3CDTF">2016-03-14T17:25:03Z</dcterms:created>
  <dcterms:modified xsi:type="dcterms:W3CDTF">2016-03-27T06:37:24Z</dcterms:modified>
</cp:coreProperties>
</file>